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 bookmarkIdSeed="3">
  <p:sldMasterIdLst>
    <p:sldMasterId id="2147483661" r:id="rId1"/>
  </p:sldMasterIdLst>
  <p:notesMasterIdLst>
    <p:notesMasterId r:id="rId13"/>
  </p:notesMasterIdLst>
  <p:sldIdLst>
    <p:sldId id="268" r:id="rId2"/>
    <p:sldId id="1686" r:id="rId3"/>
    <p:sldId id="1797" r:id="rId4"/>
    <p:sldId id="1793" r:id="rId5"/>
    <p:sldId id="1794" r:id="rId6"/>
    <p:sldId id="1799" r:id="rId7"/>
    <p:sldId id="1809" r:id="rId8"/>
    <p:sldId id="1805" r:id="rId9"/>
    <p:sldId id="1808" r:id="rId10"/>
    <p:sldId id="1800" r:id="rId11"/>
    <p:sldId id="1798" r:id="rId12"/>
  </p:sldIdLst>
  <p:sldSz cx="12207875" cy="6858000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0070"/>
    <a:srgbClr val="FF33CC"/>
    <a:srgbClr val="6600CC"/>
    <a:srgbClr val="5C5F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84E427A-3D55-4303-BF80-6455036E1DE7}" styleName="テーマ スタイル 1 - アクセント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テーマ スタイル 1 - アクセント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テーマ スタイル 1 - アクセント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75DCB02-9BB8-47FD-8907-85C794F793BA}" styleName="テーマ スタイル 1 - アクセント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1E171933-4619-4E11-9A3F-F7608DF75F80}" styleName="中間スタイル 1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8FB837D-C827-4EFA-A057-4D05807E0F7C}" styleName="テーマ スタイル 1 - アクセント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125E5076-3810-47DD-B79F-674D7AD40C01}" styleName="濃色スタイル 1 - アクセント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濃色スタイル 2 - アクセント 1/アクセント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93D81CF-94F2-401A-BA57-92F5A7B2D0C5}" styleName="スタイル (中間)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35758FB7-9AC5-4552-8A53-C91805E547FA}" styleName="テーマ スタイル 1 - アクセント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BDBED569-4797-4DF1-A0F4-6AAB3CD982D8}" styleName="淡色スタイル 3 - アクセント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27F97BB-C833-4FB7-BDE5-3F7075034690}" styleName="テーマ スタイル 2 - アクセント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CF1AB2-1976-4502-BF36-3FF5EA218861}" styleName="中間スタイル 4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04" autoAdjust="0"/>
    <p:restoredTop sz="91935" autoAdjust="0"/>
  </p:normalViewPr>
  <p:slideViewPr>
    <p:cSldViewPr>
      <p:cViewPr varScale="1">
        <p:scale>
          <a:sx n="97" d="100"/>
          <a:sy n="97" d="100"/>
        </p:scale>
        <p:origin x="432" y="84"/>
      </p:cViewPr>
      <p:guideLst>
        <p:guide orient="horz" pos="2160"/>
        <p:guide pos="384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5D3B18-6F7C-7741-877D-B5D5EA42013F}" type="datetimeFigureOut">
              <a:rPr lang="ja-JP" altLang="en-US" smtClean="0"/>
              <a:pPr/>
              <a:t>2020/4/17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08C7C6-A291-A744-9CAF-2A4F32D9A00D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002001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 txBox="1">
            <a:spLocks noGrp="1" noChangeArrowheads="1"/>
          </p:cNvSpPr>
          <p:nvPr/>
        </p:nvSpPr>
        <p:spPr bwMode="auto">
          <a:xfrm>
            <a:off x="3884513" y="8685640"/>
            <a:ext cx="2971906" cy="456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375" tIns="43688" rIns="87375" bIns="43688" anchor="b"/>
          <a:lstStyle/>
          <a:p>
            <a:pPr algn="r" defTabSz="873731"/>
            <a:fld id="{4F45CE74-8C03-40E5-847D-720EC9FBEE1D}" type="slidenum">
              <a:rPr lang="en-US" altLang="ja-JP" sz="1100"/>
              <a:pPr algn="r" defTabSz="873731"/>
              <a:t>1</a:t>
            </a:fld>
            <a:endParaRPr lang="en-US" altLang="ja-JP" sz="1100" dirty="0"/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6238" y="685800"/>
            <a:ext cx="6105525" cy="3429000"/>
          </a:xfrm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ja-JP" altLang="en-US" dirty="0">
              <a:ea typeface="ＭＳ Ｐ明朝" pitchFamily="-96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08C7C6-A291-A744-9CAF-2A4F32D9A00D}" type="slidenum">
              <a:rPr lang="ja-JP" altLang="en-US" smtClean="0"/>
              <a:pPr/>
              <a:t>5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6945767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08C7C6-A291-A744-9CAF-2A4F32D9A00D}" type="slidenum">
              <a:rPr lang="ja-JP" altLang="en-US" smtClean="0"/>
              <a:pPr/>
              <a:t>10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9981283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 txBox="1">
            <a:spLocks noGrp="1" noChangeArrowheads="1"/>
          </p:cNvSpPr>
          <p:nvPr/>
        </p:nvSpPr>
        <p:spPr bwMode="auto">
          <a:xfrm>
            <a:off x="3884513" y="8685640"/>
            <a:ext cx="2971906" cy="456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375" tIns="43688" rIns="87375" bIns="43688" anchor="b"/>
          <a:lstStyle/>
          <a:p>
            <a:pPr algn="r" defTabSz="873731"/>
            <a:fld id="{4F45CE74-8C03-40E5-847D-720EC9FBEE1D}" type="slidenum">
              <a:rPr lang="en-US" altLang="ja-JP" sz="1100"/>
              <a:pPr algn="r" defTabSz="873731"/>
              <a:t>11</a:t>
            </a:fld>
            <a:endParaRPr lang="en-US" altLang="ja-JP" sz="1100" dirty="0"/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6238" y="685800"/>
            <a:ext cx="6105525" cy="3429000"/>
          </a:xfrm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ja-JP" altLang="en-US" dirty="0">
              <a:ea typeface="ＭＳ Ｐ明朝" pitchFamily="-9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0684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2"/>
          <p:cNvSpPr>
            <a:spLocks noGrp="1" noChangeArrowheads="1"/>
          </p:cNvSpPr>
          <p:nvPr>
            <p:ph type="ctrTitle"/>
          </p:nvPr>
        </p:nvSpPr>
        <p:spPr bwMode="gray">
          <a:xfrm>
            <a:off x="882689" y="1800000"/>
            <a:ext cx="10448152" cy="720000"/>
          </a:xfrm>
          <a:prstGeom prst="rect">
            <a:avLst/>
          </a:prstGeom>
        </p:spPr>
        <p:txBody>
          <a:bodyPr tIns="0" bIns="0" anchor="b" anchorCtr="0">
            <a:noAutofit/>
          </a:bodyPr>
          <a:lstStyle>
            <a:lvl1pPr algn="ctr">
              <a:defRPr baseline="0" smtClean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882689" y="2880000"/>
            <a:ext cx="10448152" cy="108000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defRPr sz="2000" baseline="0" smtClean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</a:lstStyle>
          <a:p>
            <a:r>
              <a:rPr lang="ja-JP" altLang="en-US"/>
              <a:t>マスター サブタイトルの書式設定</a:t>
            </a:r>
            <a:endParaRPr lang="ja-JP" altLang="en-US" dirty="0"/>
          </a:p>
        </p:txBody>
      </p:sp>
      <p:sp>
        <p:nvSpPr>
          <p:cNvPr id="13" name="テキスト プレースホルダ 9"/>
          <p:cNvSpPr>
            <a:spLocks noGrp="1"/>
          </p:cNvSpPr>
          <p:nvPr>
            <p:ph type="body" sz="quarter" idx="11"/>
          </p:nvPr>
        </p:nvSpPr>
        <p:spPr bwMode="gray">
          <a:xfrm>
            <a:off x="882689" y="4679950"/>
            <a:ext cx="10448152" cy="900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ctr">
              <a:spcAft>
                <a:spcPts val="0"/>
              </a:spcAft>
              <a:buFontTx/>
              <a:buNone/>
              <a:defRPr sz="1400" baseline="0">
                <a:solidFill>
                  <a:srgbClr val="FFFF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  <a:lvl2pPr algn="ctr">
              <a:spcAft>
                <a:spcPts val="0"/>
              </a:spcAft>
              <a:buFontTx/>
              <a:buNone/>
              <a:defRPr sz="12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pic>
        <p:nvPicPr>
          <p:cNvPr id="8" name="図 7" descr="sologo_w.pdf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432337" y="358775"/>
            <a:ext cx="1271792" cy="2245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iddlePage_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正方形/長方形 19"/>
          <p:cNvSpPr/>
          <p:nvPr userDrawn="1"/>
        </p:nvSpPr>
        <p:spPr bwMode="gray">
          <a:xfrm>
            <a:off x="0" y="0"/>
            <a:ext cx="12213529" cy="6426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 userDrawn="1">
            <p:ph type="title"/>
          </p:nvPr>
        </p:nvSpPr>
        <p:spPr bwMode="gray">
          <a:xfrm>
            <a:off x="236194" y="63205"/>
            <a:ext cx="10340068" cy="564403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7" name="コンテンツ プレースホルダ 6"/>
          <p:cNvSpPr>
            <a:spLocks noGrp="1"/>
          </p:cNvSpPr>
          <p:nvPr userDrawn="1">
            <p:ph sz="quarter" idx="13"/>
          </p:nvPr>
        </p:nvSpPr>
        <p:spPr bwMode="gray">
          <a:xfrm>
            <a:off x="236194" y="745514"/>
            <a:ext cx="11764769" cy="5512781"/>
          </a:xfrm>
          <a:prstGeom prst="rect">
            <a:avLst/>
          </a:prstGeom>
        </p:spPr>
        <p:txBody>
          <a:bodyPr lIns="0" tIns="36000" rIns="0" bIns="36000">
            <a:noAutofit/>
          </a:bodyPr>
          <a:lstStyle>
            <a:lvl1pPr marL="404813" indent="-404813">
              <a:lnSpc>
                <a:spcPts val="3400"/>
              </a:lnSpc>
              <a:spcBef>
                <a:spcPts val="0"/>
              </a:spcBef>
              <a:buSzPct val="90000"/>
              <a:buFont typeface="Wingdings" pitchFamily="2" charset="2"/>
              <a:buChar char="u"/>
              <a:defRPr b="1" baseline="0">
                <a:solidFill>
                  <a:schemeClr val="bg2">
                    <a:lumMod val="2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  <a:lvl2pPr marL="715963" indent="-358775"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l"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2pPr>
            <a:lvl3pPr marL="985838" indent="-269875">
              <a:lnSpc>
                <a:spcPct val="100000"/>
              </a:lnSpc>
              <a:spcBef>
                <a:spcPts val="0"/>
              </a:spcBef>
              <a:buFont typeface="Arial" pitchFamily="34" charset="0"/>
              <a:buChar char="•"/>
              <a:defRPr sz="2200" baseline="0">
                <a:solidFill>
                  <a:schemeClr val="tx1">
                    <a:lumMod val="85000"/>
                    <a:lumOff val="1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3pPr>
            <a:lvl4pPr marL="1343025" indent="-269875">
              <a:lnSpc>
                <a:spcPct val="100000"/>
              </a:lnSpc>
              <a:spcBef>
                <a:spcPts val="0"/>
              </a:spcBef>
              <a:buFont typeface="Meiryo UI" pitchFamily="50" charset="-128"/>
              <a:buChar char="⁃"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4pPr>
            <a:lvl5pPr marL="1701800" indent="-269875">
              <a:lnSpc>
                <a:spcPct val="80000"/>
              </a:lnSpc>
              <a:buFont typeface="Meiryo UI" pitchFamily="50" charset="-128"/>
              <a:buChar char="⁃"/>
              <a:defRPr sz="1800">
                <a:solidFill>
                  <a:schemeClr val="tx1">
                    <a:lumMod val="85000"/>
                    <a:lumOff val="1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ja-JP" altLang="en-US" dirty="0"/>
          </a:p>
        </p:txBody>
      </p:sp>
      <p:sp>
        <p:nvSpPr>
          <p:cNvPr id="13" name="Rectangle 11"/>
          <p:cNvSpPr>
            <a:spLocks noGrp="1" noChangeArrowheads="1"/>
          </p:cNvSpPr>
          <p:nvPr userDrawn="1">
            <p:ph type="ftr" sz="quarter" idx="3"/>
          </p:nvPr>
        </p:nvSpPr>
        <p:spPr bwMode="gray">
          <a:xfrm>
            <a:off x="1566407" y="6534150"/>
            <a:ext cx="8557491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 baseline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>
              <a:defRPr/>
            </a:pPr>
            <a:r>
              <a:rPr lang="en-US" altLang="ja-JP" dirty="0"/>
              <a:t>ITDD VTD</a:t>
            </a:r>
          </a:p>
        </p:txBody>
      </p:sp>
      <p:sp>
        <p:nvSpPr>
          <p:cNvPr id="14" name="Rectangle 10"/>
          <p:cNvSpPr>
            <a:spLocks noGrp="1" noChangeArrowheads="1"/>
          </p:cNvSpPr>
          <p:nvPr userDrawn="1">
            <p:ph type="dt" sz="half" idx="2"/>
          </p:nvPr>
        </p:nvSpPr>
        <p:spPr bwMode="gray">
          <a:xfrm>
            <a:off x="695714" y="6534150"/>
            <a:ext cx="799131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aseline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2020/4/17</a:t>
            </a:fld>
            <a:endParaRPr lang="en-US" altLang="ja-JP" dirty="0"/>
          </a:p>
        </p:txBody>
      </p:sp>
      <p:sp>
        <p:nvSpPr>
          <p:cNvPr id="15" name="Rectangle 12"/>
          <p:cNvSpPr>
            <a:spLocks noGrp="1" noChangeArrowheads="1"/>
          </p:cNvSpPr>
          <p:nvPr userDrawn="1">
            <p:ph type="sldNum" sz="quarter" idx="4"/>
          </p:nvPr>
        </p:nvSpPr>
        <p:spPr bwMode="gray">
          <a:xfrm>
            <a:off x="63610" y="6534150"/>
            <a:ext cx="397567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16" name="直線コネクタ 15"/>
          <p:cNvCxnSpPr/>
          <p:nvPr userDrawn="1"/>
        </p:nvCxnSpPr>
        <p:spPr bwMode="gray">
          <a:xfrm rot="5400000">
            <a:off x="419086" y="6642000"/>
            <a:ext cx="216000" cy="1589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図 11" descr="sologo.pdf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0956148" y="190801"/>
            <a:ext cx="1044815" cy="18445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stPag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 descr="sologo_w.pdf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5134006" y="3114001"/>
            <a:ext cx="1945518" cy="343463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 userDrawn="1"/>
        </p:nvSpPr>
        <p:spPr bwMode="gray">
          <a:xfrm>
            <a:off x="1891476" y="6120000"/>
            <a:ext cx="8430578" cy="4320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ja-JP" altLang="en-US" sz="900" dirty="0">
                <a:solidFill>
                  <a:schemeClr val="bg1">
                    <a:lumMod val="75000"/>
                  </a:schemeClr>
                </a:solidFill>
                <a:latin typeface="メイリオ"/>
                <a:ea typeface="メイリオ"/>
                <a:cs typeface="メイリオ"/>
              </a:rPr>
              <a:t>“</a:t>
            </a:r>
            <a:r>
              <a:rPr kumimoji="1" lang="en-US" altLang="ja-JP" sz="900" dirty="0">
                <a:solidFill>
                  <a:schemeClr val="bg1">
                    <a:lumMod val="75000"/>
                  </a:schemeClr>
                </a:solidFill>
                <a:latin typeface="メイリオ"/>
                <a:ea typeface="メイリオ"/>
                <a:cs typeface="メイリオ"/>
              </a:rPr>
              <a:t>Sony”</a:t>
            </a:r>
            <a:r>
              <a:rPr kumimoji="1" lang="ja-JP" altLang="en-US" sz="900" dirty="0">
                <a:solidFill>
                  <a:schemeClr val="bg1">
                    <a:lumMod val="75000"/>
                  </a:schemeClr>
                </a:solidFill>
                <a:latin typeface="メイリオ"/>
                <a:ea typeface="メイリオ"/>
                <a:cs typeface="メイリオ"/>
              </a:rPr>
              <a:t>はソニー株式会社の商標です。</a:t>
            </a:r>
            <a:endParaRPr kumimoji="1" lang="en-US" altLang="ja-JP" sz="900" dirty="0">
              <a:solidFill>
                <a:schemeClr val="bg1">
                  <a:lumMod val="75000"/>
                </a:schemeClr>
              </a:solidFill>
              <a:latin typeface="メイリオ"/>
              <a:ea typeface="メイリオ"/>
              <a:cs typeface="メイリオ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ja-JP" altLang="en-US" sz="900" dirty="0">
                <a:solidFill>
                  <a:schemeClr val="bg1">
                    <a:lumMod val="75000"/>
                  </a:schemeClr>
                </a:solidFill>
                <a:latin typeface="メイリオ"/>
                <a:ea typeface="メイリオ"/>
                <a:cs typeface="メイリオ"/>
              </a:rPr>
              <a:t>各ソニー製品の商品名・サービス名はソニー株式会社またはグループ各社の登録商標です。その他の製品および会社名は、各社の商号、登録商標または商標です。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10394" y="320040"/>
            <a:ext cx="9668637" cy="1143000"/>
          </a:xfrm>
          <a:prstGeom prst="rect">
            <a:avLst/>
          </a:prstGeom>
        </p:spPr>
        <p:txBody>
          <a:bodyPr/>
          <a:lstStyle/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>
          <a:xfrm>
            <a:off x="5668619" y="6557946"/>
            <a:ext cx="2673429" cy="226902"/>
          </a:xfrm>
          <a:prstGeom prst="rect">
            <a:avLst/>
          </a:prstGeom>
        </p:spPr>
        <p:txBody>
          <a:bodyPr/>
          <a:lstStyle/>
          <a:p>
            <a:fld id="{6FB29C5D-295A-454B-8812-116B069140EB}" type="datetimeFigureOut">
              <a:rPr kumimoji="1" lang="ja-JP" altLang="en-US" smtClean="0"/>
              <a:pPr/>
              <a:t>2020/4/17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610394" y="6557946"/>
            <a:ext cx="4883150" cy="228600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8346117" y="6556248"/>
            <a:ext cx="785469" cy="228600"/>
          </a:xfrm>
          <a:prstGeom prst="rect">
            <a:avLst/>
          </a:prstGeom>
        </p:spPr>
        <p:txBody>
          <a:bodyPr/>
          <a:lstStyle/>
          <a:p>
            <a:fld id="{684F3D48-287B-45E2-AECD-A3F816F20EE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05732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10394" y="152400"/>
            <a:ext cx="10987088" cy="990600"/>
          </a:xfrm>
          <a:prstGeom prst="rect">
            <a:avLst/>
          </a:prstGeom>
        </p:spPr>
        <p:txBody>
          <a:bodyPr/>
          <a:lstStyle/>
          <a:p>
            <a:r>
              <a:rPr kumimoji="0" lang="ko-KR" altLang="en-US"/>
              <a:t>마스터 제목 스타일 편집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8545513" y="6356350"/>
            <a:ext cx="3056038" cy="365760"/>
          </a:xfrm>
          <a:prstGeom prst="rect">
            <a:avLst/>
          </a:prstGeom>
        </p:spPr>
        <p:txBody>
          <a:bodyPr/>
          <a:lstStyle/>
          <a:p>
            <a:fld id="{F5C64BD7-7E1C-4182-958D-2790A9D5F35E}" type="datetimeFigureOut">
              <a:rPr lang="en-US" smtClean="0"/>
              <a:pPr/>
              <a:t>4/17/2020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869897" y="6356350"/>
            <a:ext cx="4679685" cy="3657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17927" y="6356350"/>
            <a:ext cx="2645040" cy="365760"/>
          </a:xfrm>
          <a:prstGeom prst="rect">
            <a:avLst/>
          </a:prstGeom>
        </p:spPr>
        <p:txBody>
          <a:bodyPr/>
          <a:lstStyle/>
          <a:p>
            <a:fld id="{2539F141-AD7B-4008-A72A-60EF24D90B5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내용 개체 틀 7"/>
          <p:cNvSpPr>
            <a:spLocks noGrp="1"/>
          </p:cNvSpPr>
          <p:nvPr>
            <p:ph sz="quarter" idx="1"/>
          </p:nvPr>
        </p:nvSpPr>
        <p:spPr>
          <a:xfrm>
            <a:off x="610394" y="1219200"/>
            <a:ext cx="10987088" cy="4937760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ko-KR" altLang="en-US"/>
              <a:t>마스터 텍스트 스타일을 편집합니다</a:t>
            </a:r>
          </a:p>
          <a:p>
            <a:pPr lvl="1" eaLnBrk="1" latinLnBrk="0" hangingPunct="1"/>
            <a:r>
              <a:rPr lang="ko-KR" altLang="en-US"/>
              <a:t>둘째 수준</a:t>
            </a:r>
          </a:p>
          <a:p>
            <a:pPr lvl="2" eaLnBrk="1" latinLnBrk="0" hangingPunct="1"/>
            <a:r>
              <a:rPr lang="ko-KR" altLang="en-US"/>
              <a:t>셋째 수준</a:t>
            </a:r>
          </a:p>
          <a:p>
            <a:pPr lvl="3" eaLnBrk="1" latinLnBrk="0" hangingPunct="1"/>
            <a:r>
              <a:rPr lang="ko-KR" altLang="en-US"/>
              <a:t>넷째 수준</a:t>
            </a:r>
          </a:p>
          <a:p>
            <a:pPr lvl="4" eaLnBrk="1" latinLnBrk="0" hangingPunct="1"/>
            <a:r>
              <a:rPr lang="ko-KR" altLang="en-US"/>
              <a:t>다섯째 수준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870807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rgbClr val="5C5F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7" r:id="rId3"/>
    <p:sldLayoutId id="2147483669" r:id="rId4"/>
    <p:sldLayoutId id="2147483670" r:id="rId5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+mj-lt"/>
          <a:ea typeface="+mj-ea"/>
          <a:cs typeface="HGP創英角ｺﾞｼｯｸUB" pitchFamily="50" charset="-128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 kumimoji="1" sz="28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6" name="Rectangle 8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br>
              <a:rPr lang="en-US" altLang="ja-JP" dirty="0"/>
            </a:br>
            <a:br>
              <a:rPr lang="en-US" altLang="ja-JP" dirty="0"/>
            </a:br>
            <a:r>
              <a:rPr lang="en-US" altLang="ja-JP" dirty="0"/>
              <a:t>JVET-R0378</a:t>
            </a:r>
            <a:br>
              <a:rPr lang="en-US" altLang="ja-JP" dirty="0"/>
            </a:br>
            <a:r>
              <a:rPr lang="en-US" altLang="ja-JP" dirty="0"/>
              <a:t>TU split for ACT</a:t>
            </a:r>
          </a:p>
        </p:txBody>
      </p:sp>
      <p:sp>
        <p:nvSpPr>
          <p:cNvPr id="135177" name="Rectangle 9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K. Kondo, M. Ikeda, T. Suzuki</a:t>
            </a:r>
            <a:r>
              <a:rPr lang="ja-JP" altLang="en-US" dirty="0"/>
              <a:t> </a:t>
            </a:r>
            <a:r>
              <a:rPr lang="en-US" altLang="ja-JP" dirty="0"/>
              <a:t>(Sony)</a:t>
            </a:r>
            <a:endParaRPr lang="ja-JP" altLang="en-US" dirty="0"/>
          </a:p>
        </p:txBody>
      </p:sp>
      <p:sp>
        <p:nvSpPr>
          <p:cNvPr id="6" name="テキスト プレースホルダ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ja-JP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FFF7845-C720-40B7-907F-F060F9A0A0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Conclusion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5476FDF-EE7E-4CC9-878E-2390CD78840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ja-JP" dirty="0"/>
              <a:t>Propose to allow 64-points transform when ACT is disabled in the CU.</a:t>
            </a:r>
          </a:p>
          <a:p>
            <a:r>
              <a:rPr lang="en-US" altLang="ja-JP" dirty="0"/>
              <a:t>Thank to Tencent for cross-check.</a:t>
            </a:r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242A170A-119A-487B-A018-BBE59FF48A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93543D60-693D-41E8-B2EF-B324B9C425D0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2020/4/17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040A0B8-4BCE-42C7-8357-8DFC01D785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10</a:t>
            </a:fld>
            <a:endParaRPr lang="en-US" altLang="ja-JP" dirty="0"/>
          </a:p>
        </p:txBody>
      </p:sp>
      <p:graphicFrame>
        <p:nvGraphicFramePr>
          <p:cNvPr id="8" name="コンテンツ プレースホルダー 6">
            <a:extLst>
              <a:ext uri="{FF2B5EF4-FFF2-40B4-BE49-F238E27FC236}">
                <a16:creationId xmlns:a16="http://schemas.microsoft.com/office/drawing/2014/main" id="{94A40E63-CAF7-4487-BE56-406FDC4708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05630716"/>
              </p:ext>
            </p:extLst>
          </p:nvPr>
        </p:nvGraphicFramePr>
        <p:xfrm>
          <a:off x="63610" y="2744806"/>
          <a:ext cx="5858806" cy="20752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37846">
                  <a:extLst>
                    <a:ext uri="{9D8B030D-6E8A-4147-A177-3AD203B41FA5}">
                      <a16:colId xmlns:a16="http://schemas.microsoft.com/office/drawing/2014/main" val="868897991"/>
                    </a:ext>
                  </a:extLst>
                </a:gridCol>
                <a:gridCol w="843442">
                  <a:extLst>
                    <a:ext uri="{9D8B030D-6E8A-4147-A177-3AD203B41FA5}">
                      <a16:colId xmlns:a16="http://schemas.microsoft.com/office/drawing/2014/main" val="4111843760"/>
                    </a:ext>
                  </a:extLst>
                </a:gridCol>
                <a:gridCol w="842734">
                  <a:extLst>
                    <a:ext uri="{9D8B030D-6E8A-4147-A177-3AD203B41FA5}">
                      <a16:colId xmlns:a16="http://schemas.microsoft.com/office/drawing/2014/main" val="3489956137"/>
                    </a:ext>
                  </a:extLst>
                </a:gridCol>
                <a:gridCol w="842734">
                  <a:extLst>
                    <a:ext uri="{9D8B030D-6E8A-4147-A177-3AD203B41FA5}">
                      <a16:colId xmlns:a16="http://schemas.microsoft.com/office/drawing/2014/main" val="1470243042"/>
                    </a:ext>
                  </a:extLst>
                </a:gridCol>
                <a:gridCol w="646025">
                  <a:extLst>
                    <a:ext uri="{9D8B030D-6E8A-4147-A177-3AD203B41FA5}">
                      <a16:colId xmlns:a16="http://schemas.microsoft.com/office/drawing/2014/main" val="3309028457"/>
                    </a:ext>
                  </a:extLst>
                </a:gridCol>
                <a:gridCol w="646025">
                  <a:extLst>
                    <a:ext uri="{9D8B030D-6E8A-4147-A177-3AD203B41FA5}">
                      <a16:colId xmlns:a16="http://schemas.microsoft.com/office/drawing/2014/main" val="919450785"/>
                    </a:ext>
                  </a:extLst>
                </a:gridCol>
              </a:tblGrid>
              <a:tr h="230588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All Intra Main10 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9169676"/>
                  </a:ext>
                </a:extLst>
              </a:tr>
              <a:tr h="230588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RGB 4:4:4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4373865"/>
                  </a:ext>
                </a:extLst>
              </a:tr>
              <a:tr h="230588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G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B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R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EncT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DecT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095086481"/>
                  </a:ext>
                </a:extLst>
              </a:tr>
              <a:tr h="2305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TGM 1080p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0.06%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-0.18%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-0.17%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509939766"/>
                  </a:ext>
                </a:extLst>
              </a:tr>
              <a:tr h="2305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TGM 720p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-0.26%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-0.23%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99%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553979548"/>
                  </a:ext>
                </a:extLst>
              </a:tr>
              <a:tr h="2305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Animation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0.02%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-0.30%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-0.28%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096627762"/>
                  </a:ext>
                </a:extLst>
              </a:tr>
              <a:tr h="2305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Mixed content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-0.34%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-0.38%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563296085"/>
                  </a:ext>
                </a:extLst>
              </a:tr>
              <a:tr h="2305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Overall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-0.26%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-0.25%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100%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030223017"/>
                  </a:ext>
                </a:extLst>
              </a:tr>
              <a:tr h="230588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endParaRPr lang="ja-JP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endParaRPr lang="ja-JP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extLst>
                  <a:ext uri="{0D108BD9-81ED-4DB2-BD59-A6C34878D82A}">
                    <a16:rowId xmlns:a16="http://schemas.microsoft.com/office/drawing/2014/main" val="2060664845"/>
                  </a:ext>
                </a:extLst>
              </a:tr>
            </a:tbl>
          </a:graphicData>
        </a:graphic>
      </p:graphicFrame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275D0356-EED3-48E6-AF30-8BB18B8DA3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7771010"/>
              </p:ext>
            </p:extLst>
          </p:nvPr>
        </p:nvGraphicFramePr>
        <p:xfrm>
          <a:off x="55594" y="4860764"/>
          <a:ext cx="5866822" cy="17441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40634">
                  <a:extLst>
                    <a:ext uri="{9D8B030D-6E8A-4147-A177-3AD203B41FA5}">
                      <a16:colId xmlns:a16="http://schemas.microsoft.com/office/drawing/2014/main" val="1301726009"/>
                    </a:ext>
                  </a:extLst>
                </a:gridCol>
                <a:gridCol w="844596">
                  <a:extLst>
                    <a:ext uri="{9D8B030D-6E8A-4147-A177-3AD203B41FA5}">
                      <a16:colId xmlns:a16="http://schemas.microsoft.com/office/drawing/2014/main" val="1722646917"/>
                    </a:ext>
                  </a:extLst>
                </a:gridCol>
                <a:gridCol w="843887">
                  <a:extLst>
                    <a:ext uri="{9D8B030D-6E8A-4147-A177-3AD203B41FA5}">
                      <a16:colId xmlns:a16="http://schemas.microsoft.com/office/drawing/2014/main" val="4203001676"/>
                    </a:ext>
                  </a:extLst>
                </a:gridCol>
                <a:gridCol w="843887">
                  <a:extLst>
                    <a:ext uri="{9D8B030D-6E8A-4147-A177-3AD203B41FA5}">
                      <a16:colId xmlns:a16="http://schemas.microsoft.com/office/drawing/2014/main" val="1043627370"/>
                    </a:ext>
                  </a:extLst>
                </a:gridCol>
                <a:gridCol w="646909">
                  <a:extLst>
                    <a:ext uri="{9D8B030D-6E8A-4147-A177-3AD203B41FA5}">
                      <a16:colId xmlns:a16="http://schemas.microsoft.com/office/drawing/2014/main" val="716493785"/>
                    </a:ext>
                  </a:extLst>
                </a:gridCol>
                <a:gridCol w="646909">
                  <a:extLst>
                    <a:ext uri="{9D8B030D-6E8A-4147-A177-3AD203B41FA5}">
                      <a16:colId xmlns:a16="http://schemas.microsoft.com/office/drawing/2014/main" val="2641891898"/>
                    </a:ext>
                  </a:extLst>
                </a:gridCol>
              </a:tblGrid>
              <a:tr h="218013">
                <a:tc>
                  <a:txBody>
                    <a:bodyPr/>
                    <a:lstStyle/>
                    <a:p>
                      <a:endParaRPr lang="ja-JP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Random access Main10 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5747255"/>
                  </a:ext>
                </a:extLst>
              </a:tr>
              <a:tr h="218013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RGB 4:4:4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1841863"/>
                  </a:ext>
                </a:extLst>
              </a:tr>
              <a:tr h="218013">
                <a:tc>
                  <a:txBody>
                    <a:bodyPr/>
                    <a:lstStyle/>
                    <a:p>
                      <a:endParaRPr lang="ja-JP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G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B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R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EncT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DecT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107377300"/>
                  </a:ext>
                </a:extLst>
              </a:tr>
              <a:tr h="21801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TGM 1080p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-0.24%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-0.21%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266077036"/>
                  </a:ext>
                </a:extLst>
              </a:tr>
              <a:tr h="21801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TGM 720p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0.11%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-0.31%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-0.27%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738926625"/>
                  </a:ext>
                </a:extLst>
              </a:tr>
              <a:tr h="21801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Animation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0.17%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-0.57%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-0.47%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865938565"/>
                  </a:ext>
                </a:extLst>
              </a:tr>
              <a:tr h="21801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Mixed content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0.10%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-0.29%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-0.41%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011232416"/>
                  </a:ext>
                </a:extLst>
              </a:tr>
              <a:tr h="21801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Overall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0.08%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-0.34%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-0.33%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100%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541252215"/>
                  </a:ext>
                </a:extLst>
              </a:tr>
            </a:tbl>
          </a:graphicData>
        </a:graphic>
      </p:graphicFrame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542FBC74-763C-4795-A4FF-3C66389C5B1C}"/>
              </a:ext>
            </a:extLst>
          </p:cNvPr>
          <p:cNvSpPr txBox="1"/>
          <p:nvPr/>
        </p:nvSpPr>
        <p:spPr>
          <a:xfrm>
            <a:off x="1943480" y="2442234"/>
            <a:ext cx="23930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CTC in JVET-Q2013</a:t>
            </a:r>
            <a:endParaRPr kumimoji="1" lang="ja-JP" altLang="en-US" dirty="0"/>
          </a:p>
        </p:txBody>
      </p:sp>
      <p:graphicFrame>
        <p:nvGraphicFramePr>
          <p:cNvPr id="14" name="表 13">
            <a:extLst>
              <a:ext uri="{FF2B5EF4-FFF2-40B4-BE49-F238E27FC236}">
                <a16:creationId xmlns:a16="http://schemas.microsoft.com/office/drawing/2014/main" id="{FD9A4049-C439-491F-9538-C9F81577BA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8416740"/>
              </p:ext>
            </p:extLst>
          </p:nvPr>
        </p:nvGraphicFramePr>
        <p:xfrm>
          <a:off x="6007190" y="2736452"/>
          <a:ext cx="6210689" cy="19517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91902">
                  <a:extLst>
                    <a:ext uri="{9D8B030D-6E8A-4147-A177-3AD203B41FA5}">
                      <a16:colId xmlns:a16="http://schemas.microsoft.com/office/drawing/2014/main" val="573009056"/>
                    </a:ext>
                  </a:extLst>
                </a:gridCol>
                <a:gridCol w="748449">
                  <a:extLst>
                    <a:ext uri="{9D8B030D-6E8A-4147-A177-3AD203B41FA5}">
                      <a16:colId xmlns:a16="http://schemas.microsoft.com/office/drawing/2014/main" val="4215721167"/>
                    </a:ext>
                  </a:extLst>
                </a:gridCol>
                <a:gridCol w="1001028">
                  <a:extLst>
                    <a:ext uri="{9D8B030D-6E8A-4147-A177-3AD203B41FA5}">
                      <a16:colId xmlns:a16="http://schemas.microsoft.com/office/drawing/2014/main" val="2649764851"/>
                    </a:ext>
                  </a:extLst>
                </a:gridCol>
                <a:gridCol w="1001028">
                  <a:extLst>
                    <a:ext uri="{9D8B030D-6E8A-4147-A177-3AD203B41FA5}">
                      <a16:colId xmlns:a16="http://schemas.microsoft.com/office/drawing/2014/main" val="3749462684"/>
                    </a:ext>
                  </a:extLst>
                </a:gridCol>
                <a:gridCol w="984141">
                  <a:extLst>
                    <a:ext uri="{9D8B030D-6E8A-4147-A177-3AD203B41FA5}">
                      <a16:colId xmlns:a16="http://schemas.microsoft.com/office/drawing/2014/main" val="3318452847"/>
                    </a:ext>
                  </a:extLst>
                </a:gridCol>
                <a:gridCol w="984141">
                  <a:extLst>
                    <a:ext uri="{9D8B030D-6E8A-4147-A177-3AD203B41FA5}">
                      <a16:colId xmlns:a16="http://schemas.microsoft.com/office/drawing/2014/main" val="407194156"/>
                    </a:ext>
                  </a:extLst>
                </a:gridCol>
              </a:tblGrid>
              <a:tr h="121186">
                <a:tc>
                  <a:txBody>
                    <a:bodyPr/>
                    <a:lstStyle/>
                    <a:p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All Intra Main10 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2063539"/>
                  </a:ext>
                </a:extLst>
              </a:tr>
              <a:tr h="121186">
                <a:tc>
                  <a:txBody>
                    <a:bodyPr/>
                    <a:lstStyle/>
                    <a:p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Over JVET-R0321 proposal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0831888"/>
                  </a:ext>
                </a:extLst>
              </a:tr>
              <a:tr h="121186">
                <a:tc>
                  <a:txBody>
                    <a:bodyPr/>
                    <a:lstStyle/>
                    <a:p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R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G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B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EncT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DecT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778090428"/>
                  </a:ext>
                </a:extLst>
              </a:tr>
              <a:tr h="2338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TGM1080p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-0.05%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-0.20%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-0.20%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991478665"/>
                  </a:ext>
                </a:extLst>
              </a:tr>
              <a:tr h="2338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TGM720p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-0.02%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-0.19%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-0.13%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194105216"/>
                  </a:ext>
                </a:extLst>
              </a:tr>
              <a:tr h="2338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Animation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-0.02%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-0.23%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-0.27%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776777161"/>
                  </a:ext>
                </a:extLst>
              </a:tr>
              <a:tr h="2338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Mixed Content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-0.13%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-0.38%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-0.40%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873201245"/>
                  </a:ext>
                </a:extLst>
              </a:tr>
              <a:tr h="2338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Natural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-0.60%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-0.26%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-0.39%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466118779"/>
                  </a:ext>
                </a:extLst>
              </a:tr>
              <a:tr h="2338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Overall 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-0.25%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-0.25%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-0.29%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890356482"/>
                  </a:ext>
                </a:extLst>
              </a:tr>
            </a:tbl>
          </a:graphicData>
        </a:graphic>
      </p:graphicFrame>
      <p:graphicFrame>
        <p:nvGraphicFramePr>
          <p:cNvPr id="15" name="表 14">
            <a:extLst>
              <a:ext uri="{FF2B5EF4-FFF2-40B4-BE49-F238E27FC236}">
                <a16:creationId xmlns:a16="http://schemas.microsoft.com/office/drawing/2014/main" id="{53CE626F-6C44-4728-B2FA-17948B259C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5284052"/>
              </p:ext>
            </p:extLst>
          </p:nvPr>
        </p:nvGraphicFramePr>
        <p:xfrm>
          <a:off x="5989015" y="4848273"/>
          <a:ext cx="6210689" cy="17367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65072">
                  <a:extLst>
                    <a:ext uri="{9D8B030D-6E8A-4147-A177-3AD203B41FA5}">
                      <a16:colId xmlns:a16="http://schemas.microsoft.com/office/drawing/2014/main" val="1154632619"/>
                    </a:ext>
                  </a:extLst>
                </a:gridCol>
                <a:gridCol w="775279">
                  <a:extLst>
                    <a:ext uri="{9D8B030D-6E8A-4147-A177-3AD203B41FA5}">
                      <a16:colId xmlns:a16="http://schemas.microsoft.com/office/drawing/2014/main" val="1547900767"/>
                    </a:ext>
                  </a:extLst>
                </a:gridCol>
                <a:gridCol w="1001028">
                  <a:extLst>
                    <a:ext uri="{9D8B030D-6E8A-4147-A177-3AD203B41FA5}">
                      <a16:colId xmlns:a16="http://schemas.microsoft.com/office/drawing/2014/main" val="168879797"/>
                    </a:ext>
                  </a:extLst>
                </a:gridCol>
                <a:gridCol w="1001028">
                  <a:extLst>
                    <a:ext uri="{9D8B030D-6E8A-4147-A177-3AD203B41FA5}">
                      <a16:colId xmlns:a16="http://schemas.microsoft.com/office/drawing/2014/main" val="764518758"/>
                    </a:ext>
                  </a:extLst>
                </a:gridCol>
                <a:gridCol w="984141">
                  <a:extLst>
                    <a:ext uri="{9D8B030D-6E8A-4147-A177-3AD203B41FA5}">
                      <a16:colId xmlns:a16="http://schemas.microsoft.com/office/drawing/2014/main" val="4255565684"/>
                    </a:ext>
                  </a:extLst>
                </a:gridCol>
                <a:gridCol w="984141">
                  <a:extLst>
                    <a:ext uri="{9D8B030D-6E8A-4147-A177-3AD203B41FA5}">
                      <a16:colId xmlns:a16="http://schemas.microsoft.com/office/drawing/2014/main" val="28857253"/>
                    </a:ext>
                  </a:extLst>
                </a:gridCol>
              </a:tblGrid>
              <a:tr h="168588">
                <a:tc>
                  <a:txBody>
                    <a:bodyPr/>
                    <a:lstStyle/>
                    <a:p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Random Access Main 10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6402113"/>
                  </a:ext>
                </a:extLst>
              </a:tr>
              <a:tr h="168588">
                <a:tc>
                  <a:txBody>
                    <a:bodyPr/>
                    <a:lstStyle/>
                    <a:p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Over JVET-R0321 proposal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2884707"/>
                  </a:ext>
                </a:extLst>
              </a:tr>
              <a:tr h="168588">
                <a:tc>
                  <a:txBody>
                    <a:bodyPr/>
                    <a:lstStyle/>
                    <a:p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R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G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B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EncT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DecT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76631915"/>
                  </a:ext>
                </a:extLst>
              </a:tr>
              <a:tr h="1685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TGM1080p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-0.07%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-0.26%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-0.20%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581231516"/>
                  </a:ext>
                </a:extLst>
              </a:tr>
              <a:tr h="1685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TGM720p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-0.03%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-0.37%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-0.25%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256439574"/>
                  </a:ext>
                </a:extLst>
              </a:tr>
              <a:tr h="1685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Animation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0.00%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-0.60%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-0.51%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543431980"/>
                  </a:ext>
                </a:extLst>
              </a:tr>
              <a:tr h="2737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Mixed Content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-0.06%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-0.40%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-0.45%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44503537"/>
                  </a:ext>
                </a:extLst>
              </a:tr>
              <a:tr h="1685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Natural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-1.59%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-0.02%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-1.23%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969107603"/>
                  </a:ext>
                </a:extLst>
              </a:tr>
              <a:tr h="1685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Overall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-0.61%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-0.26%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-0.66%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064918943"/>
                  </a:ext>
                </a:extLst>
              </a:tr>
            </a:tbl>
          </a:graphicData>
        </a:graphic>
      </p:graphicFrame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7039A474-ADCC-4867-875B-4FF926EE8D2F}"/>
              </a:ext>
            </a:extLst>
          </p:cNvPr>
          <p:cNvSpPr txBox="1"/>
          <p:nvPr/>
        </p:nvSpPr>
        <p:spPr>
          <a:xfrm>
            <a:off x="8196665" y="2375474"/>
            <a:ext cx="28634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Setting by JVET-R0321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486791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プレースホルダ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781647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JVET-R0378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ja-JP" dirty="0"/>
              <a:t>Introduce the proposal</a:t>
            </a:r>
          </a:p>
          <a:p>
            <a:r>
              <a:rPr lang="en-US" altLang="ja-JP" dirty="0"/>
              <a:t>Experiment results</a:t>
            </a:r>
          </a:p>
          <a:p>
            <a:r>
              <a:rPr lang="en-US" altLang="ja-JP" dirty="0"/>
              <a:t>Conclusion</a:t>
            </a:r>
          </a:p>
          <a:p>
            <a:endParaRPr lang="en-US" altLang="ja-JP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2020/4/17</a:t>
            </a:fld>
            <a:endParaRPr lang="en-US" altLang="ja-JP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2</a:t>
            </a:fld>
            <a:endParaRPr lang="en-US" altLang="ja-JP" dirty="0"/>
          </a:p>
        </p:txBody>
      </p:sp>
      <p:cxnSp>
        <p:nvCxnSpPr>
          <p:cNvPr id="7" name="直線矢印コネクタ 6">
            <a:extLst>
              <a:ext uri="{FF2B5EF4-FFF2-40B4-BE49-F238E27FC236}">
                <a16:creationId xmlns:a16="http://schemas.microsoft.com/office/drawing/2014/main" id="{46C6F556-23EA-47EE-911C-72F14A61FF75}"/>
              </a:ext>
            </a:extLst>
          </p:cNvPr>
          <p:cNvCxnSpPr>
            <a:cxnSpLocks/>
          </p:cNvCxnSpPr>
          <p:nvPr/>
        </p:nvCxnSpPr>
        <p:spPr>
          <a:xfrm flipV="1">
            <a:off x="809611" y="5246030"/>
            <a:ext cx="10455342" cy="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F701209F-6961-4244-A15E-14B61FCAC98B}"/>
              </a:ext>
            </a:extLst>
          </p:cNvPr>
          <p:cNvSpPr/>
          <p:nvPr/>
        </p:nvSpPr>
        <p:spPr>
          <a:xfrm>
            <a:off x="1386991" y="4706090"/>
            <a:ext cx="1552553" cy="103503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600" dirty="0"/>
              <a:t>Entropy decoding</a:t>
            </a:r>
            <a:endParaRPr kumimoji="1" lang="ja-JP" altLang="en-US" sz="1600" dirty="0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B4D7530F-7311-4805-85B5-C778F7AA78F1}"/>
              </a:ext>
            </a:extLst>
          </p:cNvPr>
          <p:cNvSpPr/>
          <p:nvPr/>
        </p:nvSpPr>
        <p:spPr>
          <a:xfrm>
            <a:off x="3170979" y="4717191"/>
            <a:ext cx="1552553" cy="103503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600" dirty="0"/>
              <a:t>IQ + IT</a:t>
            </a:r>
            <a:endParaRPr kumimoji="1" lang="ja-JP" altLang="en-US" sz="1600" dirty="0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12FFA943-A167-4F06-BFD8-F3ADDDEAE9ED}"/>
              </a:ext>
            </a:extLst>
          </p:cNvPr>
          <p:cNvSpPr/>
          <p:nvPr/>
        </p:nvSpPr>
        <p:spPr>
          <a:xfrm>
            <a:off x="7453077" y="4706090"/>
            <a:ext cx="1552553" cy="103503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600" dirty="0"/>
              <a:t>Inverse ACT</a:t>
            </a:r>
            <a:endParaRPr kumimoji="1" lang="ja-JP" altLang="en-US" sz="1600" dirty="0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C0BD61CE-67C4-447A-A25A-1BE9A6CD46A4}"/>
              </a:ext>
            </a:extLst>
          </p:cNvPr>
          <p:cNvSpPr/>
          <p:nvPr/>
        </p:nvSpPr>
        <p:spPr>
          <a:xfrm>
            <a:off x="5230875" y="4706090"/>
            <a:ext cx="1552553" cy="103503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/>
              <a:t>Memory</a:t>
            </a:r>
            <a:endParaRPr kumimoji="1" lang="ja-JP" altLang="en-US" sz="1600" dirty="0"/>
          </a:p>
        </p:txBody>
      </p:sp>
      <p:sp>
        <p:nvSpPr>
          <p:cNvPr id="13" name="楕円 12">
            <a:extLst>
              <a:ext uri="{FF2B5EF4-FFF2-40B4-BE49-F238E27FC236}">
                <a16:creationId xmlns:a16="http://schemas.microsoft.com/office/drawing/2014/main" id="{0141A9DD-6C8C-4FF7-835B-8ECF438513C9}"/>
              </a:ext>
            </a:extLst>
          </p:cNvPr>
          <p:cNvSpPr/>
          <p:nvPr/>
        </p:nvSpPr>
        <p:spPr>
          <a:xfrm>
            <a:off x="9433257" y="5066130"/>
            <a:ext cx="315030" cy="31503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>
                <a:solidFill>
                  <a:schemeClr val="tx1"/>
                </a:solidFill>
              </a:rPr>
              <a:t>+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cxnSp>
        <p:nvCxnSpPr>
          <p:cNvPr id="14" name="直線矢印コネクタ 13">
            <a:extLst>
              <a:ext uri="{FF2B5EF4-FFF2-40B4-BE49-F238E27FC236}">
                <a16:creationId xmlns:a16="http://schemas.microsoft.com/office/drawing/2014/main" id="{12115F0B-16A0-4FD9-A927-7AA8F4C43492}"/>
              </a:ext>
            </a:extLst>
          </p:cNvPr>
          <p:cNvCxnSpPr>
            <a:cxnSpLocks/>
          </p:cNvCxnSpPr>
          <p:nvPr/>
        </p:nvCxnSpPr>
        <p:spPr>
          <a:xfrm flipV="1">
            <a:off x="9589001" y="5382129"/>
            <a:ext cx="0" cy="54006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70E3AF05-B41C-4CF4-87CE-C69E992F0A64}"/>
              </a:ext>
            </a:extLst>
          </p:cNvPr>
          <p:cNvSpPr txBox="1"/>
          <p:nvPr/>
        </p:nvSpPr>
        <p:spPr>
          <a:xfrm>
            <a:off x="8908200" y="5890167"/>
            <a:ext cx="1295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Prediction</a:t>
            </a:r>
            <a:endParaRPr kumimoji="1" lang="ja-JP" altLang="en-US" dirty="0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4F8CB3D7-5B5A-45A6-A897-38FB23B3AF46}"/>
              </a:ext>
            </a:extLst>
          </p:cNvPr>
          <p:cNvSpPr txBox="1"/>
          <p:nvPr/>
        </p:nvSpPr>
        <p:spPr>
          <a:xfrm>
            <a:off x="97595" y="4865376"/>
            <a:ext cx="1274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Bitstream</a:t>
            </a:r>
            <a:endParaRPr kumimoji="1" lang="ja-JP" altLang="en-US" dirty="0"/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6EBACC4E-37E5-4BB5-ABF2-1CA80DB09404}"/>
              </a:ext>
            </a:extLst>
          </p:cNvPr>
          <p:cNvSpPr txBox="1"/>
          <p:nvPr/>
        </p:nvSpPr>
        <p:spPr>
          <a:xfrm>
            <a:off x="5435712" y="4308272"/>
            <a:ext cx="11428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Y/Cg/Co</a:t>
            </a:r>
            <a:endParaRPr kumimoji="1" lang="ja-JP" altLang="en-US" dirty="0"/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3C9899A1-E51A-4806-B03D-F4BAD67D18B4}"/>
              </a:ext>
            </a:extLst>
          </p:cNvPr>
          <p:cNvSpPr txBox="1"/>
          <p:nvPr/>
        </p:nvSpPr>
        <p:spPr>
          <a:xfrm>
            <a:off x="9176848" y="4308663"/>
            <a:ext cx="873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G/B/R</a:t>
            </a:r>
            <a:endParaRPr kumimoji="1" lang="ja-JP" altLang="en-US" dirty="0"/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5DD29D5C-17B2-47A4-AAAC-EBA18C731111}"/>
              </a:ext>
            </a:extLst>
          </p:cNvPr>
          <p:cNvSpPr txBox="1"/>
          <p:nvPr/>
        </p:nvSpPr>
        <p:spPr>
          <a:xfrm>
            <a:off x="10132763" y="4879492"/>
            <a:ext cx="18537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Reconstruction</a:t>
            </a:r>
            <a:endParaRPr kumimoji="1" lang="ja-JP" altLang="en-US" dirty="0"/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F89599F9-1CF1-4835-8F5E-1F3008889AFB}"/>
              </a:ext>
            </a:extLst>
          </p:cNvPr>
          <p:cNvSpPr txBox="1"/>
          <p:nvPr/>
        </p:nvSpPr>
        <p:spPr>
          <a:xfrm>
            <a:off x="461177" y="3798248"/>
            <a:ext cx="157992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JVET-Q0162</a:t>
            </a:r>
            <a:endParaRPr kumimoji="1" lang="ja-JP" altLang="en-US" dirty="0"/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6B414909-19FB-4B78-929E-3EFA402F5CF6}"/>
              </a:ext>
            </a:extLst>
          </p:cNvPr>
          <p:cNvSpPr txBox="1"/>
          <p:nvPr/>
        </p:nvSpPr>
        <p:spPr>
          <a:xfrm>
            <a:off x="4511375" y="5993644"/>
            <a:ext cx="3214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Large memory and latency</a:t>
            </a:r>
          </a:p>
        </p:txBody>
      </p:sp>
    </p:spTree>
    <p:extLst>
      <p:ext uri="{BB962C8B-B14F-4D97-AF65-F5344CB8AC3E}">
        <p14:creationId xmlns:p14="http://schemas.microsoft.com/office/powerpoint/2010/main" val="35472235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BCCA87D-C8C4-4EBD-91EE-0346AE285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5CDA566-3761-46B5-AABA-D2B0EB1E0B96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kumimoji="1" lang="en-US" altLang="ja-JP" dirty="0"/>
              <a:t>ACT</a:t>
            </a:r>
          </a:p>
          <a:p>
            <a:pPr lvl="1"/>
            <a:r>
              <a:rPr lang="en-US" altLang="ja-JP" dirty="0"/>
              <a:t>JVET-Q0162</a:t>
            </a:r>
          </a:p>
          <a:p>
            <a:pPr lvl="2"/>
            <a:r>
              <a:rPr kumimoji="1" lang="en-US" altLang="ja-JP" dirty="0"/>
              <a:t>Proposed to restrict 64-points transform in SPS level.</a:t>
            </a:r>
          </a:p>
          <a:p>
            <a:pPr lvl="3"/>
            <a:r>
              <a:rPr kumimoji="1" lang="en-US" altLang="ja-JP" dirty="0"/>
              <a:t>But, </a:t>
            </a:r>
            <a:r>
              <a:rPr lang="en-US" altLang="ja-JP" dirty="0"/>
              <a:t>64-points transform is restricted even if ACT is not used in the CU.</a:t>
            </a:r>
            <a:endParaRPr kumimoji="1" lang="en-US" altLang="ja-JP" dirty="0"/>
          </a:p>
          <a:p>
            <a:pPr lvl="1"/>
            <a:r>
              <a:rPr kumimoji="1" lang="en-US" altLang="ja-JP" dirty="0"/>
              <a:t>This proposal is to restrict when only ACT flag is enabled in CU level.</a:t>
            </a:r>
          </a:p>
          <a:p>
            <a:pPr lvl="2"/>
            <a:r>
              <a:rPr lang="en-US" altLang="ja-JP" dirty="0"/>
              <a:t>It allows to use 64-points transform when ACT is disabled at the CU.</a:t>
            </a:r>
          </a:p>
          <a:p>
            <a:pPr lvl="2"/>
            <a:r>
              <a:rPr kumimoji="1" lang="en-US" altLang="ja-JP" dirty="0"/>
              <a:t>When ACT is enabled, transform is split if </a:t>
            </a:r>
            <a:r>
              <a:rPr lang="en-US" altLang="ja-JP" dirty="0"/>
              <a:t>the size is larger than 32.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B22A93CF-8FCA-481A-A09D-BF9910F509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9AF1CED8-351C-4CB7-8105-8DFF465590C7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2020/4/17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9D17ED0-ED5E-4AA0-8756-7F4EA2CB62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3</a:t>
            </a:fld>
            <a:endParaRPr lang="en-US" altLang="ja-JP" dirty="0"/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B9EFD172-BE6C-45FC-96D3-E0CAA93971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4633830"/>
              </p:ext>
            </p:extLst>
          </p:nvPr>
        </p:nvGraphicFramePr>
        <p:xfrm>
          <a:off x="1576478" y="3647199"/>
          <a:ext cx="8557491" cy="26110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81998">
                  <a:extLst>
                    <a:ext uri="{9D8B030D-6E8A-4147-A177-3AD203B41FA5}">
                      <a16:colId xmlns:a16="http://schemas.microsoft.com/office/drawing/2014/main" val="307123146"/>
                    </a:ext>
                  </a:extLst>
                </a:gridCol>
                <a:gridCol w="649868">
                  <a:extLst>
                    <a:ext uri="{9D8B030D-6E8A-4147-A177-3AD203B41FA5}">
                      <a16:colId xmlns:a16="http://schemas.microsoft.com/office/drawing/2014/main" val="2743854256"/>
                    </a:ext>
                  </a:extLst>
                </a:gridCol>
                <a:gridCol w="2880320">
                  <a:extLst>
                    <a:ext uri="{9D8B030D-6E8A-4147-A177-3AD203B41FA5}">
                      <a16:colId xmlns:a16="http://schemas.microsoft.com/office/drawing/2014/main" val="2886595532"/>
                    </a:ext>
                  </a:extLst>
                </a:gridCol>
                <a:gridCol w="2745305">
                  <a:extLst>
                    <a:ext uri="{9D8B030D-6E8A-4147-A177-3AD203B41FA5}">
                      <a16:colId xmlns:a16="http://schemas.microsoft.com/office/drawing/2014/main" val="3899558188"/>
                    </a:ext>
                  </a:extLst>
                </a:gridCol>
              </a:tblGrid>
              <a:tr h="652774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Max of transform size</a:t>
                      </a:r>
                      <a:endParaRPr lang="ja-JP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algn="l" fontAlgn="ctr"/>
                      <a:endParaRPr lang="ja-JP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2400" u="none" strike="noStrike" dirty="0">
                          <a:effectLst/>
                        </a:rPr>
                        <a:t>SPS ACT flag: 1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5016761"/>
                  </a:ext>
                </a:extLst>
              </a:tr>
              <a:tr h="652774">
                <a:tc gridSpan="2" vMerge="1">
                  <a:txBody>
                    <a:bodyPr/>
                    <a:lstStyle/>
                    <a:p>
                      <a:pPr algn="l" fontAlgn="ctr"/>
                      <a:endParaRPr lang="ja-JP" altLang="en-US" sz="24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l" fontAlgn="ctr"/>
                      <a:endParaRPr lang="ja-JP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u="none" strike="noStrike" dirty="0">
                          <a:effectLst/>
                        </a:rPr>
                        <a:t>VTM-8.0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u="none" strike="noStrike" dirty="0">
                          <a:effectLst/>
                        </a:rPr>
                        <a:t>Proposal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8064994"/>
                  </a:ext>
                </a:extLst>
              </a:tr>
              <a:tr h="65277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2400" u="none" strike="noStrike" dirty="0">
                          <a:effectLst/>
                        </a:rPr>
                        <a:t>CU ACT flag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400" u="none" strike="noStrike" dirty="0">
                          <a:effectLst/>
                        </a:rPr>
                        <a:t>0</a:t>
                      </a:r>
                      <a:endParaRPr lang="en-US" altLang="ja-JP" sz="2400" b="0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32</a:t>
                      </a:r>
                      <a:endParaRPr lang="en-US" altLang="ja-JP" sz="2400" b="0" i="0" u="none" strike="noStrike" dirty="0">
                        <a:solidFill>
                          <a:srgbClr val="FF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400" u="none" strike="noStrike" dirty="0">
                          <a:solidFill>
                            <a:schemeClr val="accent1"/>
                          </a:solidFill>
                          <a:effectLst/>
                        </a:rPr>
                        <a:t>64</a:t>
                      </a:r>
                      <a:endParaRPr lang="en-US" altLang="ja-JP" sz="2400" b="0" i="0" u="none" strike="noStrike" dirty="0">
                        <a:solidFill>
                          <a:schemeClr val="accent1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3824136"/>
                  </a:ext>
                </a:extLst>
              </a:tr>
              <a:tr h="652774">
                <a:tc vMerge="1">
                  <a:txBody>
                    <a:bodyPr/>
                    <a:lstStyle/>
                    <a:p>
                      <a:pPr algn="l" fontAlgn="ctr"/>
                      <a:endParaRPr lang="ja-JP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400" u="none" strike="noStrike" dirty="0">
                          <a:effectLst/>
                        </a:rPr>
                        <a:t>1</a:t>
                      </a:r>
                      <a:endParaRPr lang="en-US" altLang="ja-JP" sz="2400" b="0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400" u="none" strike="noStrike">
                          <a:effectLst/>
                        </a:rPr>
                        <a:t>32</a:t>
                      </a:r>
                      <a:endParaRPr lang="en-US" altLang="ja-JP" sz="24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400" u="none" strike="noStrike" dirty="0">
                          <a:effectLst/>
                        </a:rPr>
                        <a:t>32</a:t>
                      </a:r>
                      <a:endParaRPr lang="en-US" altLang="ja-JP" sz="2400" b="0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74360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50152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7651E59-95BF-4667-B321-BE2070C816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Syntax change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428DC98-E18C-4A49-9702-912647C9B708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ja-JP" dirty="0"/>
              <a:t>SPS</a:t>
            </a:r>
          </a:p>
          <a:p>
            <a:pPr lvl="1"/>
            <a:r>
              <a:rPr kumimoji="1" lang="en-US" altLang="ja-JP" dirty="0"/>
              <a:t>Allow to present the flag, </a:t>
            </a:r>
            <a:r>
              <a:rPr lang="en-CA" altLang="ja-JP" b="1" dirty="0" err="1">
                <a:latin typeface="Times New Roman" panose="02020603050405020304" pitchFamily="18" charset="0"/>
                <a:ea typeface="Malgun Gothic" panose="020B0503020000020004" pitchFamily="34" charset="-127"/>
              </a:rPr>
              <a:t>sps_act_enabled_flag</a:t>
            </a:r>
            <a:r>
              <a:rPr kumimoji="1" lang="en-US" altLang="ja-JP" dirty="0"/>
              <a:t> even if </a:t>
            </a:r>
            <a:r>
              <a:rPr kumimoji="1" lang="en-US" altLang="ja-JP" dirty="0" err="1"/>
              <a:t>MaxTbSize</a:t>
            </a:r>
            <a:r>
              <a:rPr kumimoji="1" lang="en-US" altLang="ja-JP" dirty="0"/>
              <a:t> is 64.</a:t>
            </a:r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3A3501DB-4AC6-47A8-AF18-F87660465F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A68C40C-639C-4C1C-B907-DD98188A63DF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2020/4/17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21B35D2-43FC-4AC9-BD62-69E14B7F45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4</a:t>
            </a:fld>
            <a:endParaRPr lang="en-US" altLang="ja-JP" dirty="0"/>
          </a:p>
        </p:txBody>
      </p: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21D8C524-D3C0-4F43-85A8-488A686F88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8980491"/>
              </p:ext>
            </p:extLst>
          </p:nvPr>
        </p:nvGraphicFramePr>
        <p:xfrm>
          <a:off x="343477" y="3113965"/>
          <a:ext cx="11520920" cy="2302725"/>
        </p:xfrm>
        <a:graphic>
          <a:graphicData uri="http://schemas.openxmlformats.org/drawingml/2006/table">
            <a:tbl>
              <a:tblPr/>
              <a:tblGrid>
                <a:gridCol w="9810910">
                  <a:extLst>
                    <a:ext uri="{9D8B030D-6E8A-4147-A177-3AD203B41FA5}">
                      <a16:colId xmlns:a16="http://schemas.microsoft.com/office/drawing/2014/main" val="1143526736"/>
                    </a:ext>
                  </a:extLst>
                </a:gridCol>
                <a:gridCol w="1710010">
                  <a:extLst>
                    <a:ext uri="{9D8B030D-6E8A-4147-A177-3AD203B41FA5}">
                      <a16:colId xmlns:a16="http://schemas.microsoft.com/office/drawing/2014/main" val="466955252"/>
                    </a:ext>
                  </a:extLst>
                </a:gridCol>
              </a:tblGrid>
              <a:tr h="46455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seq_parameter_set_rbsp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 ) {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ja-JP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383330"/>
                  </a:ext>
                </a:extLst>
              </a:tr>
              <a:tr h="23227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6985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…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0618386"/>
                  </a:ext>
                </a:extLst>
              </a:tr>
              <a:tr h="23227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sps_max_luma_transform_size_64_flag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0099125"/>
                  </a:ext>
                </a:extLst>
              </a:tr>
              <a:tr h="23227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…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9052404"/>
                  </a:ext>
                </a:extLst>
              </a:tr>
              <a:tr h="37512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ChromaArrayType  = =  3</a:t>
                      </a:r>
                      <a:r>
                        <a:rPr lang="en-CA" sz="1600" strike="sngStrike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</a:t>
                      </a:r>
                      <a:r>
                        <a:rPr lang="en-CA" sz="1600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&amp;&amp; ! sps_max_luma_transform_size_64_flag</a:t>
                      </a: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)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6130413"/>
                  </a:ext>
                </a:extLst>
              </a:tr>
              <a:tr h="23227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6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sps_act_enabled_flag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2248954"/>
                  </a:ext>
                </a:extLst>
              </a:tr>
              <a:tr h="23227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…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6219731"/>
                  </a:ext>
                </a:extLst>
              </a:tr>
              <a:tr h="23227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02463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39216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6D82007-E7E0-40A8-B6DB-797C40D9F1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Syntax change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FB978EE-6AA7-4B9F-8307-ADD5D0505704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kumimoji="1" lang="en-US" altLang="ja-JP" dirty="0"/>
              <a:t>Transform tree</a:t>
            </a:r>
          </a:p>
          <a:p>
            <a:pPr lvl="1"/>
            <a:r>
              <a:rPr kumimoji="1" lang="en-US" altLang="ja-JP" dirty="0"/>
              <a:t>When only ACT is enabled in CU level</a:t>
            </a:r>
            <a:r>
              <a:rPr lang="en-US" altLang="ja-JP" dirty="0"/>
              <a:t>, the transform size is limited to 32.</a:t>
            </a:r>
          </a:p>
          <a:p>
            <a:pPr lvl="1"/>
            <a:r>
              <a:rPr lang="en-US" altLang="ja-JP" dirty="0"/>
              <a:t>When ACT is not enabled, the transform size is allowed up to </a:t>
            </a:r>
            <a:r>
              <a:rPr lang="en-US" altLang="ja-JP" dirty="0" err="1"/>
              <a:t>MaxTbSize</a:t>
            </a:r>
            <a:r>
              <a:rPr lang="en-US" altLang="ja-JP" dirty="0"/>
              <a:t>.</a:t>
            </a:r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E568AE43-A907-4A9F-BC35-DC4FD3E336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8584B59-D2B2-487E-8210-C81BCB96CB55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2020/4/17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CE7CEEA-9C6B-432C-AB8E-75CB56B833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5</a:t>
            </a:fld>
            <a:endParaRPr lang="en-US" altLang="ja-JP" dirty="0"/>
          </a:p>
        </p:txBody>
      </p:sp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D77509A2-5C2F-40E3-B106-D93B0DE829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1600364"/>
              </p:ext>
            </p:extLst>
          </p:nvPr>
        </p:nvGraphicFramePr>
        <p:xfrm>
          <a:off x="344789" y="2123855"/>
          <a:ext cx="11626892" cy="4903938"/>
        </p:xfrm>
        <a:graphic>
          <a:graphicData uri="http://schemas.openxmlformats.org/drawingml/2006/table">
            <a:tbl>
              <a:tblPr/>
              <a:tblGrid>
                <a:gridCol w="10217571">
                  <a:extLst>
                    <a:ext uri="{9D8B030D-6E8A-4147-A177-3AD203B41FA5}">
                      <a16:colId xmlns:a16="http://schemas.microsoft.com/office/drawing/2014/main" val="2178349654"/>
                    </a:ext>
                  </a:extLst>
                </a:gridCol>
                <a:gridCol w="1409321">
                  <a:extLst>
                    <a:ext uri="{9D8B030D-6E8A-4147-A177-3AD203B41FA5}">
                      <a16:colId xmlns:a16="http://schemas.microsoft.com/office/drawing/2014/main" val="4294155149"/>
                    </a:ext>
                  </a:extLst>
                </a:gridCol>
              </a:tblGrid>
              <a:tr h="22277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transform_tree( x0, y0, tbWidth, tbHeight , treeType, chType ) {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ja-JP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8522459"/>
                  </a:ext>
                </a:extLst>
              </a:tr>
              <a:tr h="14813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…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1421364"/>
                  </a:ext>
                </a:extLst>
              </a:tr>
              <a:tr h="22277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IntraSubPartitionsSplitType = = ISP_NO_SPLIT  &amp;&amp;  !cu_sbt_flag ) {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16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6412512"/>
                  </a:ext>
                </a:extLst>
              </a:tr>
              <a:tr h="33416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if( tbWidth  &gt;  MaxTbSizeY  | |  tbHeight &gt; MaxTbSizeY </a:t>
                      </a: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| | (cu_act_enabled_flag &amp;&amp; ( tbWidth  &gt;  32  | | tbHeight &gt; 32 ) )</a:t>
                      </a: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) {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658147"/>
                  </a:ext>
                </a:extLst>
              </a:tr>
              <a:tr h="33416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verSplitFirst  =  ( ( tbWidth &gt; MaxTbSizeY  </a:t>
                      </a: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| | (cu_act_enabled_flag &amp;&amp; tbWidth  &gt;  32 ) )</a:t>
                      </a: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&amp;&amp; tbWidth &gt; tbHeight ) ? 1 : 0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8610921"/>
                  </a:ext>
                </a:extLst>
              </a:tr>
              <a:tr h="14813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…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6883866"/>
                  </a:ext>
                </a:extLst>
              </a:tr>
              <a:tr h="14813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} else if( cu_sbt_flag ) {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4038997"/>
                  </a:ext>
                </a:extLst>
              </a:tr>
              <a:tr h="22277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6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if(</a:t>
                      </a:r>
                      <a:r>
                        <a:rPr lang="en-CA" sz="16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cu_act_enabled_flag</a:t>
                      </a:r>
                      <a:r>
                        <a:rPr lang="en-CA" sz="16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&amp;&amp; ( </a:t>
                      </a:r>
                      <a:r>
                        <a:rPr lang="en-CA" sz="16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tbWidth</a:t>
                      </a:r>
                      <a:r>
                        <a:rPr lang="en-CA" sz="16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&gt;  32  | | </a:t>
                      </a:r>
                      <a:r>
                        <a:rPr lang="en-CA" sz="16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tbHeight</a:t>
                      </a:r>
                      <a:r>
                        <a:rPr lang="en-CA" sz="16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&gt; 32 ) ) {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b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9011499"/>
                  </a:ext>
                </a:extLst>
              </a:tr>
              <a:tr h="22277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verSplitFirst  =  ( (cu_act_enabled_flag &amp;&amp; tbWidth  &gt;  32 ) &amp;&amp; tbWidth &gt; tbHeight ) ? 1 : 0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b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9324074"/>
                  </a:ext>
                </a:extLst>
              </a:tr>
              <a:tr h="22277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16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trafoWidth</a:t>
                      </a:r>
                      <a:r>
                        <a:rPr lang="en-CA" sz="16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=  </a:t>
                      </a:r>
                      <a:r>
                        <a:rPr lang="en-CA" sz="16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verSplitFirst</a:t>
                      </a:r>
                      <a:r>
                        <a:rPr lang="en-CA" sz="16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? ( </a:t>
                      </a:r>
                      <a:r>
                        <a:rPr lang="en-CA" sz="16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tbWidth</a:t>
                      </a:r>
                      <a:r>
                        <a:rPr lang="en-CA" sz="16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/ 2 ) : </a:t>
                      </a:r>
                      <a:r>
                        <a:rPr lang="en-CA" sz="16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tbWidth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b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7218587"/>
                  </a:ext>
                </a:extLst>
              </a:tr>
              <a:tr h="22277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trafoHeight  =  !verSplitFirst ? ( tbHeight / 2 ) : tbHeight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b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9243379"/>
                  </a:ext>
                </a:extLst>
              </a:tr>
              <a:tr h="33416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transform_tree( x0, y0, trafoWidth,  trafoHeight, treeType, chType )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b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4241666"/>
                  </a:ext>
                </a:extLst>
              </a:tr>
              <a:tr h="14813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if( verSplitFirst )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b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7217043"/>
                  </a:ext>
                </a:extLst>
              </a:tr>
              <a:tr h="33416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transform_tree( x0 + trafoWidth, y0, trafoWidth, trafoHeight, treeType, chType )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b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1187517"/>
                  </a:ext>
                </a:extLst>
              </a:tr>
              <a:tr h="14813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else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b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9722349"/>
                  </a:ext>
                </a:extLst>
              </a:tr>
              <a:tr h="33416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transform_tree( x0, y0 + trafoHeight, trafoWidth, trafoHeight, treeType, chType )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2965476"/>
                  </a:ext>
                </a:extLst>
              </a:tr>
              <a:tr h="14813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45026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45907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65C19FA-774C-47DF-824D-26CB3FC1C4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Test results, vs CTC (JVET-Q2013)</a:t>
            </a:r>
            <a:endParaRPr kumimoji="1" lang="ja-JP" altLang="en-US" dirty="0"/>
          </a:p>
        </p:txBody>
      </p:sp>
      <p:graphicFrame>
        <p:nvGraphicFramePr>
          <p:cNvPr id="7" name="コンテンツ プレースホルダー 6">
            <a:extLst>
              <a:ext uri="{FF2B5EF4-FFF2-40B4-BE49-F238E27FC236}">
                <a16:creationId xmlns:a16="http://schemas.microsoft.com/office/drawing/2014/main" id="{08B4F678-1EF2-4838-A5B9-4B4C145F0205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420379180"/>
              </p:ext>
            </p:extLst>
          </p:nvPr>
        </p:nvGraphicFramePr>
        <p:xfrm>
          <a:off x="343297" y="1381925"/>
          <a:ext cx="5858806" cy="16459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37846">
                  <a:extLst>
                    <a:ext uri="{9D8B030D-6E8A-4147-A177-3AD203B41FA5}">
                      <a16:colId xmlns:a16="http://schemas.microsoft.com/office/drawing/2014/main" val="868897991"/>
                    </a:ext>
                  </a:extLst>
                </a:gridCol>
                <a:gridCol w="843442">
                  <a:extLst>
                    <a:ext uri="{9D8B030D-6E8A-4147-A177-3AD203B41FA5}">
                      <a16:colId xmlns:a16="http://schemas.microsoft.com/office/drawing/2014/main" val="4111843760"/>
                    </a:ext>
                  </a:extLst>
                </a:gridCol>
                <a:gridCol w="842734">
                  <a:extLst>
                    <a:ext uri="{9D8B030D-6E8A-4147-A177-3AD203B41FA5}">
                      <a16:colId xmlns:a16="http://schemas.microsoft.com/office/drawing/2014/main" val="3489956137"/>
                    </a:ext>
                  </a:extLst>
                </a:gridCol>
                <a:gridCol w="842734">
                  <a:extLst>
                    <a:ext uri="{9D8B030D-6E8A-4147-A177-3AD203B41FA5}">
                      <a16:colId xmlns:a16="http://schemas.microsoft.com/office/drawing/2014/main" val="1470243042"/>
                    </a:ext>
                  </a:extLst>
                </a:gridCol>
                <a:gridCol w="646025">
                  <a:extLst>
                    <a:ext uri="{9D8B030D-6E8A-4147-A177-3AD203B41FA5}">
                      <a16:colId xmlns:a16="http://schemas.microsoft.com/office/drawing/2014/main" val="3309028457"/>
                    </a:ext>
                  </a:extLst>
                </a:gridCol>
                <a:gridCol w="646025">
                  <a:extLst>
                    <a:ext uri="{9D8B030D-6E8A-4147-A177-3AD203B41FA5}">
                      <a16:colId xmlns:a16="http://schemas.microsoft.com/office/drawing/2014/main" val="91945078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All Intra Main10 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91696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RGB 4:4:4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4373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G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B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R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EncT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DecT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0950864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TGM 1080p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0.06%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-0.18%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-0.17%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96%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5099397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TGM 720p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-0.26%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-0.23%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95%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99%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5539795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Animation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0.02%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-0.30%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-0.28%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98%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0966277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Mixed content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-0.34%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-0.38%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96%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5632960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Overall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-0.26%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-0.25%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96%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100%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0302230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endParaRPr lang="ja-JP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extLst>
                  <a:ext uri="{0D108BD9-81ED-4DB2-BD59-A6C34878D82A}">
                    <a16:rowId xmlns:a16="http://schemas.microsoft.com/office/drawing/2014/main" val="2060664845"/>
                  </a:ext>
                </a:extLst>
              </a:tr>
            </a:tbl>
          </a:graphicData>
        </a:graphic>
      </p:graphicFrame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C1AC5F0C-0412-42B2-8ED2-F367A47C5C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B091555-03EE-4FA5-AF63-9C2CE44880D6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2020/4/17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E3B5A11-0B2D-4D66-8261-B29E0449CB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6</a:t>
            </a:fld>
            <a:endParaRPr lang="en-US" altLang="ja-JP" dirty="0"/>
          </a:p>
        </p:txBody>
      </p: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BA9AD4D2-5694-4D30-BAA7-C08F6F9B4A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1599631"/>
              </p:ext>
            </p:extLst>
          </p:nvPr>
        </p:nvGraphicFramePr>
        <p:xfrm>
          <a:off x="335281" y="3202145"/>
          <a:ext cx="5866822" cy="1463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40634">
                  <a:extLst>
                    <a:ext uri="{9D8B030D-6E8A-4147-A177-3AD203B41FA5}">
                      <a16:colId xmlns:a16="http://schemas.microsoft.com/office/drawing/2014/main" val="1301726009"/>
                    </a:ext>
                  </a:extLst>
                </a:gridCol>
                <a:gridCol w="844596">
                  <a:extLst>
                    <a:ext uri="{9D8B030D-6E8A-4147-A177-3AD203B41FA5}">
                      <a16:colId xmlns:a16="http://schemas.microsoft.com/office/drawing/2014/main" val="1722646917"/>
                    </a:ext>
                  </a:extLst>
                </a:gridCol>
                <a:gridCol w="843887">
                  <a:extLst>
                    <a:ext uri="{9D8B030D-6E8A-4147-A177-3AD203B41FA5}">
                      <a16:colId xmlns:a16="http://schemas.microsoft.com/office/drawing/2014/main" val="4203001676"/>
                    </a:ext>
                  </a:extLst>
                </a:gridCol>
                <a:gridCol w="843887">
                  <a:extLst>
                    <a:ext uri="{9D8B030D-6E8A-4147-A177-3AD203B41FA5}">
                      <a16:colId xmlns:a16="http://schemas.microsoft.com/office/drawing/2014/main" val="1043627370"/>
                    </a:ext>
                  </a:extLst>
                </a:gridCol>
                <a:gridCol w="646909">
                  <a:extLst>
                    <a:ext uri="{9D8B030D-6E8A-4147-A177-3AD203B41FA5}">
                      <a16:colId xmlns:a16="http://schemas.microsoft.com/office/drawing/2014/main" val="716493785"/>
                    </a:ext>
                  </a:extLst>
                </a:gridCol>
                <a:gridCol w="646909">
                  <a:extLst>
                    <a:ext uri="{9D8B030D-6E8A-4147-A177-3AD203B41FA5}">
                      <a16:colId xmlns:a16="http://schemas.microsoft.com/office/drawing/2014/main" val="264189189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ja-JP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Random access Main10 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57472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RGB 4:4:4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18418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G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B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R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EncT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DecT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1073773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TGM 1080p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-0.24%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-0.21%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2660770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TGM 720p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0.11%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-0.31%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-0.27%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98%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7389266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Animation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0.17%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-0.57%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-0.47%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103%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8659385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Mixed content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0.10%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-0.29%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-0.41%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99%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0112324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Overall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0.08%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-0.34%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-0.33%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100%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541252215"/>
                  </a:ext>
                </a:extLst>
              </a:tr>
            </a:tbl>
          </a:graphicData>
        </a:graphic>
      </p:graphicFrame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DAC7E743-6E34-427C-9DFF-E22471533F93}"/>
              </a:ext>
            </a:extLst>
          </p:cNvPr>
          <p:cNvSpPr txBox="1"/>
          <p:nvPr/>
        </p:nvSpPr>
        <p:spPr>
          <a:xfrm>
            <a:off x="2176234" y="908934"/>
            <a:ext cx="19944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Screen contents</a:t>
            </a:r>
            <a:endParaRPr kumimoji="1" lang="ja-JP" altLang="en-US" dirty="0"/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7872BECE-06C4-4BF8-B02D-F5FD454E7453}"/>
              </a:ext>
            </a:extLst>
          </p:cNvPr>
          <p:cNvSpPr txBox="1"/>
          <p:nvPr/>
        </p:nvSpPr>
        <p:spPr>
          <a:xfrm>
            <a:off x="8179028" y="6065417"/>
            <a:ext cx="34612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Encoding time is not reliable.</a:t>
            </a:r>
            <a:endParaRPr kumimoji="1" lang="ja-JP" altLang="en-US" dirty="0"/>
          </a:p>
        </p:txBody>
      </p:sp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81E43FEB-79E0-4FF9-ACD4-EDA8209599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5352716"/>
              </p:ext>
            </p:extLst>
          </p:nvPr>
        </p:nvGraphicFramePr>
        <p:xfrm>
          <a:off x="335281" y="4784571"/>
          <a:ext cx="5866822" cy="14655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40633">
                  <a:extLst>
                    <a:ext uri="{9D8B030D-6E8A-4147-A177-3AD203B41FA5}">
                      <a16:colId xmlns:a16="http://schemas.microsoft.com/office/drawing/2014/main" val="2589074264"/>
                    </a:ext>
                  </a:extLst>
                </a:gridCol>
                <a:gridCol w="826173">
                  <a:extLst>
                    <a:ext uri="{9D8B030D-6E8A-4147-A177-3AD203B41FA5}">
                      <a16:colId xmlns:a16="http://schemas.microsoft.com/office/drawing/2014/main" val="1398865570"/>
                    </a:ext>
                  </a:extLst>
                </a:gridCol>
                <a:gridCol w="825465">
                  <a:extLst>
                    <a:ext uri="{9D8B030D-6E8A-4147-A177-3AD203B41FA5}">
                      <a16:colId xmlns:a16="http://schemas.microsoft.com/office/drawing/2014/main" val="1551162292"/>
                    </a:ext>
                  </a:extLst>
                </a:gridCol>
                <a:gridCol w="825465">
                  <a:extLst>
                    <a:ext uri="{9D8B030D-6E8A-4147-A177-3AD203B41FA5}">
                      <a16:colId xmlns:a16="http://schemas.microsoft.com/office/drawing/2014/main" val="1108039061"/>
                    </a:ext>
                  </a:extLst>
                </a:gridCol>
                <a:gridCol w="674543">
                  <a:extLst>
                    <a:ext uri="{9D8B030D-6E8A-4147-A177-3AD203B41FA5}">
                      <a16:colId xmlns:a16="http://schemas.microsoft.com/office/drawing/2014/main" val="4088846087"/>
                    </a:ext>
                  </a:extLst>
                </a:gridCol>
                <a:gridCol w="674543">
                  <a:extLst>
                    <a:ext uri="{9D8B030D-6E8A-4147-A177-3AD203B41FA5}">
                      <a16:colId xmlns:a16="http://schemas.microsoft.com/office/drawing/2014/main" val="4020941245"/>
                    </a:ext>
                  </a:extLst>
                </a:gridCol>
              </a:tblGrid>
              <a:tr h="183189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Low delay B Main10 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9006659"/>
                  </a:ext>
                </a:extLst>
              </a:tr>
              <a:tr h="183189">
                <a:tc>
                  <a:txBody>
                    <a:bodyPr/>
                    <a:lstStyle/>
                    <a:p>
                      <a:endParaRPr lang="ja-JP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RGB 4:4:4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2017214"/>
                  </a:ext>
                </a:extLst>
              </a:tr>
              <a:tr h="183189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G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B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R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EncT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DecT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81859535"/>
                  </a:ext>
                </a:extLst>
              </a:tr>
              <a:tr h="18318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TGM 1080p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-0.20%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-0.40%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-0.36%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106%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99%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118511810"/>
                  </a:ext>
                </a:extLst>
              </a:tr>
              <a:tr h="18318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TGM 720p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-0.44%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-0.24%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-0.31%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105%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974790086"/>
                  </a:ext>
                </a:extLst>
              </a:tr>
              <a:tr h="18318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Animation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0.23%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-0.72%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-0.61%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105%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057897369"/>
                  </a:ext>
                </a:extLst>
              </a:tr>
              <a:tr h="18318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Mixed content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0.16%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-0.72%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-0.52%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104%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99%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919449031"/>
                  </a:ext>
                </a:extLst>
              </a:tr>
              <a:tr h="18318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Overall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-0.10%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-0.49%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-0.43%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105%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100%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970631030"/>
                  </a:ext>
                </a:extLst>
              </a:tr>
            </a:tbl>
          </a:graphicData>
        </a:graphic>
      </p:graphicFrame>
      <p:graphicFrame>
        <p:nvGraphicFramePr>
          <p:cNvPr id="14" name="表 13">
            <a:extLst>
              <a:ext uri="{FF2B5EF4-FFF2-40B4-BE49-F238E27FC236}">
                <a16:creationId xmlns:a16="http://schemas.microsoft.com/office/drawing/2014/main" id="{245A9780-660A-4922-92DD-001A8B0576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7918356"/>
              </p:ext>
            </p:extLst>
          </p:nvPr>
        </p:nvGraphicFramePr>
        <p:xfrm>
          <a:off x="6223874" y="1384296"/>
          <a:ext cx="5840635" cy="7315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31280">
                  <a:extLst>
                    <a:ext uri="{9D8B030D-6E8A-4147-A177-3AD203B41FA5}">
                      <a16:colId xmlns:a16="http://schemas.microsoft.com/office/drawing/2014/main" val="2427448104"/>
                    </a:ext>
                  </a:extLst>
                </a:gridCol>
                <a:gridCol w="821681">
                  <a:extLst>
                    <a:ext uri="{9D8B030D-6E8A-4147-A177-3AD203B41FA5}">
                      <a16:colId xmlns:a16="http://schemas.microsoft.com/office/drawing/2014/main" val="3306310010"/>
                    </a:ext>
                  </a:extLst>
                </a:gridCol>
                <a:gridCol w="821681">
                  <a:extLst>
                    <a:ext uri="{9D8B030D-6E8A-4147-A177-3AD203B41FA5}">
                      <a16:colId xmlns:a16="http://schemas.microsoft.com/office/drawing/2014/main" val="2680021268"/>
                    </a:ext>
                  </a:extLst>
                </a:gridCol>
                <a:gridCol w="821681">
                  <a:extLst>
                    <a:ext uri="{9D8B030D-6E8A-4147-A177-3AD203B41FA5}">
                      <a16:colId xmlns:a16="http://schemas.microsoft.com/office/drawing/2014/main" val="487443674"/>
                    </a:ext>
                  </a:extLst>
                </a:gridCol>
                <a:gridCol w="672156">
                  <a:extLst>
                    <a:ext uri="{9D8B030D-6E8A-4147-A177-3AD203B41FA5}">
                      <a16:colId xmlns:a16="http://schemas.microsoft.com/office/drawing/2014/main" val="2606553009"/>
                    </a:ext>
                  </a:extLst>
                </a:gridCol>
                <a:gridCol w="672156">
                  <a:extLst>
                    <a:ext uri="{9D8B030D-6E8A-4147-A177-3AD203B41FA5}">
                      <a16:colId xmlns:a16="http://schemas.microsoft.com/office/drawing/2014/main" val="208181229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All Intra Main10 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49433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VTM8.0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15695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G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B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R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EncT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DecT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0560741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RGB 4:4:4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-0.57%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-0.25%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-0.43%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99%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99%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220673319"/>
                  </a:ext>
                </a:extLst>
              </a:tr>
            </a:tbl>
          </a:graphicData>
        </a:graphic>
      </p:graphicFrame>
      <p:graphicFrame>
        <p:nvGraphicFramePr>
          <p:cNvPr id="15" name="表 14">
            <a:extLst>
              <a:ext uri="{FF2B5EF4-FFF2-40B4-BE49-F238E27FC236}">
                <a16:creationId xmlns:a16="http://schemas.microsoft.com/office/drawing/2014/main" id="{1D01654F-9F77-41BC-AAC6-A63CA8D8D3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3903704"/>
              </p:ext>
            </p:extLst>
          </p:nvPr>
        </p:nvGraphicFramePr>
        <p:xfrm>
          <a:off x="6222326" y="3200006"/>
          <a:ext cx="5858804" cy="7315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37599">
                  <a:extLst>
                    <a:ext uri="{9D8B030D-6E8A-4147-A177-3AD203B41FA5}">
                      <a16:colId xmlns:a16="http://schemas.microsoft.com/office/drawing/2014/main" val="2790883355"/>
                    </a:ext>
                  </a:extLst>
                </a:gridCol>
                <a:gridCol w="824237">
                  <a:extLst>
                    <a:ext uri="{9D8B030D-6E8A-4147-A177-3AD203B41FA5}">
                      <a16:colId xmlns:a16="http://schemas.microsoft.com/office/drawing/2014/main" val="3782468016"/>
                    </a:ext>
                  </a:extLst>
                </a:gridCol>
                <a:gridCol w="824237">
                  <a:extLst>
                    <a:ext uri="{9D8B030D-6E8A-4147-A177-3AD203B41FA5}">
                      <a16:colId xmlns:a16="http://schemas.microsoft.com/office/drawing/2014/main" val="10874303"/>
                    </a:ext>
                  </a:extLst>
                </a:gridCol>
                <a:gridCol w="824237">
                  <a:extLst>
                    <a:ext uri="{9D8B030D-6E8A-4147-A177-3AD203B41FA5}">
                      <a16:colId xmlns:a16="http://schemas.microsoft.com/office/drawing/2014/main" val="132874405"/>
                    </a:ext>
                  </a:extLst>
                </a:gridCol>
                <a:gridCol w="674247">
                  <a:extLst>
                    <a:ext uri="{9D8B030D-6E8A-4147-A177-3AD203B41FA5}">
                      <a16:colId xmlns:a16="http://schemas.microsoft.com/office/drawing/2014/main" val="3667056989"/>
                    </a:ext>
                  </a:extLst>
                </a:gridCol>
                <a:gridCol w="674247">
                  <a:extLst>
                    <a:ext uri="{9D8B030D-6E8A-4147-A177-3AD203B41FA5}">
                      <a16:colId xmlns:a16="http://schemas.microsoft.com/office/drawing/2014/main" val="145072246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Random access Main10 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69913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VTM8.0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53304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G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B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R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EncT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DecT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8977621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RGB 4:4:4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0.20%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-0.27%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-0.24%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104%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100%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413842303"/>
                  </a:ext>
                </a:extLst>
              </a:tr>
            </a:tbl>
          </a:graphicData>
        </a:graphic>
      </p:graphicFrame>
      <p:graphicFrame>
        <p:nvGraphicFramePr>
          <p:cNvPr id="17" name="表 16">
            <a:extLst>
              <a:ext uri="{FF2B5EF4-FFF2-40B4-BE49-F238E27FC236}">
                <a16:creationId xmlns:a16="http://schemas.microsoft.com/office/drawing/2014/main" id="{003DEF90-A6E3-4CBF-894A-5A62F3A96F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2542903"/>
              </p:ext>
            </p:extLst>
          </p:nvPr>
        </p:nvGraphicFramePr>
        <p:xfrm>
          <a:off x="6222326" y="4784571"/>
          <a:ext cx="5866823" cy="7315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40388">
                  <a:extLst>
                    <a:ext uri="{9D8B030D-6E8A-4147-A177-3AD203B41FA5}">
                      <a16:colId xmlns:a16="http://schemas.microsoft.com/office/drawing/2014/main" val="2593687398"/>
                    </a:ext>
                  </a:extLst>
                </a:gridCol>
                <a:gridCol w="825365">
                  <a:extLst>
                    <a:ext uri="{9D8B030D-6E8A-4147-A177-3AD203B41FA5}">
                      <a16:colId xmlns:a16="http://schemas.microsoft.com/office/drawing/2014/main" val="2514975898"/>
                    </a:ext>
                  </a:extLst>
                </a:gridCol>
                <a:gridCol w="825365">
                  <a:extLst>
                    <a:ext uri="{9D8B030D-6E8A-4147-A177-3AD203B41FA5}">
                      <a16:colId xmlns:a16="http://schemas.microsoft.com/office/drawing/2014/main" val="4100759380"/>
                    </a:ext>
                  </a:extLst>
                </a:gridCol>
                <a:gridCol w="825365">
                  <a:extLst>
                    <a:ext uri="{9D8B030D-6E8A-4147-A177-3AD203B41FA5}">
                      <a16:colId xmlns:a16="http://schemas.microsoft.com/office/drawing/2014/main" val="3161461937"/>
                    </a:ext>
                  </a:extLst>
                </a:gridCol>
                <a:gridCol w="675170">
                  <a:extLst>
                    <a:ext uri="{9D8B030D-6E8A-4147-A177-3AD203B41FA5}">
                      <a16:colId xmlns:a16="http://schemas.microsoft.com/office/drawing/2014/main" val="3205451625"/>
                    </a:ext>
                  </a:extLst>
                </a:gridCol>
                <a:gridCol w="675170">
                  <a:extLst>
                    <a:ext uri="{9D8B030D-6E8A-4147-A177-3AD203B41FA5}">
                      <a16:colId xmlns:a16="http://schemas.microsoft.com/office/drawing/2014/main" val="363124311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Low delay B Main10 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01337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VTM8.0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20202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G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B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R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EncT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DecT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9089464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RGB 4:4:4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#VALUE!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#VALUE!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#VALUE!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#DIV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#DIV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739810050"/>
                  </a:ext>
                </a:extLst>
              </a:tr>
            </a:tbl>
          </a:graphicData>
        </a:graphic>
      </p:graphicFrame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79D1DB50-1CF4-4DD3-B8F7-7CE8734BF87D}"/>
              </a:ext>
            </a:extLst>
          </p:cNvPr>
          <p:cNvSpPr txBox="1"/>
          <p:nvPr/>
        </p:nvSpPr>
        <p:spPr>
          <a:xfrm>
            <a:off x="7859132" y="913057"/>
            <a:ext cx="2050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Natural contents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562112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65C19FA-774C-47DF-824D-26CB3FC1C4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Test results, vs JVET-R0321 proposal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C1AC5F0C-0412-42B2-8ED2-F367A47C5C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B091555-03EE-4FA5-AF63-9C2CE44880D6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2020/4/17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E3B5A11-0B2D-4D66-8261-B29E0449CB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7</a:t>
            </a:fld>
            <a:endParaRPr lang="en-US" altLang="ja-JP" dirty="0"/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7872BECE-06C4-4BF8-B02D-F5FD454E7453}"/>
              </a:ext>
            </a:extLst>
          </p:cNvPr>
          <p:cNvSpPr txBox="1"/>
          <p:nvPr/>
        </p:nvSpPr>
        <p:spPr>
          <a:xfrm>
            <a:off x="6465212" y="958453"/>
            <a:ext cx="5586973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/>
              <a:t>Additional test</a:t>
            </a:r>
            <a:endParaRPr kumimoji="1" lang="en-US" altLang="ja-JP" dirty="0"/>
          </a:p>
          <a:p>
            <a:endParaRPr lang="en-US" altLang="ja-JP" dirty="0"/>
          </a:p>
          <a:p>
            <a:r>
              <a:rPr lang="en-US" altLang="ja-JP" dirty="0"/>
              <a:t>It was tested on proposed setting by JVET-R0321.</a:t>
            </a:r>
          </a:p>
          <a:p>
            <a:endParaRPr lang="en-US" altLang="ja-JP" dirty="0"/>
          </a:p>
          <a:p>
            <a:r>
              <a:rPr lang="en-US" altLang="ja-JP" dirty="0"/>
              <a:t>UseIdentityTableForNon420Chroma : 0</a:t>
            </a:r>
          </a:p>
          <a:p>
            <a:r>
              <a:rPr lang="en-US" altLang="ja-JP" dirty="0" err="1"/>
              <a:t>SameCQPTablesForAllChroma</a:t>
            </a:r>
            <a:r>
              <a:rPr lang="en-US" altLang="ja-JP" dirty="0"/>
              <a:t>          : 1</a:t>
            </a:r>
          </a:p>
          <a:p>
            <a:r>
              <a:rPr lang="en-US" altLang="ja-JP" dirty="0" err="1"/>
              <a:t>QpInValCb</a:t>
            </a:r>
            <a:r>
              <a:rPr lang="en-US" altLang="ja-JP" dirty="0"/>
              <a:t>                                     : 22 62</a:t>
            </a:r>
          </a:p>
          <a:p>
            <a:r>
              <a:rPr lang="en-US" altLang="ja-JP" dirty="0" err="1"/>
              <a:t>QpOutValCb</a:t>
            </a:r>
            <a:r>
              <a:rPr lang="en-US" altLang="ja-JP" dirty="0"/>
              <a:t>                                   : 22 62</a:t>
            </a:r>
          </a:p>
          <a:p>
            <a:endParaRPr kumimoji="1" lang="en-US" altLang="ja-JP" dirty="0"/>
          </a:p>
          <a:p>
            <a:endParaRPr lang="en-US" altLang="ja-JP" dirty="0"/>
          </a:p>
          <a:p>
            <a:r>
              <a:rPr lang="en-US" altLang="ja-JP" dirty="0"/>
              <a:t>For this comparison, the anchor data is brought from proposal data of JVET-R0321. </a:t>
            </a:r>
          </a:p>
        </p:txBody>
      </p:sp>
      <p:graphicFrame>
        <p:nvGraphicFramePr>
          <p:cNvPr id="13" name="表 12">
            <a:extLst>
              <a:ext uri="{FF2B5EF4-FFF2-40B4-BE49-F238E27FC236}">
                <a16:creationId xmlns:a16="http://schemas.microsoft.com/office/drawing/2014/main" id="{491E61B3-6F4B-4D21-9CF8-1D00199665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9524097"/>
              </p:ext>
            </p:extLst>
          </p:nvPr>
        </p:nvGraphicFramePr>
        <p:xfrm>
          <a:off x="156925" y="818710"/>
          <a:ext cx="6210689" cy="25003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38385">
                  <a:extLst>
                    <a:ext uri="{9D8B030D-6E8A-4147-A177-3AD203B41FA5}">
                      <a16:colId xmlns:a16="http://schemas.microsoft.com/office/drawing/2014/main" val="573009056"/>
                    </a:ext>
                  </a:extLst>
                </a:gridCol>
                <a:gridCol w="1001966">
                  <a:extLst>
                    <a:ext uri="{9D8B030D-6E8A-4147-A177-3AD203B41FA5}">
                      <a16:colId xmlns:a16="http://schemas.microsoft.com/office/drawing/2014/main" val="4215721167"/>
                    </a:ext>
                  </a:extLst>
                </a:gridCol>
                <a:gridCol w="1001028">
                  <a:extLst>
                    <a:ext uri="{9D8B030D-6E8A-4147-A177-3AD203B41FA5}">
                      <a16:colId xmlns:a16="http://schemas.microsoft.com/office/drawing/2014/main" val="2649764851"/>
                    </a:ext>
                  </a:extLst>
                </a:gridCol>
                <a:gridCol w="1001028">
                  <a:extLst>
                    <a:ext uri="{9D8B030D-6E8A-4147-A177-3AD203B41FA5}">
                      <a16:colId xmlns:a16="http://schemas.microsoft.com/office/drawing/2014/main" val="3749462684"/>
                    </a:ext>
                  </a:extLst>
                </a:gridCol>
                <a:gridCol w="984141">
                  <a:extLst>
                    <a:ext uri="{9D8B030D-6E8A-4147-A177-3AD203B41FA5}">
                      <a16:colId xmlns:a16="http://schemas.microsoft.com/office/drawing/2014/main" val="3318452847"/>
                    </a:ext>
                  </a:extLst>
                </a:gridCol>
                <a:gridCol w="984141">
                  <a:extLst>
                    <a:ext uri="{9D8B030D-6E8A-4147-A177-3AD203B41FA5}">
                      <a16:colId xmlns:a16="http://schemas.microsoft.com/office/drawing/2014/main" val="407194156"/>
                    </a:ext>
                  </a:extLst>
                </a:gridCol>
              </a:tblGrid>
              <a:tr h="121186">
                <a:tc>
                  <a:txBody>
                    <a:bodyPr/>
                    <a:lstStyle/>
                    <a:p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All Intra Main10 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2063539"/>
                  </a:ext>
                </a:extLst>
              </a:tr>
              <a:tr h="121186">
                <a:tc>
                  <a:txBody>
                    <a:bodyPr/>
                    <a:lstStyle/>
                    <a:p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Over JVET-R0321 proposal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0831888"/>
                  </a:ext>
                </a:extLst>
              </a:tr>
              <a:tr h="121186">
                <a:tc>
                  <a:txBody>
                    <a:bodyPr/>
                    <a:lstStyle/>
                    <a:p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R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G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B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EncT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DecT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778090428"/>
                  </a:ext>
                </a:extLst>
              </a:tr>
              <a:tr h="2338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TGM1080p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-0.05%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-0.20%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-0.20%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#NUM!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#NUM!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991478665"/>
                  </a:ext>
                </a:extLst>
              </a:tr>
              <a:tr h="2338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TGM720p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-0.02%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-0.19%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-0.13%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#NUM!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#NUM!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194105216"/>
                  </a:ext>
                </a:extLst>
              </a:tr>
              <a:tr h="2338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Animation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-0.02%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-0.23%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-0.27%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#NUM!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#NUM!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776777161"/>
                  </a:ext>
                </a:extLst>
              </a:tr>
              <a:tr h="2338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Mixed Content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-0.13%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-0.38%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-0.40%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#NUM!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#NUM!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873201245"/>
                  </a:ext>
                </a:extLst>
              </a:tr>
              <a:tr h="2338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Natural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-0.60%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-0.26%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-0.39%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#NUM!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#NUM!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466118779"/>
                  </a:ext>
                </a:extLst>
              </a:tr>
              <a:tr h="2338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Overall 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-0.25%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-0.25%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-0.29%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#NUM!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#NUM!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890356482"/>
                  </a:ext>
                </a:extLst>
              </a:tr>
              <a:tr h="121186">
                <a:tc>
                  <a:txBody>
                    <a:bodyPr/>
                    <a:lstStyle/>
                    <a:p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extLst>
                  <a:ext uri="{0D108BD9-81ED-4DB2-BD59-A6C34878D82A}">
                    <a16:rowId xmlns:a16="http://schemas.microsoft.com/office/drawing/2014/main" val="3846872740"/>
                  </a:ext>
                </a:extLst>
              </a:tr>
              <a:tr h="23384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Avg. for SCC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-0.05%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-0.25%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-0.25%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extLst>
                  <a:ext uri="{0D108BD9-81ED-4DB2-BD59-A6C34878D82A}">
                    <a16:rowId xmlns:a16="http://schemas.microsoft.com/office/drawing/2014/main" val="3156237679"/>
                  </a:ext>
                </a:extLst>
              </a:tr>
            </a:tbl>
          </a:graphicData>
        </a:graphic>
      </p:graphicFrame>
      <p:graphicFrame>
        <p:nvGraphicFramePr>
          <p:cNvPr id="20" name="表 19">
            <a:extLst>
              <a:ext uri="{FF2B5EF4-FFF2-40B4-BE49-F238E27FC236}">
                <a16:creationId xmlns:a16="http://schemas.microsoft.com/office/drawing/2014/main" id="{7C984765-1F2C-41E1-89D3-A4D47105C0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0995477"/>
              </p:ext>
            </p:extLst>
          </p:nvPr>
        </p:nvGraphicFramePr>
        <p:xfrm>
          <a:off x="156924" y="3319084"/>
          <a:ext cx="6210689" cy="225869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38385">
                  <a:extLst>
                    <a:ext uri="{9D8B030D-6E8A-4147-A177-3AD203B41FA5}">
                      <a16:colId xmlns:a16="http://schemas.microsoft.com/office/drawing/2014/main" val="1154632619"/>
                    </a:ext>
                  </a:extLst>
                </a:gridCol>
                <a:gridCol w="1001966">
                  <a:extLst>
                    <a:ext uri="{9D8B030D-6E8A-4147-A177-3AD203B41FA5}">
                      <a16:colId xmlns:a16="http://schemas.microsoft.com/office/drawing/2014/main" val="1547900767"/>
                    </a:ext>
                  </a:extLst>
                </a:gridCol>
                <a:gridCol w="1001028">
                  <a:extLst>
                    <a:ext uri="{9D8B030D-6E8A-4147-A177-3AD203B41FA5}">
                      <a16:colId xmlns:a16="http://schemas.microsoft.com/office/drawing/2014/main" val="168879797"/>
                    </a:ext>
                  </a:extLst>
                </a:gridCol>
                <a:gridCol w="1001028">
                  <a:extLst>
                    <a:ext uri="{9D8B030D-6E8A-4147-A177-3AD203B41FA5}">
                      <a16:colId xmlns:a16="http://schemas.microsoft.com/office/drawing/2014/main" val="764518758"/>
                    </a:ext>
                  </a:extLst>
                </a:gridCol>
                <a:gridCol w="984141">
                  <a:extLst>
                    <a:ext uri="{9D8B030D-6E8A-4147-A177-3AD203B41FA5}">
                      <a16:colId xmlns:a16="http://schemas.microsoft.com/office/drawing/2014/main" val="4255565684"/>
                    </a:ext>
                  </a:extLst>
                </a:gridCol>
                <a:gridCol w="984141">
                  <a:extLst>
                    <a:ext uri="{9D8B030D-6E8A-4147-A177-3AD203B41FA5}">
                      <a16:colId xmlns:a16="http://schemas.microsoft.com/office/drawing/2014/main" val="28857253"/>
                    </a:ext>
                  </a:extLst>
                </a:gridCol>
              </a:tblGrid>
              <a:tr h="188225">
                <a:tc>
                  <a:txBody>
                    <a:bodyPr/>
                    <a:lstStyle/>
                    <a:p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Random Access Main 10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6402113"/>
                  </a:ext>
                </a:extLst>
              </a:tr>
              <a:tr h="188225">
                <a:tc>
                  <a:txBody>
                    <a:bodyPr/>
                    <a:lstStyle/>
                    <a:p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Over JVET-R0321 proposal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2884707"/>
                  </a:ext>
                </a:extLst>
              </a:tr>
              <a:tr h="188225">
                <a:tc>
                  <a:txBody>
                    <a:bodyPr/>
                    <a:lstStyle/>
                    <a:p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R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G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B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EncT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DecT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76631915"/>
                  </a:ext>
                </a:extLst>
              </a:tr>
              <a:tr h="1882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TGM1080p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-0.07%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-0.26%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-0.20%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#NUM!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#NUM!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581231516"/>
                  </a:ext>
                </a:extLst>
              </a:tr>
              <a:tr h="1882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TGM720p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-0.03%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-0.37%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-0.25%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#NUM!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#NUM!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256439574"/>
                  </a:ext>
                </a:extLst>
              </a:tr>
              <a:tr h="1882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Animation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0.00%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-0.60%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-0.51%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#NUM!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#NUM!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543431980"/>
                  </a:ext>
                </a:extLst>
              </a:tr>
              <a:tr h="3764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Mixed Content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-0.06%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-0.40%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-0.45%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#NUM!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#NUM!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44503537"/>
                  </a:ext>
                </a:extLst>
              </a:tr>
              <a:tr h="1882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Natural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-1.59%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-0.02%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-1.23%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#NUM!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#NUM!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969107603"/>
                  </a:ext>
                </a:extLst>
              </a:tr>
              <a:tr h="1882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Overall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-0.61%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-0.26%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-0.66%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#NUM!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#NUM!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064918943"/>
                  </a:ext>
                </a:extLst>
              </a:tr>
              <a:tr h="188225">
                <a:tc>
                  <a:txBody>
                    <a:bodyPr/>
                    <a:lstStyle/>
                    <a:p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extLst>
                  <a:ext uri="{0D108BD9-81ED-4DB2-BD59-A6C34878D82A}">
                    <a16:rowId xmlns:a16="http://schemas.microsoft.com/office/drawing/2014/main" val="817524817"/>
                  </a:ext>
                </a:extLst>
              </a:tr>
              <a:tr h="18822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Avg. for SCC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-0.04%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-0.41%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-0.35%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extLst>
                  <a:ext uri="{0D108BD9-81ED-4DB2-BD59-A6C34878D82A}">
                    <a16:rowId xmlns:a16="http://schemas.microsoft.com/office/drawing/2014/main" val="3342006580"/>
                  </a:ext>
                </a:extLst>
              </a:tr>
            </a:tbl>
          </a:graphicData>
        </a:graphic>
      </p:graphicFrame>
      <p:graphicFrame>
        <p:nvGraphicFramePr>
          <p:cNvPr id="21" name="表 20">
            <a:extLst>
              <a:ext uri="{FF2B5EF4-FFF2-40B4-BE49-F238E27FC236}">
                <a16:creationId xmlns:a16="http://schemas.microsoft.com/office/drawing/2014/main" id="{004E2079-C630-48FF-AC3A-EA642EB4D4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9817073"/>
              </p:ext>
            </p:extLst>
          </p:nvPr>
        </p:nvGraphicFramePr>
        <p:xfrm>
          <a:off x="63610" y="5887045"/>
          <a:ext cx="10528304" cy="460666"/>
        </p:xfrm>
        <a:graphic>
          <a:graphicData uri="http://schemas.openxmlformats.org/drawingml/2006/table">
            <a:tbl>
              <a:tblPr/>
              <a:tblGrid>
                <a:gridCol w="468806">
                  <a:extLst>
                    <a:ext uri="{9D8B030D-6E8A-4147-A177-3AD203B41FA5}">
                      <a16:colId xmlns:a16="http://schemas.microsoft.com/office/drawing/2014/main" val="873184231"/>
                    </a:ext>
                  </a:extLst>
                </a:gridCol>
                <a:gridCol w="832655">
                  <a:extLst>
                    <a:ext uri="{9D8B030D-6E8A-4147-A177-3AD203B41FA5}">
                      <a16:colId xmlns:a16="http://schemas.microsoft.com/office/drawing/2014/main" val="3900089925"/>
                    </a:ext>
                  </a:extLst>
                </a:gridCol>
                <a:gridCol w="440817">
                  <a:extLst>
                    <a:ext uri="{9D8B030D-6E8A-4147-A177-3AD203B41FA5}">
                      <a16:colId xmlns:a16="http://schemas.microsoft.com/office/drawing/2014/main" val="2041852714"/>
                    </a:ext>
                  </a:extLst>
                </a:gridCol>
                <a:gridCol w="552771">
                  <a:extLst>
                    <a:ext uri="{9D8B030D-6E8A-4147-A177-3AD203B41FA5}">
                      <a16:colId xmlns:a16="http://schemas.microsoft.com/office/drawing/2014/main" val="349871729"/>
                    </a:ext>
                  </a:extLst>
                </a:gridCol>
                <a:gridCol w="384841">
                  <a:extLst>
                    <a:ext uri="{9D8B030D-6E8A-4147-A177-3AD203B41FA5}">
                      <a16:colId xmlns:a16="http://schemas.microsoft.com/office/drawing/2014/main" val="2106089556"/>
                    </a:ext>
                  </a:extLst>
                </a:gridCol>
                <a:gridCol w="384841">
                  <a:extLst>
                    <a:ext uri="{9D8B030D-6E8A-4147-A177-3AD203B41FA5}">
                      <a16:colId xmlns:a16="http://schemas.microsoft.com/office/drawing/2014/main" val="1140101205"/>
                    </a:ext>
                  </a:extLst>
                </a:gridCol>
                <a:gridCol w="384841">
                  <a:extLst>
                    <a:ext uri="{9D8B030D-6E8A-4147-A177-3AD203B41FA5}">
                      <a16:colId xmlns:a16="http://schemas.microsoft.com/office/drawing/2014/main" val="1576783250"/>
                    </a:ext>
                  </a:extLst>
                </a:gridCol>
                <a:gridCol w="496794">
                  <a:extLst>
                    <a:ext uri="{9D8B030D-6E8A-4147-A177-3AD203B41FA5}">
                      <a16:colId xmlns:a16="http://schemas.microsoft.com/office/drawing/2014/main" val="1798539355"/>
                    </a:ext>
                  </a:extLst>
                </a:gridCol>
                <a:gridCol w="496794">
                  <a:extLst>
                    <a:ext uri="{9D8B030D-6E8A-4147-A177-3AD203B41FA5}">
                      <a16:colId xmlns:a16="http://schemas.microsoft.com/office/drawing/2014/main" val="88815274"/>
                    </a:ext>
                  </a:extLst>
                </a:gridCol>
                <a:gridCol w="496794">
                  <a:extLst>
                    <a:ext uri="{9D8B030D-6E8A-4147-A177-3AD203B41FA5}">
                      <a16:colId xmlns:a16="http://schemas.microsoft.com/office/drawing/2014/main" val="1106755944"/>
                    </a:ext>
                  </a:extLst>
                </a:gridCol>
                <a:gridCol w="160933">
                  <a:extLst>
                    <a:ext uri="{9D8B030D-6E8A-4147-A177-3AD203B41FA5}">
                      <a16:colId xmlns:a16="http://schemas.microsoft.com/office/drawing/2014/main" val="1552115610"/>
                    </a:ext>
                  </a:extLst>
                </a:gridCol>
                <a:gridCol w="552771">
                  <a:extLst>
                    <a:ext uri="{9D8B030D-6E8A-4147-A177-3AD203B41FA5}">
                      <a16:colId xmlns:a16="http://schemas.microsoft.com/office/drawing/2014/main" val="1162184756"/>
                    </a:ext>
                  </a:extLst>
                </a:gridCol>
                <a:gridCol w="384841">
                  <a:extLst>
                    <a:ext uri="{9D8B030D-6E8A-4147-A177-3AD203B41FA5}">
                      <a16:colId xmlns:a16="http://schemas.microsoft.com/office/drawing/2014/main" val="1484686251"/>
                    </a:ext>
                  </a:extLst>
                </a:gridCol>
                <a:gridCol w="384841">
                  <a:extLst>
                    <a:ext uri="{9D8B030D-6E8A-4147-A177-3AD203B41FA5}">
                      <a16:colId xmlns:a16="http://schemas.microsoft.com/office/drawing/2014/main" val="1101218862"/>
                    </a:ext>
                  </a:extLst>
                </a:gridCol>
                <a:gridCol w="384841">
                  <a:extLst>
                    <a:ext uri="{9D8B030D-6E8A-4147-A177-3AD203B41FA5}">
                      <a16:colId xmlns:a16="http://schemas.microsoft.com/office/drawing/2014/main" val="1563410849"/>
                    </a:ext>
                  </a:extLst>
                </a:gridCol>
                <a:gridCol w="496794">
                  <a:extLst>
                    <a:ext uri="{9D8B030D-6E8A-4147-A177-3AD203B41FA5}">
                      <a16:colId xmlns:a16="http://schemas.microsoft.com/office/drawing/2014/main" val="3955153513"/>
                    </a:ext>
                  </a:extLst>
                </a:gridCol>
                <a:gridCol w="496794">
                  <a:extLst>
                    <a:ext uri="{9D8B030D-6E8A-4147-A177-3AD203B41FA5}">
                      <a16:colId xmlns:a16="http://schemas.microsoft.com/office/drawing/2014/main" val="1941507195"/>
                    </a:ext>
                  </a:extLst>
                </a:gridCol>
                <a:gridCol w="496794">
                  <a:extLst>
                    <a:ext uri="{9D8B030D-6E8A-4147-A177-3AD203B41FA5}">
                      <a16:colId xmlns:a16="http://schemas.microsoft.com/office/drawing/2014/main" val="3134586427"/>
                    </a:ext>
                  </a:extLst>
                </a:gridCol>
                <a:gridCol w="289213">
                  <a:extLst>
                    <a:ext uri="{9D8B030D-6E8A-4147-A177-3AD203B41FA5}">
                      <a16:colId xmlns:a16="http://schemas.microsoft.com/office/drawing/2014/main" val="2221904953"/>
                    </a:ext>
                  </a:extLst>
                </a:gridCol>
                <a:gridCol w="289213">
                  <a:extLst>
                    <a:ext uri="{9D8B030D-6E8A-4147-A177-3AD203B41FA5}">
                      <a16:colId xmlns:a16="http://schemas.microsoft.com/office/drawing/2014/main" val="1619622518"/>
                    </a:ext>
                  </a:extLst>
                </a:gridCol>
                <a:gridCol w="160933">
                  <a:extLst>
                    <a:ext uri="{9D8B030D-6E8A-4147-A177-3AD203B41FA5}">
                      <a16:colId xmlns:a16="http://schemas.microsoft.com/office/drawing/2014/main" val="1376559114"/>
                    </a:ext>
                  </a:extLst>
                </a:gridCol>
                <a:gridCol w="496794">
                  <a:extLst>
                    <a:ext uri="{9D8B030D-6E8A-4147-A177-3AD203B41FA5}">
                      <a16:colId xmlns:a16="http://schemas.microsoft.com/office/drawing/2014/main" val="326815586"/>
                    </a:ext>
                  </a:extLst>
                </a:gridCol>
                <a:gridCol w="496794">
                  <a:extLst>
                    <a:ext uri="{9D8B030D-6E8A-4147-A177-3AD203B41FA5}">
                      <a16:colId xmlns:a16="http://schemas.microsoft.com/office/drawing/2014/main" val="162752554"/>
                    </a:ext>
                  </a:extLst>
                </a:gridCol>
                <a:gridCol w="496794">
                  <a:extLst>
                    <a:ext uri="{9D8B030D-6E8A-4147-A177-3AD203B41FA5}">
                      <a16:colId xmlns:a16="http://schemas.microsoft.com/office/drawing/2014/main" val="3343298962"/>
                    </a:ext>
                  </a:extLst>
                </a:gridCol>
              </a:tblGrid>
              <a:tr h="112502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Natural</a:t>
                      </a:r>
                    </a:p>
                  </a:txBody>
                  <a:tcPr marL="7031" marR="7031" marT="70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Traffic</a:t>
                      </a:r>
                    </a:p>
                  </a:txBody>
                  <a:tcPr marL="7031" marR="7031" marT="70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22</a:t>
                      </a:r>
                    </a:p>
                  </a:txBody>
                  <a:tcPr marL="7031" marR="7031" marT="70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55520.72 </a:t>
                      </a:r>
                    </a:p>
                  </a:txBody>
                  <a:tcPr marL="7031" marR="7031" marT="70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41.97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38.50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42.21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503141.51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139.76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139.76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7031" marR="7031" marT="70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55332.48 </a:t>
                      </a:r>
                    </a:p>
                  </a:txBody>
                  <a:tcPr marL="7031" marR="7031" marT="70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42.21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38.37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42.32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 </a:t>
                      </a:r>
                    </a:p>
                  </a:txBody>
                  <a:tcPr marL="7031" marR="7031" marT="70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-12.12%</a:t>
                      </a:r>
                    </a:p>
                  </a:txBody>
                  <a:tcPr marL="7031" marR="7031" marT="70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1.95%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-7.16%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6030248"/>
                  </a:ext>
                </a:extLst>
              </a:tr>
              <a:tr h="112502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</a:t>
                      </a:r>
                    </a:p>
                  </a:txBody>
                  <a:tcPr marL="7031" marR="7031" marT="70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7031" marR="7031" marT="70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27</a:t>
                      </a:r>
                    </a:p>
                  </a:txBody>
                  <a:tcPr marL="7031" marR="7031" marT="70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17760.76 </a:t>
                      </a:r>
                    </a:p>
                  </a:txBody>
                  <a:tcPr marL="7031" marR="7031" marT="70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39.67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35.45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39.93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217552.61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92.29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60.43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7031" marR="7031" marT="70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17536.70 </a:t>
                      </a:r>
                    </a:p>
                  </a:txBody>
                  <a:tcPr marL="7031" marR="7031" marT="70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39.95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35.36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40.07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 </a:t>
                      </a:r>
                    </a:p>
                  </a:txBody>
                  <a:tcPr marL="7031" marR="7031" marT="70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7031" marR="7031" marT="703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7031" marR="7031" marT="70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5271299"/>
                  </a:ext>
                </a:extLst>
              </a:tr>
              <a:tr h="112502"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7031" marR="7031" marT="70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7031" marR="7031" marT="70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32</a:t>
                      </a:r>
                    </a:p>
                  </a:txBody>
                  <a:tcPr marL="7031" marR="7031" marT="70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6796.92 </a:t>
                      </a:r>
                    </a:p>
                  </a:txBody>
                  <a:tcPr marL="7031" marR="7031" marT="70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37.69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33.44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37.91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113291.42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69.16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31.47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7031" marR="7031" marT="70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6742.73 </a:t>
                      </a:r>
                    </a:p>
                  </a:txBody>
                  <a:tcPr marL="7031" marR="7031" marT="70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37.96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33.41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38.07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 </a:t>
                      </a:r>
                    </a:p>
                  </a:txBody>
                  <a:tcPr marL="7031" marR="7031" marT="70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7031" marR="7031" marT="703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7031" marR="7031" marT="70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7282936"/>
                  </a:ext>
                </a:extLst>
              </a:tr>
              <a:tr h="119533"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7031" marR="7031" marT="70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7031" marR="7031" marT="70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37</a:t>
                      </a:r>
                    </a:p>
                  </a:txBody>
                  <a:tcPr marL="7031" marR="7031" marT="70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2786.14 </a:t>
                      </a:r>
                    </a:p>
                  </a:txBody>
                  <a:tcPr marL="7031" marR="7031" marT="70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35.55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31.66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35.67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66078.47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51.41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18.36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7031" marR="7031" marT="70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2802.22 </a:t>
                      </a:r>
                    </a:p>
                  </a:txBody>
                  <a:tcPr marL="7031" marR="7031" marT="70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35.74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31.69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35.82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 </a:t>
                      </a:r>
                    </a:p>
                  </a:txBody>
                  <a:tcPr marL="7031" marR="7031" marT="70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7031" marR="7031" marT="70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74475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68297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FB88A88-B421-4AFB-A840-4880BAC6A6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ACT flag map</a:t>
            </a:r>
            <a:endParaRPr kumimoji="1" lang="ja-JP" altLang="en-US" dirty="0"/>
          </a:p>
        </p:txBody>
      </p:sp>
      <p:pic>
        <p:nvPicPr>
          <p:cNvPr id="7" name="コンテンツ プレースホルダー 6">
            <a:extLst>
              <a:ext uri="{FF2B5EF4-FFF2-40B4-BE49-F238E27FC236}">
                <a16:creationId xmlns:a16="http://schemas.microsoft.com/office/drawing/2014/main" id="{4FC09545-8C89-46B7-B003-093055DD60EC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7745"/>
          <a:stretch/>
        </p:blipFill>
        <p:spPr>
          <a:xfrm>
            <a:off x="1783457" y="796986"/>
            <a:ext cx="4140460" cy="5511800"/>
          </a:xfrm>
          <a:prstGeom prst="rect">
            <a:avLst/>
          </a:prstGeom>
        </p:spPr>
      </p:pic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77D7CA23-9687-448A-9EAE-B90952B5C3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14692302-BFD2-4263-AE5D-D1ADE25C731F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2020/4/17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E80DEE9-73B2-4E65-808C-B4767FBEDE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8</a:t>
            </a:fld>
            <a:endParaRPr lang="en-US" altLang="ja-JP" dirty="0"/>
          </a:p>
        </p:txBody>
      </p:sp>
      <p:pic>
        <p:nvPicPr>
          <p:cNvPr id="9" name="コンテンツ プレースホルダー 6">
            <a:extLst>
              <a:ext uri="{FF2B5EF4-FFF2-40B4-BE49-F238E27FC236}">
                <a16:creationId xmlns:a16="http://schemas.microsoft.com/office/drawing/2014/main" id="{B5EC5BCD-CEE8-4530-896B-8B0570F246C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7745"/>
          <a:stretch/>
        </p:blipFill>
        <p:spPr bwMode="gray">
          <a:xfrm>
            <a:off x="6283958" y="796986"/>
            <a:ext cx="4140460" cy="5511800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19BF1144-BE4D-4FCE-81AD-1B02DA591C6C}"/>
              </a:ext>
            </a:extLst>
          </p:cNvPr>
          <p:cNvSpPr txBox="1"/>
          <p:nvPr/>
        </p:nvSpPr>
        <p:spPr>
          <a:xfrm>
            <a:off x="4492374" y="6383907"/>
            <a:ext cx="3223126" cy="36933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Blue blocks are ACT flag 1.</a:t>
            </a:r>
            <a:endParaRPr kumimoji="1" lang="ja-JP" altLang="en-US" dirty="0"/>
          </a:p>
        </p:txBody>
      </p:sp>
      <p:cxnSp>
        <p:nvCxnSpPr>
          <p:cNvPr id="11" name="直線矢印コネクタ 10">
            <a:extLst>
              <a:ext uri="{FF2B5EF4-FFF2-40B4-BE49-F238E27FC236}">
                <a16:creationId xmlns:a16="http://schemas.microsoft.com/office/drawing/2014/main" id="{6B92103F-C5D5-4AD8-97B2-BBC9F20876E6}"/>
              </a:ext>
            </a:extLst>
          </p:cNvPr>
          <p:cNvCxnSpPr>
            <a:cxnSpLocks/>
          </p:cNvCxnSpPr>
          <p:nvPr/>
        </p:nvCxnSpPr>
        <p:spPr>
          <a:xfrm flipV="1">
            <a:off x="1095279" y="2618910"/>
            <a:ext cx="778188" cy="4500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107D4925-EFA4-4288-BFC4-C95FA4A89C29}"/>
              </a:ext>
            </a:extLst>
          </p:cNvPr>
          <p:cNvSpPr txBox="1"/>
          <p:nvPr/>
        </p:nvSpPr>
        <p:spPr>
          <a:xfrm>
            <a:off x="325523" y="3109658"/>
            <a:ext cx="13780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TU 64x64</a:t>
            </a:r>
          </a:p>
          <a:p>
            <a:r>
              <a:rPr lang="en-US" altLang="ja-JP" dirty="0"/>
              <a:t>ACT flag:0</a:t>
            </a:r>
            <a:endParaRPr kumimoji="1" lang="ja-JP" altLang="en-US" dirty="0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EE65A28B-AA97-4B76-A8FC-6F109DC24C40}"/>
              </a:ext>
            </a:extLst>
          </p:cNvPr>
          <p:cNvSpPr txBox="1"/>
          <p:nvPr/>
        </p:nvSpPr>
        <p:spPr>
          <a:xfrm>
            <a:off x="4078712" y="518063"/>
            <a:ext cx="1742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With proposal</a:t>
            </a:r>
            <a:endParaRPr kumimoji="1" lang="ja-JP" altLang="en-US" dirty="0"/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BD16FF39-7E9A-485F-9011-EF31019E758F}"/>
              </a:ext>
            </a:extLst>
          </p:cNvPr>
          <p:cNvSpPr txBox="1"/>
          <p:nvPr/>
        </p:nvSpPr>
        <p:spPr>
          <a:xfrm>
            <a:off x="6184825" y="515878"/>
            <a:ext cx="11480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VTM-8.0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20228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コンテンツ プレースホルダー 6">
            <a:extLst>
              <a:ext uri="{FF2B5EF4-FFF2-40B4-BE49-F238E27FC236}">
                <a16:creationId xmlns:a16="http://schemas.microsoft.com/office/drawing/2014/main" id="{BF258C05-4F06-4329-8F2A-47632644CB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gray">
          <a:xfrm>
            <a:off x="8479360" y="1637729"/>
            <a:ext cx="3390746" cy="2583425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A9223268-9A26-4588-B113-F646D4857B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Software change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5744B62-FF4F-4EEA-A56C-869FE439F91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defTabSz="914400"/>
            <a:r>
              <a:rPr lang="en-US" altLang="ja-JP" dirty="0"/>
              <a:t>Need to modify early termination</a:t>
            </a:r>
          </a:p>
          <a:p>
            <a:pPr lvl="1" defTabSz="914400"/>
            <a:r>
              <a:rPr lang="en-US" altLang="ja-JP" dirty="0"/>
              <a:t>In almost all blocks, ACT mode was chosen for Kimono QP:22.</a:t>
            </a:r>
          </a:p>
          <a:p>
            <a:pPr lvl="2"/>
            <a:r>
              <a:rPr lang="en-US" altLang="ja-JP" dirty="0"/>
              <a:t>RD-curve</a:t>
            </a:r>
          </a:p>
          <a:p>
            <a:pPr lvl="1" defTabSz="914400"/>
            <a:r>
              <a:rPr lang="en-US" altLang="ja-JP" dirty="0"/>
              <a:t>Problem related to early termination</a:t>
            </a:r>
          </a:p>
          <a:p>
            <a:pPr lvl="2" defTabSz="914400"/>
            <a:r>
              <a:rPr lang="en-US" altLang="ja-JP" dirty="0"/>
              <a:t>RD cost TU:4x32x32 is very small than TU:64x64</a:t>
            </a:r>
          </a:p>
          <a:p>
            <a:pPr lvl="3"/>
            <a:r>
              <a:rPr lang="en-US" altLang="ja-JP" dirty="0"/>
              <a:t>Skip mode decisions for non-ACT.</a:t>
            </a:r>
          </a:p>
          <a:p>
            <a:pPr marL="0" indent="0">
              <a:buNone/>
            </a:pP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0FEE488F-5182-4A84-9080-85CA53D7D6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193840C8-834B-47D9-8774-7F6D5F57E034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2020/4/17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22BE50E-8D86-424B-B1DC-20FC8A44D2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9</a:t>
            </a:fld>
            <a:endParaRPr lang="en-US" altLang="ja-JP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D6378265-9EAB-44B5-AA76-73AAD25C6571}"/>
              </a:ext>
            </a:extLst>
          </p:cNvPr>
          <p:cNvSpPr txBox="1"/>
          <p:nvPr/>
        </p:nvSpPr>
        <p:spPr>
          <a:xfrm>
            <a:off x="892786" y="3599405"/>
            <a:ext cx="4128759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ja-JP" dirty="0"/>
              <a:t>CU:64x64, TU: 4x32x32, ACT: </a:t>
            </a:r>
            <a:r>
              <a:rPr lang="en-US" altLang="ja-JP" dirty="0">
                <a:solidFill>
                  <a:srgbClr val="FF0000"/>
                </a:solidFill>
              </a:rPr>
              <a:t>ON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975BD535-17C6-480C-9E79-0D45C63999AF}"/>
              </a:ext>
            </a:extLst>
          </p:cNvPr>
          <p:cNvSpPr txBox="1"/>
          <p:nvPr/>
        </p:nvSpPr>
        <p:spPr>
          <a:xfrm>
            <a:off x="883357" y="4014065"/>
            <a:ext cx="4106317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ja-JP" dirty="0"/>
              <a:t>CU:64x64, TU:   64x64, ACT: </a:t>
            </a:r>
            <a:r>
              <a:rPr lang="en-US" altLang="ja-JP" dirty="0">
                <a:solidFill>
                  <a:srgbClr val="FF0000"/>
                </a:solidFill>
              </a:rPr>
              <a:t>OFF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A245710E-9720-41DA-BBC3-DA277CCF5554}"/>
              </a:ext>
            </a:extLst>
          </p:cNvPr>
          <p:cNvSpPr txBox="1"/>
          <p:nvPr/>
        </p:nvSpPr>
        <p:spPr>
          <a:xfrm>
            <a:off x="5198994" y="4014065"/>
            <a:ext cx="1773242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dirty="0"/>
              <a:t>Mode decision</a:t>
            </a:r>
            <a:endParaRPr kumimoji="1" lang="ja-JP" altLang="en-US" dirty="0"/>
          </a:p>
        </p:txBody>
      </p:sp>
      <p:cxnSp>
        <p:nvCxnSpPr>
          <p:cNvPr id="15" name="直線矢印コネクタ 14">
            <a:extLst>
              <a:ext uri="{FF2B5EF4-FFF2-40B4-BE49-F238E27FC236}">
                <a16:creationId xmlns:a16="http://schemas.microsoft.com/office/drawing/2014/main" id="{2E1E121E-1175-41A4-8373-2917828A8592}"/>
              </a:ext>
            </a:extLst>
          </p:cNvPr>
          <p:cNvCxnSpPr>
            <a:cxnSpLocks/>
            <a:stCxn id="10" idx="3"/>
            <a:endCxn id="14" idx="1"/>
          </p:cNvCxnSpPr>
          <p:nvPr/>
        </p:nvCxnSpPr>
        <p:spPr>
          <a:xfrm>
            <a:off x="5021545" y="3784071"/>
            <a:ext cx="177449" cy="4146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矢印コネクタ 15">
            <a:extLst>
              <a:ext uri="{FF2B5EF4-FFF2-40B4-BE49-F238E27FC236}">
                <a16:creationId xmlns:a16="http://schemas.microsoft.com/office/drawing/2014/main" id="{4609087B-0E94-480B-86CB-89AED34D23EE}"/>
              </a:ext>
            </a:extLst>
          </p:cNvPr>
          <p:cNvCxnSpPr>
            <a:cxnSpLocks/>
            <a:stCxn id="11" idx="3"/>
            <a:endCxn id="14" idx="1"/>
          </p:cNvCxnSpPr>
          <p:nvPr/>
        </p:nvCxnSpPr>
        <p:spPr>
          <a:xfrm>
            <a:off x="4989674" y="4198731"/>
            <a:ext cx="20932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コネクタ: 曲線 23">
            <a:extLst>
              <a:ext uri="{FF2B5EF4-FFF2-40B4-BE49-F238E27FC236}">
                <a16:creationId xmlns:a16="http://schemas.microsoft.com/office/drawing/2014/main" id="{E1697326-1B18-4BAB-BC4C-37E6E6FFF9FD}"/>
              </a:ext>
            </a:extLst>
          </p:cNvPr>
          <p:cNvCxnSpPr>
            <a:cxnSpLocks/>
            <a:stCxn id="14" idx="3"/>
          </p:cNvCxnSpPr>
          <p:nvPr/>
        </p:nvCxnSpPr>
        <p:spPr>
          <a:xfrm>
            <a:off x="6972236" y="4198731"/>
            <a:ext cx="1246936" cy="184666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5FA94D18-706F-4C0C-9AB6-4C98E8EDC6F5}"/>
              </a:ext>
            </a:extLst>
          </p:cNvPr>
          <p:cNvSpPr txBox="1"/>
          <p:nvPr/>
        </p:nvSpPr>
        <p:spPr>
          <a:xfrm>
            <a:off x="3753049" y="5248386"/>
            <a:ext cx="73534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The ET algorithm aborts consequent mode decision for ACT off.</a:t>
            </a:r>
          </a:p>
          <a:p>
            <a:r>
              <a:rPr lang="en-US" altLang="ja-JP" dirty="0"/>
              <a:t>Finally, the 64x64+ACT are always selected.</a:t>
            </a:r>
            <a:endParaRPr kumimoji="1" lang="ja-JP" altLang="en-US" dirty="0"/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2F281F31-F601-4BFF-8E47-13E603D67D12}"/>
              </a:ext>
            </a:extLst>
          </p:cNvPr>
          <p:cNvSpPr txBox="1"/>
          <p:nvPr/>
        </p:nvSpPr>
        <p:spPr>
          <a:xfrm>
            <a:off x="3796443" y="5995769"/>
            <a:ext cx="80844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To solve this problem, the algorithm early termination was modified.</a:t>
            </a:r>
          </a:p>
          <a:p>
            <a:r>
              <a:rPr kumimoji="1" lang="en-US" altLang="ja-JP" dirty="0"/>
              <a:t>When TU is split by this proposal, it doesn’t use the cost to terminate.</a:t>
            </a:r>
            <a:endParaRPr kumimoji="1" lang="ja-JP" alt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4DF8235F-948E-4D18-BA50-72DBC3CBAC33}"/>
              </a:ext>
            </a:extLst>
          </p:cNvPr>
          <p:cNvSpPr txBox="1"/>
          <p:nvPr/>
        </p:nvSpPr>
        <p:spPr>
          <a:xfrm>
            <a:off x="2368522" y="4642813"/>
            <a:ext cx="84302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Cost(CU:64x64, TU:4x32x32, ACT:</a:t>
            </a:r>
            <a:r>
              <a:rPr kumimoji="1" lang="en-US" altLang="ja-JP" dirty="0">
                <a:solidFill>
                  <a:srgbClr val="FF0000"/>
                </a:solidFill>
              </a:rPr>
              <a:t>ON</a:t>
            </a:r>
            <a:r>
              <a:rPr kumimoji="1" lang="en-US" altLang="ja-JP" dirty="0"/>
              <a:t>) &lt;&lt; cost(CU,TU:64x64, ACT:</a:t>
            </a:r>
            <a:r>
              <a:rPr kumimoji="1" lang="en-US" altLang="ja-JP" dirty="0">
                <a:solidFill>
                  <a:srgbClr val="FF0000"/>
                </a:solidFill>
              </a:rPr>
              <a:t>OFF</a:t>
            </a:r>
            <a:r>
              <a:rPr kumimoji="1" lang="en-US" altLang="ja-JP" dirty="0"/>
              <a:t>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239365"/>
      </p:ext>
    </p:extLst>
  </p:cSld>
  <p:clrMapOvr>
    <a:masterClrMapping/>
  </p:clrMapOvr>
</p:sld>
</file>

<file path=ppt/theme/theme1.xml><?xml version="1.0" encoding="utf-8"?>
<a:theme xmlns:a="http://schemas.openxmlformats.org/drawingml/2006/main" name="VTD_template">
  <a:themeElements>
    <a:clrScheme name="メトロ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iryo">
      <a:majorFont>
        <a:latin typeface="Meiryo UI"/>
        <a:ea typeface="Meiryo UI"/>
        <a:cs typeface=""/>
      </a:majorFont>
      <a:minorFont>
        <a:latin typeface="Meiryo UI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VTD_template</Template>
  <TotalTime>0</TotalTime>
  <Words>1437</Words>
  <Application>Microsoft Office PowerPoint</Application>
  <PresentationFormat>ユーザー設定</PresentationFormat>
  <Paragraphs>623</Paragraphs>
  <Slides>11</Slides>
  <Notes>4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11</vt:i4>
      </vt:variant>
    </vt:vector>
  </HeadingPairs>
  <TitlesOfParts>
    <vt:vector size="21" baseType="lpstr">
      <vt:lpstr>HGP創英角ｺﾞｼｯｸUB</vt:lpstr>
      <vt:lpstr>Meiryo UI</vt:lpstr>
      <vt:lpstr>メイリオ</vt:lpstr>
      <vt:lpstr>游ゴシック</vt:lpstr>
      <vt:lpstr>游明朝</vt:lpstr>
      <vt:lpstr>Arial</vt:lpstr>
      <vt:lpstr>Calibri</vt:lpstr>
      <vt:lpstr>Times New Roman</vt:lpstr>
      <vt:lpstr>Wingdings</vt:lpstr>
      <vt:lpstr>VTD_template</vt:lpstr>
      <vt:lpstr>  JVET-R0378 TU split for ACT</vt:lpstr>
      <vt:lpstr>JVET-R0378</vt:lpstr>
      <vt:lpstr>Proposal</vt:lpstr>
      <vt:lpstr>Syntax change</vt:lpstr>
      <vt:lpstr>Syntax change</vt:lpstr>
      <vt:lpstr>Test results, vs CTC (JVET-Q2013)</vt:lpstr>
      <vt:lpstr>Test results, vs JVET-R0321 proposal</vt:lpstr>
      <vt:lpstr>ACT flag map</vt:lpstr>
      <vt:lpstr>Software change</vt:lpstr>
      <vt:lpstr>Conclusion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2014-02-21T00:31:36Z</dcterms:created>
  <dcterms:modified xsi:type="dcterms:W3CDTF">2020-04-17T13:10:01Z</dcterms:modified>
</cp:coreProperties>
</file>