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5"/>
  </p:notesMasterIdLst>
  <p:handoutMasterIdLst>
    <p:handoutMasterId r:id="rId26"/>
  </p:handoutMasterIdLst>
  <p:sldIdLst>
    <p:sldId id="418" r:id="rId16"/>
    <p:sldId id="460" r:id="rId17"/>
    <p:sldId id="446" r:id="rId18"/>
    <p:sldId id="453" r:id="rId19"/>
    <p:sldId id="455" r:id="rId20"/>
    <p:sldId id="457" r:id="rId21"/>
    <p:sldId id="459" r:id="rId22"/>
    <p:sldId id="441" r:id="rId23"/>
    <p:sldId id="458" r:id="rId24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F61"/>
    <a:srgbClr val="F6FAFA"/>
    <a:srgbClr val="EEFFF5"/>
    <a:srgbClr val="ECFFFE"/>
    <a:srgbClr val="D0FFD7"/>
    <a:srgbClr val="92D050"/>
    <a:srgbClr val="00B050"/>
    <a:srgbClr val="00000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92" autoAdjust="0"/>
    <p:restoredTop sz="95500" autoAdjust="0"/>
  </p:normalViewPr>
  <p:slideViewPr>
    <p:cSldViewPr snapToGrid="0">
      <p:cViewPr varScale="1">
        <p:scale>
          <a:sx n="83" d="100"/>
          <a:sy n="83" d="100"/>
        </p:scale>
        <p:origin x="608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9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6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8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3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5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8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6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9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1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3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8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JVET-R0282: GEO with MMVD</a:t>
            </a:r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68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47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JVET-R0282: GEO with MMVD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7"/>
            <a:ext cx="8244000" cy="3793107"/>
          </a:xfrm>
        </p:spPr>
        <p:txBody>
          <a:bodyPr/>
          <a:lstStyle/>
          <a:p>
            <a:pPr algn="ctr"/>
            <a:endParaRPr lang="en-US" sz="3600" dirty="0"/>
          </a:p>
          <a:p>
            <a:pPr algn="ctr"/>
            <a:r>
              <a:rPr lang="en-US" sz="3600" dirty="0"/>
              <a:t>GEO with MMVD</a:t>
            </a:r>
          </a:p>
          <a:p>
            <a:pPr algn="ctr"/>
            <a:r>
              <a:rPr lang="en-US" sz="3200" dirty="0"/>
              <a:t>JVET-R0282</a:t>
            </a:r>
          </a:p>
          <a:p>
            <a:pPr algn="ctr"/>
            <a:endParaRPr lang="en-US" sz="3200" dirty="0"/>
          </a:p>
          <a:p>
            <a:pPr algn="ctr"/>
            <a:r>
              <a:rPr lang="en-US" sz="2400" dirty="0"/>
              <a:t>Krit Panusopone, </a:t>
            </a:r>
            <a:r>
              <a:rPr lang="en-US" sz="2400" dirty="0" err="1"/>
              <a:t>Seungwook</a:t>
            </a:r>
            <a:r>
              <a:rPr lang="en-US" sz="2400" dirty="0"/>
              <a:t> Hong, </a:t>
            </a:r>
            <a:r>
              <a:rPr lang="en-US" sz="2400" dirty="0" err="1"/>
              <a:t>Limin</a:t>
            </a:r>
            <a:r>
              <a:rPr lang="en-US" sz="2400" dirty="0"/>
              <a:t> Wang</a:t>
            </a:r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err="1"/>
              <a:t>Merge_gpm_partition_idx</a:t>
            </a:r>
            <a:r>
              <a:rPr lang="en-US" sz="1800" dirty="0"/>
              <a:t> indicates split direction for GEO CU</a:t>
            </a:r>
          </a:p>
          <a:p>
            <a:r>
              <a:rPr lang="en-US" sz="1800" dirty="0"/>
              <a:t>Also determine location of partition 0 and 1</a:t>
            </a:r>
          </a:p>
          <a:p>
            <a:r>
              <a:rPr lang="en-US" sz="1800" dirty="0"/>
              <a:t>Merge_gpm_idx0/1 indicates merge candidate index that its MV is used as MV of GEO partition 0 and 1, respectively</a:t>
            </a:r>
          </a:p>
          <a:p>
            <a:r>
              <a:rPr lang="en-US" sz="1800" dirty="0"/>
              <a:t>GEO MV is limited to MV of merge candidates</a:t>
            </a:r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Partitioning Merge Mode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85B92DC-205B-4277-B24B-44741266F1F8}"/>
              </a:ext>
            </a:extLst>
          </p:cNvPr>
          <p:cNvGrpSpPr/>
          <p:nvPr/>
        </p:nvGrpSpPr>
        <p:grpSpPr>
          <a:xfrm>
            <a:off x="3445842" y="2742406"/>
            <a:ext cx="2252315" cy="1701012"/>
            <a:chOff x="890684" y="3505200"/>
            <a:chExt cx="2252315" cy="170101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FF99CE6-DAED-4154-9073-84F50F63E5E8}"/>
                </a:ext>
              </a:extLst>
            </p:cNvPr>
            <p:cNvSpPr/>
            <p:nvPr/>
          </p:nvSpPr>
          <p:spPr>
            <a:xfrm>
              <a:off x="1201968" y="4087626"/>
              <a:ext cx="1118586" cy="1118586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50800" dir="27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Geo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B090684-2C86-4A42-AE7A-0DFE9A50F1F0}"/>
                </a:ext>
              </a:extLst>
            </p:cNvPr>
            <p:cNvSpPr/>
            <p:nvPr/>
          </p:nvSpPr>
          <p:spPr>
            <a:xfrm>
              <a:off x="2278660" y="3802200"/>
              <a:ext cx="86433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gpm_idx0</a:t>
              </a:r>
              <a:endParaRPr lang="en-US" sz="12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36CFE83-BCE1-4D1B-9D09-AA3BC9625596}"/>
                </a:ext>
              </a:extLst>
            </p:cNvPr>
            <p:cNvSpPr/>
            <p:nvPr/>
          </p:nvSpPr>
          <p:spPr>
            <a:xfrm rot="16200000">
              <a:off x="597014" y="4488496"/>
              <a:ext cx="86433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gpm_idx1</a:t>
              </a:r>
              <a:endParaRPr lang="en-US" sz="1200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C3A3E61-2FCA-4D8B-AEED-1116143D022D}"/>
                </a:ext>
              </a:extLst>
            </p:cNvPr>
            <p:cNvSpPr/>
            <p:nvPr/>
          </p:nvSpPr>
          <p:spPr>
            <a:xfrm>
              <a:off x="1911079" y="3505200"/>
              <a:ext cx="94929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partition</a:t>
              </a:r>
              <a:endParaRPr lang="en-US" sz="1200" dirty="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1A2B75D-84CF-4D27-A270-F3295BC9245E}"/>
                </a:ext>
              </a:extLst>
            </p:cNvPr>
            <p:cNvCxnSpPr/>
            <p:nvPr/>
          </p:nvCxnSpPr>
          <p:spPr>
            <a:xfrm flipH="1">
              <a:off x="933554" y="3805194"/>
              <a:ext cx="1282256" cy="108336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2E7099-9FE7-49F7-BAAE-FF0A55289DE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643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Reuse GEO syntax for split direction and base MV</a:t>
            </a:r>
          </a:p>
          <a:p>
            <a:r>
              <a:rPr lang="en-US" sz="1800" dirty="0"/>
              <a:t>Explicit signaling to indicate using MVD to refine base GEO MV</a:t>
            </a:r>
          </a:p>
          <a:p>
            <a:r>
              <a:rPr lang="en-US" sz="1800" dirty="0"/>
              <a:t>Distance and direction components used to calculate MVD</a:t>
            </a:r>
          </a:p>
          <a:p>
            <a:r>
              <a:rPr lang="en-US" sz="1800" dirty="0"/>
              <a:t>Same MMVD offset LUT as in VVC MMVD</a:t>
            </a:r>
          </a:p>
          <a:p>
            <a:r>
              <a:rPr lang="en-US" sz="1800" dirty="0"/>
              <a:t>GEO MV = base MV + MMVD offset</a:t>
            </a:r>
          </a:p>
          <a:p>
            <a:pPr lvl="1"/>
            <a:r>
              <a:rPr lang="en-US" sz="1400" dirty="0" err="1"/>
              <a:t>GeoMmvdOffset</a:t>
            </a:r>
            <a:r>
              <a:rPr lang="en-US" sz="1400" dirty="0"/>
              <a:t> = (</a:t>
            </a:r>
            <a:r>
              <a:rPr lang="en-US" sz="1400" dirty="0" err="1"/>
              <a:t>GeoMmvdDistance</a:t>
            </a:r>
            <a:r>
              <a:rPr lang="en-US" sz="1400" dirty="0"/>
              <a:t> &lt;&lt; 2) * </a:t>
            </a:r>
            <a:r>
              <a:rPr lang="en-US" sz="1400" dirty="0" err="1"/>
              <a:t>GeoMmvdSign</a:t>
            </a:r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 with MMVD extension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D81701-DDF5-493F-A0A2-FA4A585F47F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226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Flexible, support one partition only, both partitions, and no refinement</a:t>
            </a:r>
          </a:p>
          <a:p>
            <a:r>
              <a:rPr lang="en-US" sz="1800" dirty="0"/>
              <a:t>2 flags, geo_mmvd_idx0_flag0/1, one for each GEO partition</a:t>
            </a:r>
          </a:p>
          <a:p>
            <a:r>
              <a:rPr lang="en-US" sz="1800" dirty="0"/>
              <a:t>4 syntax elements for MVD derivation </a:t>
            </a:r>
          </a:p>
          <a:p>
            <a:pPr lvl="1"/>
            <a:r>
              <a:rPr lang="en-US" sz="1400" dirty="0" err="1"/>
              <a:t>geo_mmvd_distance_idx</a:t>
            </a:r>
            <a:r>
              <a:rPr lang="en-US" sz="1400" dirty="0"/>
              <a:t>[0/1], </a:t>
            </a:r>
            <a:r>
              <a:rPr lang="en-US" sz="1400" dirty="0" err="1"/>
              <a:t>geo_mmvd_direction_idx</a:t>
            </a:r>
            <a:r>
              <a:rPr lang="en-US" sz="1400" dirty="0"/>
              <a:t>[0/1]</a:t>
            </a:r>
          </a:p>
          <a:p>
            <a:r>
              <a:rPr lang="en-US" sz="1800" dirty="0"/>
              <a:t>If (geo_mmvd_idx0_flag == true)</a:t>
            </a:r>
          </a:p>
          <a:p>
            <a:pPr lvl="1"/>
            <a:r>
              <a:rPr lang="en-US" sz="1400" dirty="0"/>
              <a:t>GEO part 0 MV = base GEO part 0 MV + GEO MMVD part 0 offset</a:t>
            </a:r>
          </a:p>
          <a:p>
            <a:r>
              <a:rPr lang="en-US" sz="1800" dirty="0"/>
              <a:t>If (geo_mmvd_idx1_flag == true)</a:t>
            </a:r>
          </a:p>
          <a:p>
            <a:pPr lvl="1"/>
            <a:r>
              <a:rPr lang="en-US" sz="1400" dirty="0"/>
              <a:t>GEO part 1 MV = base GEO part 1 MV + GEO MMVD part 1 offset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 with MMVD signaling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220DBE-E113-452E-BD95-9D9734A64B7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80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CB51D-4258-4497-B582-7F7C5501B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 changes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77F90B9-C019-4D48-BEA9-7F467F335B7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23468843"/>
              </p:ext>
            </p:extLst>
          </p:nvPr>
        </p:nvGraphicFramePr>
        <p:xfrm>
          <a:off x="717830" y="898687"/>
          <a:ext cx="7246043" cy="35829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5916">
                  <a:extLst>
                    <a:ext uri="{9D8B030D-6E8A-4147-A177-3AD203B41FA5}">
                      <a16:colId xmlns:a16="http://schemas.microsoft.com/office/drawing/2014/main" val="700889052"/>
                    </a:ext>
                  </a:extLst>
                </a:gridCol>
                <a:gridCol w="920127">
                  <a:extLst>
                    <a:ext uri="{9D8B030D-6E8A-4147-A177-3AD203B41FA5}">
                      <a16:colId xmlns:a16="http://schemas.microsoft.com/office/drawing/2014/main" val="3089706089"/>
                    </a:ext>
                  </a:extLst>
                </a:gridCol>
              </a:tblGrid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if( !</a:t>
                      </a:r>
                      <a:r>
                        <a:rPr lang="en-CA" sz="1200" dirty="0" err="1">
                          <a:effectLst/>
                        </a:rPr>
                        <a:t>ciip_flag</a:t>
                      </a:r>
                      <a:r>
                        <a:rPr lang="en-CA" sz="1200" dirty="0">
                          <a:effectLst/>
                        </a:rPr>
                        <a:t>[ x0 ][ y0 ]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887877"/>
                  </a:ext>
                </a:extLst>
              </a:tr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	</a:t>
                      </a:r>
                      <a:r>
                        <a:rPr lang="en-CA" sz="1200" dirty="0" err="1">
                          <a:effectLst/>
                        </a:rPr>
                        <a:t>merge_gpm_partition_idx</a:t>
                      </a:r>
                      <a:r>
                        <a:rPr lang="en-CA" sz="1200" dirty="0">
                          <a:effectLst/>
                        </a:rPr>
                        <a:t>[ x0 ][ y0 ]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015304"/>
                  </a:ext>
                </a:extLst>
              </a:tr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	merge_gpm_idx0[ x0 ][ y0 ]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006684"/>
                  </a:ext>
                </a:extLst>
              </a:tr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	if( </a:t>
                      </a:r>
                      <a:r>
                        <a:rPr lang="en-CA" sz="1200" dirty="0" err="1">
                          <a:effectLst/>
                        </a:rPr>
                        <a:t>MaxNumGpmMergeCand</a:t>
                      </a:r>
                      <a:r>
                        <a:rPr lang="en-CA" sz="1200" dirty="0">
                          <a:effectLst/>
                        </a:rPr>
                        <a:t> &gt; 2 )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147529"/>
                  </a:ext>
                </a:extLst>
              </a:tr>
              <a:tr h="2529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			merge_gpm_idx1[ x0 ][ y0 ]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10168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geo_mmvd_idx0_flag[ x0 ][ y0 ]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427945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geo_mmvd_idx1_flag[ x0 ][ y0 ]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808237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if ( geo_mmvd_idx0_flag[ x0 ][ y0 ]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547083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    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geo_mmvd_distance_idx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[ 0 ][ x0 ][ y0 ]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092431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    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geo_mmvd_direction_idx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[ 0 ][ x0 ][ y0 ]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923066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590652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                      if ( geo_mmvd_idx1_flag[ x0 ][ y0 ]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849424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                         geo_mmvd_distance_idx[ 1 ][ x0 ][ y0 ]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276924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                         geo_mmvd_direction_idx[ 1 ][ x0 ][ y0 ]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ae(v)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31381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                       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750057"/>
                  </a:ext>
                </a:extLst>
              </a:tr>
              <a:tr h="21076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483" marR="84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835458"/>
                  </a:ext>
                </a:extLst>
              </a:tr>
            </a:tbl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45DCDE-BEA6-421B-94FE-6D28F76B181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</p:spTree>
    <p:extLst>
      <p:ext uri="{BB962C8B-B14F-4D97-AF65-F5344CB8AC3E}">
        <p14:creationId xmlns:p14="http://schemas.microsoft.com/office/powerpoint/2010/main" val="1903813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CB2C9-194A-496D-BEDE-4B04C98EC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BB964-EA76-48A7-90D8-D9D358A462A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C54DA-63A8-46EA-B319-C53A1E05D5E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181461A3-9610-4D69-B34C-174D49FB7C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6522499"/>
              </p:ext>
            </p:extLst>
          </p:nvPr>
        </p:nvGraphicFramePr>
        <p:xfrm>
          <a:off x="647390" y="1137970"/>
          <a:ext cx="7849219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317">
                  <a:extLst>
                    <a:ext uri="{9D8B030D-6E8A-4147-A177-3AD203B41FA5}">
                      <a16:colId xmlns:a16="http://schemas.microsoft.com/office/drawing/2014/main" val="4047249025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315197970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3069914057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721120028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3271524738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614442545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644766676"/>
                    </a:ext>
                  </a:extLst>
                </a:gridCol>
              </a:tblGrid>
              <a:tr h="31656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Random Access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Low Delay B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04970863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6350" marR="6350" marT="635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6350" marR="6350" marT="635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128593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A1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6007876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A2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618945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B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-0.36%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574348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C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-0.77%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7677028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-0.47%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0433238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1" dirty="0"/>
                        <a:t>Overall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-0.36%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-0.49%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-0.66%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045280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0" dirty="0"/>
                        <a:t>Class D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-0.81%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-0.68%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69974033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0" dirty="0"/>
                        <a:t>Class F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77254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8439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1089025"/>
            <a:ext cx="8229600" cy="3700300"/>
          </a:xfrm>
        </p:spPr>
        <p:txBody>
          <a:bodyPr/>
          <a:lstStyle/>
          <a:p>
            <a:r>
              <a:rPr lang="en-US" sz="1800" dirty="0"/>
              <a:t>Extend GEO to allow MVD for each GEO partition MV</a:t>
            </a:r>
          </a:p>
          <a:p>
            <a:r>
              <a:rPr lang="en-US" sz="1800" dirty="0"/>
              <a:t>Flexible syntax, support one partition only, both partitions, and no refinement</a:t>
            </a:r>
          </a:p>
          <a:p>
            <a:r>
              <a:rPr lang="en-US" sz="1800" dirty="0"/>
              <a:t>Minor changes in VVC decoding process</a:t>
            </a:r>
          </a:p>
          <a:p>
            <a:r>
              <a:rPr lang="en-US" sz="1800" dirty="0" err="1"/>
              <a:t>Luma</a:t>
            </a:r>
            <a:r>
              <a:rPr lang="en-US" sz="1800" dirty="0"/>
              <a:t> BD-rate gains of -0.25% for RA and -0.51% for LB</a:t>
            </a:r>
          </a:p>
          <a:p>
            <a:r>
              <a:rPr lang="en-US" sz="1800" dirty="0"/>
              <a:t>Propose to adopt GEO extension to allow MMVD style refinement in VVC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Thanks to Qualcomm for crosschecking (JVET-R0407)</a:t>
            </a:r>
          </a:p>
          <a:p>
            <a:pPr marL="0" indent="0">
              <a:buNone/>
            </a:pPr>
            <a:r>
              <a:rPr lang="en-US" sz="1800" dirty="0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ECBF09-10D9-4539-A6F8-0BBE54D0F37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289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122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CB2C9-194A-496D-BEDE-4B04C98EC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BB964-EA76-48A7-90D8-D9D358A462A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Encoder complexity reduction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C54DA-63A8-46EA-B319-C53A1E05D5E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JVET-R0282: GEO with MMVD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D63505B9-14A9-4F49-904D-E3E854C52D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2995891"/>
              </p:ext>
            </p:extLst>
          </p:nvPr>
        </p:nvGraphicFramePr>
        <p:xfrm>
          <a:off x="647390" y="1137970"/>
          <a:ext cx="7849219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317">
                  <a:extLst>
                    <a:ext uri="{9D8B030D-6E8A-4147-A177-3AD203B41FA5}">
                      <a16:colId xmlns:a16="http://schemas.microsoft.com/office/drawing/2014/main" val="4047249025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315197970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3069914057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721120028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3271524738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1614442545"/>
                    </a:ext>
                  </a:extLst>
                </a:gridCol>
                <a:gridCol w="1121317">
                  <a:extLst>
                    <a:ext uri="{9D8B030D-6E8A-4147-A177-3AD203B41FA5}">
                      <a16:colId xmlns:a16="http://schemas.microsoft.com/office/drawing/2014/main" val="644766676"/>
                    </a:ext>
                  </a:extLst>
                </a:gridCol>
              </a:tblGrid>
              <a:tr h="31656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Random Access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Low Delay B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04970863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6350" marR="6350" marT="635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6350" marR="6350" marT="6350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128593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A1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6007876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A2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618945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B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xx%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xx%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xx%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5743487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C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-0.50%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-0.68%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7677028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dirty="0"/>
                        <a:t>Class 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0433238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1" dirty="0"/>
                        <a:t>Overall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xx%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xx%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xx%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045280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0" dirty="0"/>
                        <a:t>Class D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-0.51%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-0.78%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69974033"/>
                  </a:ext>
                </a:extLst>
              </a:tr>
              <a:tr h="316566">
                <a:tc>
                  <a:txBody>
                    <a:bodyPr/>
                    <a:lstStyle/>
                    <a:p>
                      <a:r>
                        <a:rPr lang="en-US" sz="1600" b="0" dirty="0"/>
                        <a:t>Class F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xx%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xx%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xx%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77254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41495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F34B1E5-ED30-4A1C-8B09-D7EF7FB7FEC3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800</Words>
  <Application>Microsoft Office PowerPoint</Application>
  <PresentationFormat>On-screen Show (16:9)</PresentationFormat>
  <Paragraphs>212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30" baseType="lpstr">
      <vt:lpstr>Arial</vt:lpstr>
      <vt:lpstr>Calibri</vt:lpstr>
      <vt:lpstr>Consolas</vt:lpstr>
      <vt:lpstr>Lucida Grande</vt:lpstr>
      <vt:lpstr>Nokia Pure Headline Light</vt:lpstr>
      <vt:lpstr>Nokia Pure Headline Ultra Light</vt:lpstr>
      <vt:lpstr>Nokia Pure Text Light</vt:lpstr>
      <vt:lpstr>Times New Roman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Geometric Partitioning Merge Mode</vt:lpstr>
      <vt:lpstr>GEO with MMVD extension</vt:lpstr>
      <vt:lpstr>GEO with MMVD signaling</vt:lpstr>
      <vt:lpstr>Proposed syntax changes</vt:lpstr>
      <vt:lpstr>Simulation result</vt:lpstr>
      <vt:lpstr>Conclusions</vt:lpstr>
      <vt:lpstr>PowerPoint Presentation</vt:lpstr>
      <vt:lpstr>Simulation result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2020-04-14T09:14:37Z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