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23"/>
  </p:notesMasterIdLst>
  <p:handoutMasterIdLst>
    <p:handoutMasterId r:id="rId24"/>
  </p:handoutMasterIdLst>
  <p:sldIdLst>
    <p:sldId id="446" r:id="rId6"/>
    <p:sldId id="468" r:id="rId7"/>
    <p:sldId id="476" r:id="rId8"/>
    <p:sldId id="475" r:id="rId9"/>
    <p:sldId id="477" r:id="rId10"/>
    <p:sldId id="478" r:id="rId11"/>
    <p:sldId id="486" r:id="rId12"/>
    <p:sldId id="479" r:id="rId13"/>
    <p:sldId id="482" r:id="rId14"/>
    <p:sldId id="480" r:id="rId15"/>
    <p:sldId id="481" r:id="rId16"/>
    <p:sldId id="469" r:id="rId17"/>
    <p:sldId id="483" r:id="rId18"/>
    <p:sldId id="484" r:id="rId19"/>
    <p:sldId id="485" r:id="rId20"/>
    <p:sldId id="473" r:id="rId21"/>
    <p:sldId id="474" r:id="rId22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B54A"/>
    <a:srgbClr val="009E8E"/>
    <a:srgbClr val="00ADEE"/>
    <a:srgbClr val="FFC7CE"/>
    <a:srgbClr val="FFCCFF"/>
    <a:srgbClr val="CB1476"/>
    <a:srgbClr val="8A318E"/>
    <a:srgbClr val="8B1069"/>
    <a:srgbClr val="602A7A"/>
    <a:srgbClr val="1BA7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44" autoAdjust="0"/>
    <p:restoredTop sz="94150" autoAdjust="0"/>
  </p:normalViewPr>
  <p:slideViewPr>
    <p:cSldViewPr snapToGrid="0">
      <p:cViewPr varScale="1">
        <p:scale>
          <a:sx n="115" d="100"/>
          <a:sy n="115" d="100"/>
        </p:scale>
        <p:origin x="402" y="108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1/10/2020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1/10/2020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487885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5" Type="http://schemas.openxmlformats.org/officeDocument/2006/relationships/image" Target="../media/image4.emf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1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  <p:sldLayoutId id="2147483777" r:id="rId12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B10AB9C-81B7-D941-8463-C315272D2E79}"/>
              </a:ext>
            </a:extLst>
          </p:cNvPr>
          <p:cNvSpPr txBox="1">
            <a:spLocks/>
          </p:cNvSpPr>
          <p:nvPr/>
        </p:nvSpPr>
        <p:spPr>
          <a:xfrm>
            <a:off x="425741" y="380282"/>
            <a:ext cx="7944536" cy="3437814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panose="020B0502020202020204" pitchFamily="34" charset="0"/>
              </a:rPr>
              <a:t>JVET-Q0601: </a:t>
            </a:r>
          </a:p>
          <a:p>
            <a:r>
              <a:rPr lang="fr-FR" dirty="0"/>
              <a:t>Extension of JVET-P0325</a:t>
            </a:r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r>
              <a:rPr lang="en-US" sz="1050" dirty="0">
                <a:latin typeface="Century Gothic" panose="020B0502020202020204" pitchFamily="34" charset="0"/>
              </a:rPr>
              <a:t>A. Robert, T. Poirier, F. Le-</a:t>
            </a:r>
            <a:r>
              <a:rPr lang="en-US" sz="1050" dirty="0" err="1">
                <a:latin typeface="Century Gothic" panose="020B0502020202020204" pitchFamily="34" charset="0"/>
              </a:rPr>
              <a:t>Léannec</a:t>
            </a:r>
            <a:endParaRPr lang="en-US" sz="105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138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/>
              <a:t>Proposed unified spatial scanning		     </a:t>
            </a:r>
            <a:r>
              <a:rPr lang="en-US" sz="2000" dirty="0"/>
              <a:t>JVET-Q0601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2D714E4-DF4F-4FE2-85FC-19C7E7CDDF2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822960"/>
            <a:ext cx="8245078" cy="3529317"/>
          </a:xfrm>
        </p:spPr>
        <p:txBody>
          <a:bodyPr/>
          <a:lstStyle/>
          <a:p>
            <a:r>
              <a:rPr lang="en-US" dirty="0"/>
              <a:t>Extend JVET-P0325 to all coding modes</a:t>
            </a:r>
          </a:p>
          <a:p>
            <a:pPr lvl="1"/>
            <a:r>
              <a:rPr lang="en-US" dirty="0"/>
              <a:t>IBC uses a light merge list -&gt; should use a top/left scanning</a:t>
            </a:r>
          </a:p>
          <a:p>
            <a:pPr lvl="1"/>
            <a:r>
              <a:rPr lang="en-US" dirty="0" err="1"/>
              <a:t>SbTMVP</a:t>
            </a:r>
            <a:r>
              <a:rPr lang="en-US" dirty="0"/>
              <a:t> uses first spatial merge </a:t>
            </a:r>
            <a:r>
              <a:rPr lang="en-US" dirty="0" err="1"/>
              <a:t>cand</a:t>
            </a:r>
            <a:r>
              <a:rPr lang="en-US" dirty="0"/>
              <a:t> as input -&gt; should be top </a:t>
            </a:r>
            <a:r>
              <a:rPr lang="en-US" dirty="0" err="1"/>
              <a:t>cand</a:t>
            </a:r>
            <a:endParaRPr 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119A447-9D22-4EBC-A468-A3CD4BDF9BFB}"/>
              </a:ext>
            </a:extLst>
          </p:cNvPr>
          <p:cNvGraphicFramePr>
            <a:graphicFrameLocks noGrp="1"/>
          </p:cNvGraphicFramePr>
          <p:nvPr/>
        </p:nvGraphicFramePr>
        <p:xfrm>
          <a:off x="123444" y="2146774"/>
          <a:ext cx="8897112" cy="2514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31520">
                  <a:extLst>
                    <a:ext uri="{9D8B030D-6E8A-4147-A177-3AD203B41FA5}">
                      <a16:colId xmlns:a16="http://schemas.microsoft.com/office/drawing/2014/main" val="947876446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99914144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863526784"/>
                    </a:ext>
                  </a:extLst>
                </a:gridCol>
                <a:gridCol w="1261872">
                  <a:extLst>
                    <a:ext uri="{9D8B030D-6E8A-4147-A177-3AD203B41FA5}">
                      <a16:colId xmlns:a16="http://schemas.microsoft.com/office/drawing/2014/main" val="2920616557"/>
                    </a:ext>
                  </a:extLst>
                </a:gridCol>
                <a:gridCol w="2240280">
                  <a:extLst>
                    <a:ext uri="{9D8B030D-6E8A-4147-A177-3AD203B41FA5}">
                      <a16:colId xmlns:a16="http://schemas.microsoft.com/office/drawing/2014/main" val="1973307579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4132753700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List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Merge/CIIP/MMVD/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TPM/GEO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IBC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AMVP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Affine AMVP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Sub-block Merge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597360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Candidates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B1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A1 + pruned B1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B0 + pruned B1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A0 + pruned A1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B2 + pruned A1/B1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TMVP C0/C1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HMVP + 2 first pruned A1/B1 + let one space for pairwise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Pairwise of </a:t>
                      </a:r>
                      <a:r>
                        <a:rPr lang="en-US" sz="1000" dirty="0" err="1">
                          <a:effectLst/>
                        </a:rPr>
                        <a:t>cand</a:t>
                      </a:r>
                      <a:r>
                        <a:rPr lang="en-US" sz="1000" dirty="0">
                          <a:effectLst/>
                        </a:rPr>
                        <a:t> {0,1}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Fulfill with zero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- Spatial B1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- Spatial A1 + pruned B1</a:t>
                      </a:r>
                      <a:endParaRPr lang="en-US" sz="1100" dirty="0">
                        <a:effectLst/>
                        <a:highlight>
                          <a:srgbClr val="FFFF00"/>
                        </a:highlight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HMVP + 2 first pruned A1/B1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Fulfill with zero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- Spatial B0/B1/B2</a:t>
                      </a:r>
                      <a:b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- Spatial A0/A1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 Prune spatial </a:t>
                      </a:r>
                      <a:r>
                        <a:rPr lang="en-US" sz="1000" dirty="0" err="1">
                          <a:effectLst/>
                        </a:rPr>
                        <a:t>cand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TMVP C0/C1 + rounding AMVR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HMVP + rounding AMVR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Fulfill with zero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   -&gt; Spatial inherited affine B0/B1/B2 + rounding AMVR</a:t>
                      </a:r>
                      <a:b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   -&gt; Spatial inherited affine A0/A1 + rounding AMVR</a:t>
                      </a:r>
                      <a:endParaRPr lang="en-US" sz="1100" dirty="0">
                        <a:effectLst/>
                        <a:highlight>
                          <a:srgbClr val="FFFF00"/>
                        </a:highlight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LT B2/B3/A2 +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RT B1/B0 +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LB A1/A0 +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Virtual affine with {LT,RT,LB}, {LT,RT}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Translational with LB, RT, LT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   -&gt; Translational with TMVP C0/C1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Fulfill with zero affine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- Spatial B1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</a:t>
                      </a:r>
                      <a:r>
                        <a:rPr lang="en-US" sz="1000" dirty="0" err="1">
                          <a:effectLst/>
                        </a:rPr>
                        <a:t>SbTMVP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 </a:t>
                      </a: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  -&gt; Spatial inherited affine B0/B1/B2</a:t>
                      </a:r>
                      <a:b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   -&gt; Spatial inherited affine A0/A1</a:t>
                      </a:r>
                      <a:endParaRPr lang="en-US" sz="1100" dirty="0">
                        <a:effectLst/>
                        <a:highlight>
                          <a:srgbClr val="FFFF00"/>
                        </a:highlight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LT B2/B3/A2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RT B1/B0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LB A1/A0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TMVP  RB C0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Virtual affine with {LT,RT,LB}, {LT,RT,RB}, {LT,LB,RB}, {RT,LB,RB}, {LT,RT}, {LT,LB}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   -&gt; Fulfill with zero affine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19011433"/>
                  </a:ext>
                </a:extLst>
              </a:tr>
            </a:tbl>
          </a:graphicData>
        </a:graphic>
      </p:graphicFrame>
      <p:sp>
        <p:nvSpPr>
          <p:cNvPr id="9" name="Oval 8">
            <a:extLst>
              <a:ext uri="{FF2B5EF4-FFF2-40B4-BE49-F238E27FC236}">
                <a16:creationId xmlns:a16="http://schemas.microsoft.com/office/drawing/2014/main" id="{436B3555-8098-4F5A-ABFC-9392C7B9BBA3}"/>
              </a:ext>
            </a:extLst>
          </p:cNvPr>
          <p:cNvSpPr/>
          <p:nvPr/>
        </p:nvSpPr>
        <p:spPr>
          <a:xfrm>
            <a:off x="776613" y="2617528"/>
            <a:ext cx="951979" cy="372618"/>
          </a:xfrm>
          <a:prstGeom prst="ellipse">
            <a:avLst/>
          </a:prstGeom>
          <a:noFill/>
          <a:ln w="19050">
            <a:solidFill>
              <a:srgbClr val="39B54A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BA0CB56-38FB-4ADA-839B-8E26A77BD4A6}"/>
              </a:ext>
            </a:extLst>
          </p:cNvPr>
          <p:cNvSpPr/>
          <p:nvPr/>
        </p:nvSpPr>
        <p:spPr>
          <a:xfrm>
            <a:off x="2382032" y="3073021"/>
            <a:ext cx="951979" cy="372618"/>
          </a:xfrm>
          <a:prstGeom prst="ellipse">
            <a:avLst/>
          </a:prstGeom>
          <a:noFill/>
          <a:ln w="19050">
            <a:solidFill>
              <a:srgbClr val="39B54A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E430FD-215E-4262-AE19-6E65ADE94F5B}"/>
              </a:ext>
            </a:extLst>
          </p:cNvPr>
          <p:cNvSpPr txBox="1"/>
          <p:nvPr/>
        </p:nvSpPr>
        <p:spPr>
          <a:xfrm>
            <a:off x="3662237" y="1962632"/>
            <a:ext cx="1335302" cy="18466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sz="1200" dirty="0">
                <a:solidFill>
                  <a:srgbClr val="39B54A"/>
                </a:solidFill>
                <a:latin typeface="Century Gothic" panose="020B0502020202020204" pitchFamily="34" charset="0"/>
              </a:rPr>
              <a:t>Top/</a:t>
            </a:r>
            <a:r>
              <a:rPr lang="fr-FR" sz="1200" dirty="0" err="1">
                <a:solidFill>
                  <a:srgbClr val="39B54A"/>
                </a:solidFill>
                <a:latin typeface="Century Gothic" panose="020B0502020202020204" pitchFamily="34" charset="0"/>
              </a:rPr>
              <a:t>Left</a:t>
            </a:r>
            <a:r>
              <a:rPr lang="fr-FR" sz="1200" dirty="0">
                <a:solidFill>
                  <a:srgbClr val="39B54A"/>
                </a:solidFill>
                <a:latin typeface="Century Gothic" panose="020B0502020202020204" pitchFamily="34" charset="0"/>
              </a:rPr>
              <a:t> scanning</a:t>
            </a:r>
            <a:endParaRPr lang="en-US" sz="1200" dirty="0">
              <a:solidFill>
                <a:srgbClr val="39B54A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29F4F02-D90C-4DD8-8B16-2760D37A05A0}"/>
              </a:ext>
            </a:extLst>
          </p:cNvPr>
          <p:cNvSpPr/>
          <p:nvPr/>
        </p:nvSpPr>
        <p:spPr>
          <a:xfrm>
            <a:off x="6997836" y="2559336"/>
            <a:ext cx="666499" cy="237485"/>
          </a:xfrm>
          <a:prstGeom prst="ellipse">
            <a:avLst/>
          </a:prstGeom>
          <a:noFill/>
          <a:ln w="19050">
            <a:solidFill>
              <a:srgbClr val="39B54A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3127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/>
              <a:t>Proposed unified spatial scanning		     </a:t>
            </a:r>
            <a:r>
              <a:rPr lang="en-US" sz="2000" dirty="0"/>
              <a:t>JVET-Q0601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2D714E4-DF4F-4FE2-85FC-19C7E7CDDF2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822960"/>
            <a:ext cx="8245078" cy="3529317"/>
          </a:xfrm>
        </p:spPr>
        <p:txBody>
          <a:bodyPr/>
          <a:lstStyle/>
          <a:p>
            <a:r>
              <a:rPr lang="en-US" dirty="0"/>
              <a:t>Extend JVET-P0325 to all coding modes</a:t>
            </a:r>
          </a:p>
          <a:p>
            <a:pPr lvl="1"/>
            <a:r>
              <a:rPr lang="en-US" dirty="0"/>
              <a:t>IBC uses a light merge list -&gt; should use a top/left scanning</a:t>
            </a:r>
          </a:p>
          <a:p>
            <a:pPr lvl="1"/>
            <a:r>
              <a:rPr lang="en-US" dirty="0" err="1"/>
              <a:t>SbTMVP</a:t>
            </a:r>
            <a:r>
              <a:rPr lang="en-US" dirty="0"/>
              <a:t> uses first spatial merge </a:t>
            </a:r>
            <a:r>
              <a:rPr lang="en-US" dirty="0" err="1"/>
              <a:t>cand</a:t>
            </a:r>
            <a:r>
              <a:rPr lang="en-US" dirty="0"/>
              <a:t> as input -&gt; should be top </a:t>
            </a:r>
            <a:r>
              <a:rPr lang="en-US" dirty="0" err="1"/>
              <a:t>cand</a:t>
            </a:r>
            <a:endParaRPr lang="en-US" dirty="0"/>
          </a:p>
          <a:p>
            <a:pPr lvl="1"/>
            <a:r>
              <a:rPr lang="en-US" dirty="0"/>
              <a:t>AMVP and inherited affine can be chosen from top then left positions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119A447-9D22-4EBC-A468-A3CD4BDF9BFB}"/>
              </a:ext>
            </a:extLst>
          </p:cNvPr>
          <p:cNvGraphicFramePr>
            <a:graphicFrameLocks noGrp="1"/>
          </p:cNvGraphicFramePr>
          <p:nvPr/>
        </p:nvGraphicFramePr>
        <p:xfrm>
          <a:off x="123444" y="2146774"/>
          <a:ext cx="8897112" cy="2514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31520">
                  <a:extLst>
                    <a:ext uri="{9D8B030D-6E8A-4147-A177-3AD203B41FA5}">
                      <a16:colId xmlns:a16="http://schemas.microsoft.com/office/drawing/2014/main" val="947876446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99914144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863526784"/>
                    </a:ext>
                  </a:extLst>
                </a:gridCol>
                <a:gridCol w="1261872">
                  <a:extLst>
                    <a:ext uri="{9D8B030D-6E8A-4147-A177-3AD203B41FA5}">
                      <a16:colId xmlns:a16="http://schemas.microsoft.com/office/drawing/2014/main" val="2920616557"/>
                    </a:ext>
                  </a:extLst>
                </a:gridCol>
                <a:gridCol w="2240280">
                  <a:extLst>
                    <a:ext uri="{9D8B030D-6E8A-4147-A177-3AD203B41FA5}">
                      <a16:colId xmlns:a16="http://schemas.microsoft.com/office/drawing/2014/main" val="1973307579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4132753700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List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Merge/CIIP/MMVD/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TPM/GEO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IBC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AMVP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Affine AMVP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Sub-block Merge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597360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Candidates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B1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A1 + pruned B1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B0 + pruned B1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A0 + pruned A1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B2 + pruned A1/B1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TMVP C0/C1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HMVP + 2 first pruned A1/B1 + let one space for pairwise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Pairwise of </a:t>
                      </a:r>
                      <a:r>
                        <a:rPr lang="en-US" sz="1000" dirty="0" err="1">
                          <a:effectLst/>
                        </a:rPr>
                        <a:t>cand</a:t>
                      </a:r>
                      <a:r>
                        <a:rPr lang="en-US" sz="1000" dirty="0">
                          <a:effectLst/>
                        </a:rPr>
                        <a:t> {0,1}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Fulfill with zero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- Spatial B1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- Spatial A1 + pruned B1</a:t>
                      </a:r>
                      <a:endParaRPr lang="en-US" sz="1100" dirty="0">
                        <a:effectLst/>
                        <a:highlight>
                          <a:srgbClr val="FFFF00"/>
                        </a:highlight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HMVP + 2 first pruned A1/B1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Fulfill with zero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- Spatial B0/B1/B2</a:t>
                      </a:r>
                      <a:b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- Spatial A0/A1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 Prune spatial </a:t>
                      </a:r>
                      <a:r>
                        <a:rPr lang="en-US" sz="1000" dirty="0" err="1">
                          <a:effectLst/>
                        </a:rPr>
                        <a:t>cand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TMVP C0/C1 + rounding AMVR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HMVP + rounding AMVR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Fulfill with zero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   -&gt; Spatial inherited affine B0/B1/B2 + rounding AMVR</a:t>
                      </a:r>
                      <a:b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   -&gt; Spatial inherited affine A0/A1 + rounding AMVR</a:t>
                      </a:r>
                      <a:endParaRPr lang="en-US" sz="1100" dirty="0">
                        <a:effectLst/>
                        <a:highlight>
                          <a:srgbClr val="FFFF00"/>
                        </a:highlight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LT B2/B3/A2 +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RT B1/B0 +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LB A1/A0 +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Virtual affine with {LT,RT,LB}, {LT,RT}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Translational with LB, RT, LT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   -&gt; Translational with TMVP C0/C1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Fulfill with zero affine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- Spatial B1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</a:t>
                      </a:r>
                      <a:r>
                        <a:rPr lang="en-US" sz="1000" dirty="0" err="1">
                          <a:effectLst/>
                        </a:rPr>
                        <a:t>SbTMVP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 </a:t>
                      </a: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  -&gt; Spatial inherited affine B0/B1/B2</a:t>
                      </a:r>
                      <a:b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   -&gt; Spatial inherited affine A0/A1</a:t>
                      </a:r>
                      <a:endParaRPr lang="en-US" sz="1100" dirty="0">
                        <a:effectLst/>
                        <a:highlight>
                          <a:srgbClr val="FFFF00"/>
                        </a:highlight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LT B2/B3/A2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RT B1/B0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LB A1/A0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TMVP  RB C0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Virtual affine with {LT,RT,LB}, {LT,RT,RB}, {LT,LB,RB}, {RT,LB,RB}, {LT,RT}, {LT,LB}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   -&gt; Fulfill with zero affine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19011433"/>
                  </a:ext>
                </a:extLst>
              </a:tr>
            </a:tbl>
          </a:graphicData>
        </a:graphic>
      </p:graphicFrame>
      <p:sp>
        <p:nvSpPr>
          <p:cNvPr id="9" name="Oval 8">
            <a:extLst>
              <a:ext uri="{FF2B5EF4-FFF2-40B4-BE49-F238E27FC236}">
                <a16:creationId xmlns:a16="http://schemas.microsoft.com/office/drawing/2014/main" id="{436B3555-8098-4F5A-ABFC-9392C7B9BBA3}"/>
              </a:ext>
            </a:extLst>
          </p:cNvPr>
          <p:cNvSpPr/>
          <p:nvPr/>
        </p:nvSpPr>
        <p:spPr>
          <a:xfrm>
            <a:off x="776613" y="2617528"/>
            <a:ext cx="951979" cy="372618"/>
          </a:xfrm>
          <a:prstGeom prst="ellipse">
            <a:avLst/>
          </a:prstGeom>
          <a:noFill/>
          <a:ln w="19050">
            <a:solidFill>
              <a:srgbClr val="39B54A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BA0CB56-38FB-4ADA-839B-8E26A77BD4A6}"/>
              </a:ext>
            </a:extLst>
          </p:cNvPr>
          <p:cNvSpPr/>
          <p:nvPr/>
        </p:nvSpPr>
        <p:spPr>
          <a:xfrm>
            <a:off x="2382032" y="3073021"/>
            <a:ext cx="951979" cy="372618"/>
          </a:xfrm>
          <a:prstGeom prst="ellipse">
            <a:avLst/>
          </a:prstGeom>
          <a:noFill/>
          <a:ln w="19050">
            <a:solidFill>
              <a:srgbClr val="39B54A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4B077A9-2F00-4691-9CD1-98C0883DA822}"/>
              </a:ext>
            </a:extLst>
          </p:cNvPr>
          <p:cNvSpPr/>
          <p:nvPr/>
        </p:nvSpPr>
        <p:spPr>
          <a:xfrm>
            <a:off x="3396330" y="2812150"/>
            <a:ext cx="1213248" cy="372618"/>
          </a:xfrm>
          <a:prstGeom prst="ellipse">
            <a:avLst/>
          </a:prstGeom>
          <a:noFill/>
          <a:ln w="19050">
            <a:solidFill>
              <a:srgbClr val="39B54A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0F2A4D3-77AE-4691-9262-876BE8C8C9DB}"/>
              </a:ext>
            </a:extLst>
          </p:cNvPr>
          <p:cNvSpPr/>
          <p:nvPr/>
        </p:nvSpPr>
        <p:spPr>
          <a:xfrm>
            <a:off x="4671293" y="2652916"/>
            <a:ext cx="2318230" cy="602677"/>
          </a:xfrm>
          <a:prstGeom prst="ellipse">
            <a:avLst/>
          </a:prstGeom>
          <a:noFill/>
          <a:ln w="19050">
            <a:solidFill>
              <a:srgbClr val="39B54A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4C191CDA-F24A-4101-92C4-FAA5DD7E9940}"/>
              </a:ext>
            </a:extLst>
          </p:cNvPr>
          <p:cNvSpPr/>
          <p:nvPr/>
        </p:nvSpPr>
        <p:spPr>
          <a:xfrm>
            <a:off x="7039759" y="2904150"/>
            <a:ext cx="2042512" cy="470546"/>
          </a:xfrm>
          <a:prstGeom prst="ellipse">
            <a:avLst/>
          </a:prstGeom>
          <a:noFill/>
          <a:ln w="19050">
            <a:solidFill>
              <a:srgbClr val="39B54A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E430FD-215E-4262-AE19-6E65ADE94F5B}"/>
              </a:ext>
            </a:extLst>
          </p:cNvPr>
          <p:cNvSpPr txBox="1"/>
          <p:nvPr/>
        </p:nvSpPr>
        <p:spPr>
          <a:xfrm>
            <a:off x="3662237" y="1962632"/>
            <a:ext cx="1335302" cy="18466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sz="1200" dirty="0">
                <a:solidFill>
                  <a:srgbClr val="39B54A"/>
                </a:solidFill>
                <a:latin typeface="Century Gothic" panose="020B0502020202020204" pitchFamily="34" charset="0"/>
              </a:rPr>
              <a:t>Top/</a:t>
            </a:r>
            <a:r>
              <a:rPr lang="fr-FR" sz="1200" dirty="0" err="1">
                <a:solidFill>
                  <a:srgbClr val="39B54A"/>
                </a:solidFill>
                <a:latin typeface="Century Gothic" panose="020B0502020202020204" pitchFamily="34" charset="0"/>
              </a:rPr>
              <a:t>Left</a:t>
            </a:r>
            <a:r>
              <a:rPr lang="fr-FR" sz="1200" dirty="0">
                <a:solidFill>
                  <a:srgbClr val="39B54A"/>
                </a:solidFill>
                <a:latin typeface="Century Gothic" panose="020B0502020202020204" pitchFamily="34" charset="0"/>
              </a:rPr>
              <a:t> scanning</a:t>
            </a:r>
            <a:endParaRPr lang="en-US" sz="1200" dirty="0">
              <a:solidFill>
                <a:srgbClr val="39B54A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29F4F02-D90C-4DD8-8B16-2760D37A05A0}"/>
              </a:ext>
            </a:extLst>
          </p:cNvPr>
          <p:cNvSpPr/>
          <p:nvPr/>
        </p:nvSpPr>
        <p:spPr>
          <a:xfrm>
            <a:off x="6997836" y="2559336"/>
            <a:ext cx="666499" cy="237485"/>
          </a:xfrm>
          <a:prstGeom prst="ellipse">
            <a:avLst/>
          </a:prstGeom>
          <a:noFill/>
          <a:ln w="19050">
            <a:solidFill>
              <a:srgbClr val="39B54A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5256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/>
              <a:t>Proposed unified spatial scanning		     </a:t>
            </a:r>
            <a:r>
              <a:rPr lang="en-US" sz="2000" dirty="0"/>
              <a:t>JVET-Q0601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12</a:t>
            </a:fld>
            <a:endParaRPr 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2DC24BC3-E0DC-4E20-A02E-A26D45025B2E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839211721"/>
              </p:ext>
            </p:extLst>
          </p:nvPr>
        </p:nvGraphicFramePr>
        <p:xfrm>
          <a:off x="412693" y="1856032"/>
          <a:ext cx="3931920" cy="1676400"/>
        </p:xfrm>
        <a:graphic>
          <a:graphicData uri="http://schemas.openxmlformats.org/drawingml/2006/table">
            <a:tbl>
              <a:tblPr firstRow="1" firstCol="1" bandRow="1"/>
              <a:tblGrid>
                <a:gridCol w="731520">
                  <a:extLst>
                    <a:ext uri="{9D8B030D-6E8A-4147-A177-3AD203B41FA5}">
                      <a16:colId xmlns:a16="http://schemas.microsoft.com/office/drawing/2014/main" val="1468780403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264724335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4020879805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3866865014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3748284447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129470249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82205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88014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0810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93355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1202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9378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45659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1292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79114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0608928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510B1591-EBE3-451E-86D2-3AB8E63BD8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221477"/>
              </p:ext>
            </p:extLst>
          </p:nvPr>
        </p:nvGraphicFramePr>
        <p:xfrm>
          <a:off x="4799387" y="2023672"/>
          <a:ext cx="3931920" cy="1508760"/>
        </p:xfrm>
        <a:graphic>
          <a:graphicData uri="http://schemas.openxmlformats.org/drawingml/2006/table">
            <a:tbl>
              <a:tblPr firstRow="1" firstCol="1" bandRow="1"/>
              <a:tblGrid>
                <a:gridCol w="731520">
                  <a:extLst>
                    <a:ext uri="{9D8B030D-6E8A-4147-A177-3AD203B41FA5}">
                      <a16:colId xmlns:a16="http://schemas.microsoft.com/office/drawing/2014/main" val="2709916186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3284492705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3183607731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3192489766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3907756659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51758973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51975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86175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61792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09790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27104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76875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18186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29217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2367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8624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/>
              <a:t>Consider top-left B2 as left candidate		     </a:t>
            </a:r>
            <a:r>
              <a:rPr lang="en-US" sz="2000" dirty="0"/>
              <a:t>JVET-Q0601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2D714E4-DF4F-4FE2-85FC-19C7E7CDDF2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822960"/>
            <a:ext cx="8245078" cy="3529317"/>
          </a:xfrm>
        </p:spPr>
        <p:txBody>
          <a:bodyPr/>
          <a:lstStyle/>
          <a:p>
            <a:r>
              <a:rPr lang="en-US" dirty="0"/>
              <a:t>Extend JVET-P0325 to all coding modes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119A447-9D22-4EBC-A468-A3CD4BDF9B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4150712"/>
              </p:ext>
            </p:extLst>
          </p:nvPr>
        </p:nvGraphicFramePr>
        <p:xfrm>
          <a:off x="123444" y="2146774"/>
          <a:ext cx="8906256" cy="2514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31520">
                  <a:extLst>
                    <a:ext uri="{9D8B030D-6E8A-4147-A177-3AD203B41FA5}">
                      <a16:colId xmlns:a16="http://schemas.microsoft.com/office/drawing/2014/main" val="947876446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99914144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863526784"/>
                    </a:ext>
                  </a:extLst>
                </a:gridCol>
                <a:gridCol w="1261872">
                  <a:extLst>
                    <a:ext uri="{9D8B030D-6E8A-4147-A177-3AD203B41FA5}">
                      <a16:colId xmlns:a16="http://schemas.microsoft.com/office/drawing/2014/main" val="2920616557"/>
                    </a:ext>
                  </a:extLst>
                </a:gridCol>
                <a:gridCol w="2240280">
                  <a:extLst>
                    <a:ext uri="{9D8B030D-6E8A-4147-A177-3AD203B41FA5}">
                      <a16:colId xmlns:a16="http://schemas.microsoft.com/office/drawing/2014/main" val="1973307579"/>
                    </a:ext>
                  </a:extLst>
                </a:gridCol>
                <a:gridCol w="2066544">
                  <a:extLst>
                    <a:ext uri="{9D8B030D-6E8A-4147-A177-3AD203B41FA5}">
                      <a16:colId xmlns:a16="http://schemas.microsoft.com/office/drawing/2014/main" val="4132753700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List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Merge/CIIP/MMVD/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TPM/GEO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IBC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AMVP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Affine AMVP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Sub-block Merge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597360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Candidates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B1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A1 + pruned B1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B0 + pruned B1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A0 + pruned A1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B2 + pruned A1/B1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TMVP C0/C1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HMVP + 2 first pruned A1/B1 + let one space for pairwise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Pairwise of </a:t>
                      </a:r>
                      <a:r>
                        <a:rPr lang="en-US" sz="1000" dirty="0" err="1">
                          <a:effectLst/>
                        </a:rPr>
                        <a:t>cand</a:t>
                      </a:r>
                      <a:r>
                        <a:rPr lang="en-US" sz="1000" dirty="0">
                          <a:effectLst/>
                        </a:rPr>
                        <a:t> {0,1}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Fulfill with zero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- Spatial B1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- Spatial A1 + pruned B1</a:t>
                      </a:r>
                      <a:endParaRPr lang="en-US" sz="1100" dirty="0">
                        <a:effectLst/>
                        <a:highlight>
                          <a:srgbClr val="FFFF00"/>
                        </a:highlight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HMVP + 2 first pruned A1/B1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Fulfill with zero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- Spatial B0/B1</a:t>
                      </a:r>
                      <a:b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- Spatial A0/A1/B2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 Prune spatial </a:t>
                      </a:r>
                      <a:r>
                        <a:rPr lang="en-US" sz="1000" dirty="0" err="1">
                          <a:effectLst/>
                        </a:rPr>
                        <a:t>cand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TMVP C0/C1 + rounding AMVR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HMVP + rounding AMVR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Fulfill with zero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   -&gt; Spatial inherited affine B0/B1 + rounding AMVR</a:t>
                      </a:r>
                      <a:b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   -&gt; Spatial inherited affine A0/A1/B2 + rounding AMVR</a:t>
                      </a:r>
                      <a:endParaRPr lang="en-US" sz="1100" dirty="0">
                        <a:effectLst/>
                        <a:highlight>
                          <a:srgbClr val="FFFF00"/>
                        </a:highlight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LT B2/B3/A2 +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RT B1/B0 +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LB A1/A0 +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Virtual affine with {LT,RT,LB}, {LT,RT}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Translational with LB, RT, LT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   -&gt; Translational with TMVP C0/C1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Fulfill with zero affine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- Spatial B1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</a:t>
                      </a:r>
                      <a:r>
                        <a:rPr lang="en-US" sz="1000" dirty="0" err="1">
                          <a:effectLst/>
                        </a:rPr>
                        <a:t>SbTMVP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 </a:t>
                      </a: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  -&gt; Spatial inherited affine B0/B1</a:t>
                      </a:r>
                      <a:b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   -&gt; Spatial inherited affine A0/A1/B2</a:t>
                      </a:r>
                      <a:endParaRPr lang="en-US" sz="1100" dirty="0">
                        <a:effectLst/>
                        <a:highlight>
                          <a:srgbClr val="FFFF00"/>
                        </a:highlight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LT B2/B3/A2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RT B1/B0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LB A1/A0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TMVP  RB C0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Virtual affine with {LT,RT,LB}, {LT,RT,RB}, {LT,LB,RB}, {RT,LB,RB}, {LT,RT}, {LT,LB}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   -&gt; Fulfill with zero affine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19011433"/>
                  </a:ext>
                </a:extLst>
              </a:tr>
            </a:tbl>
          </a:graphicData>
        </a:graphic>
      </p:graphicFrame>
      <p:sp>
        <p:nvSpPr>
          <p:cNvPr id="9" name="Oval 8">
            <a:extLst>
              <a:ext uri="{FF2B5EF4-FFF2-40B4-BE49-F238E27FC236}">
                <a16:creationId xmlns:a16="http://schemas.microsoft.com/office/drawing/2014/main" id="{436B3555-8098-4F5A-ABFC-9392C7B9BBA3}"/>
              </a:ext>
            </a:extLst>
          </p:cNvPr>
          <p:cNvSpPr/>
          <p:nvPr/>
        </p:nvSpPr>
        <p:spPr>
          <a:xfrm>
            <a:off x="776613" y="2617528"/>
            <a:ext cx="951979" cy="372618"/>
          </a:xfrm>
          <a:prstGeom prst="ellipse">
            <a:avLst/>
          </a:prstGeom>
          <a:noFill/>
          <a:ln w="19050">
            <a:solidFill>
              <a:srgbClr val="39B54A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BA0CB56-38FB-4ADA-839B-8E26A77BD4A6}"/>
              </a:ext>
            </a:extLst>
          </p:cNvPr>
          <p:cNvSpPr/>
          <p:nvPr/>
        </p:nvSpPr>
        <p:spPr>
          <a:xfrm>
            <a:off x="2382032" y="3073021"/>
            <a:ext cx="951979" cy="372618"/>
          </a:xfrm>
          <a:prstGeom prst="ellipse">
            <a:avLst/>
          </a:prstGeom>
          <a:noFill/>
          <a:ln w="19050">
            <a:solidFill>
              <a:srgbClr val="39B54A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E430FD-215E-4262-AE19-6E65ADE94F5B}"/>
              </a:ext>
            </a:extLst>
          </p:cNvPr>
          <p:cNvSpPr txBox="1"/>
          <p:nvPr/>
        </p:nvSpPr>
        <p:spPr>
          <a:xfrm>
            <a:off x="3662237" y="1962632"/>
            <a:ext cx="1335302" cy="18466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sz="1200" dirty="0">
                <a:solidFill>
                  <a:srgbClr val="39B54A"/>
                </a:solidFill>
                <a:latin typeface="Century Gothic" panose="020B0502020202020204" pitchFamily="34" charset="0"/>
              </a:rPr>
              <a:t>Top/</a:t>
            </a:r>
            <a:r>
              <a:rPr lang="fr-FR" sz="1200" dirty="0" err="1">
                <a:solidFill>
                  <a:srgbClr val="39B54A"/>
                </a:solidFill>
                <a:latin typeface="Century Gothic" panose="020B0502020202020204" pitchFamily="34" charset="0"/>
              </a:rPr>
              <a:t>Left</a:t>
            </a:r>
            <a:r>
              <a:rPr lang="fr-FR" sz="1200" dirty="0">
                <a:solidFill>
                  <a:srgbClr val="39B54A"/>
                </a:solidFill>
                <a:latin typeface="Century Gothic" panose="020B0502020202020204" pitchFamily="34" charset="0"/>
              </a:rPr>
              <a:t> scanning</a:t>
            </a:r>
            <a:endParaRPr lang="en-US" sz="1200" dirty="0">
              <a:solidFill>
                <a:srgbClr val="39B54A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29F4F02-D90C-4DD8-8B16-2760D37A05A0}"/>
              </a:ext>
            </a:extLst>
          </p:cNvPr>
          <p:cNvSpPr/>
          <p:nvPr/>
        </p:nvSpPr>
        <p:spPr>
          <a:xfrm>
            <a:off x="6997836" y="2559336"/>
            <a:ext cx="666499" cy="237485"/>
          </a:xfrm>
          <a:prstGeom prst="ellipse">
            <a:avLst/>
          </a:prstGeom>
          <a:noFill/>
          <a:ln w="19050">
            <a:solidFill>
              <a:srgbClr val="39B54A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9657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/>
              <a:t>Consider top-left B2 as left candidate		     </a:t>
            </a:r>
            <a:r>
              <a:rPr lang="en-US" sz="2000" dirty="0"/>
              <a:t>JVET-Q0601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2D714E4-DF4F-4FE2-85FC-19C7E7CDDF2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822960"/>
            <a:ext cx="8245078" cy="3529317"/>
          </a:xfrm>
        </p:spPr>
        <p:txBody>
          <a:bodyPr/>
          <a:lstStyle/>
          <a:p>
            <a:r>
              <a:rPr lang="en-US" dirty="0"/>
              <a:t>Extend JVET-P0325 to all coding modes</a:t>
            </a:r>
          </a:p>
          <a:p>
            <a:r>
              <a:rPr lang="en-US" dirty="0"/>
              <a:t>For AMVP and inherited affine models</a:t>
            </a:r>
          </a:p>
          <a:p>
            <a:pPr lvl="1"/>
            <a:r>
              <a:rPr lang="en-US" dirty="0"/>
              <a:t>Top-left B2 spatial candidate is considered as a left candidate</a:t>
            </a:r>
          </a:p>
          <a:p>
            <a:pPr lvl="1"/>
            <a:r>
              <a:rPr lang="en-US" dirty="0"/>
              <a:t>It remains the last spatial scanned position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119A447-9D22-4EBC-A468-A3CD4BDF9BFB}"/>
              </a:ext>
            </a:extLst>
          </p:cNvPr>
          <p:cNvGraphicFramePr>
            <a:graphicFrameLocks noGrp="1"/>
          </p:cNvGraphicFramePr>
          <p:nvPr/>
        </p:nvGraphicFramePr>
        <p:xfrm>
          <a:off x="123444" y="2146774"/>
          <a:ext cx="8906256" cy="2514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31520">
                  <a:extLst>
                    <a:ext uri="{9D8B030D-6E8A-4147-A177-3AD203B41FA5}">
                      <a16:colId xmlns:a16="http://schemas.microsoft.com/office/drawing/2014/main" val="947876446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99914144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863526784"/>
                    </a:ext>
                  </a:extLst>
                </a:gridCol>
                <a:gridCol w="1261872">
                  <a:extLst>
                    <a:ext uri="{9D8B030D-6E8A-4147-A177-3AD203B41FA5}">
                      <a16:colId xmlns:a16="http://schemas.microsoft.com/office/drawing/2014/main" val="2920616557"/>
                    </a:ext>
                  </a:extLst>
                </a:gridCol>
                <a:gridCol w="2240280">
                  <a:extLst>
                    <a:ext uri="{9D8B030D-6E8A-4147-A177-3AD203B41FA5}">
                      <a16:colId xmlns:a16="http://schemas.microsoft.com/office/drawing/2014/main" val="1973307579"/>
                    </a:ext>
                  </a:extLst>
                </a:gridCol>
                <a:gridCol w="2066544">
                  <a:extLst>
                    <a:ext uri="{9D8B030D-6E8A-4147-A177-3AD203B41FA5}">
                      <a16:colId xmlns:a16="http://schemas.microsoft.com/office/drawing/2014/main" val="4132753700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List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Merge/CIIP/MMVD/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TPM/GEO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IBC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AMVP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Affine AMVP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Sub-block Merge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597360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Candidates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B1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A1 + pruned B1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B0 + pruned B1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A0 + pruned A1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B2 + pruned A1/B1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TMVP C0/C1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HMVP + 2 first pruned A1/B1 + let one space for pairwise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Pairwise of </a:t>
                      </a:r>
                      <a:r>
                        <a:rPr lang="en-US" sz="1000" dirty="0" err="1">
                          <a:effectLst/>
                        </a:rPr>
                        <a:t>cand</a:t>
                      </a:r>
                      <a:r>
                        <a:rPr lang="en-US" sz="1000" dirty="0">
                          <a:effectLst/>
                        </a:rPr>
                        <a:t> {0,1}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Fulfill with zero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- Spatial B1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- Spatial A1 + pruned B1</a:t>
                      </a:r>
                      <a:endParaRPr lang="en-US" sz="1100" dirty="0">
                        <a:effectLst/>
                        <a:highlight>
                          <a:srgbClr val="FFFF00"/>
                        </a:highlight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HMVP + 2 first pruned A1/B1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Fulfill with zero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- Spatial B0/B1</a:t>
                      </a:r>
                      <a:b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- Spatial A0/A1/B2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 Prune spatial </a:t>
                      </a:r>
                      <a:r>
                        <a:rPr lang="en-US" sz="1000" dirty="0" err="1">
                          <a:effectLst/>
                        </a:rPr>
                        <a:t>cand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TMVP C0/C1 + rounding AMVR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HMVP + rounding AMVR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Fulfill with zero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   -&gt; Spatial inherited affine B0/B1 + rounding AMVR</a:t>
                      </a:r>
                      <a:b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   -&gt; Spatial inherited affine A0/A1/B2 + rounding AMVR</a:t>
                      </a:r>
                      <a:endParaRPr lang="en-US" sz="1100" dirty="0">
                        <a:effectLst/>
                        <a:highlight>
                          <a:srgbClr val="FFFF00"/>
                        </a:highlight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LT B2/B3/A2 +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RT B1/B0 +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LB A1/A0 +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Virtual affine with {LT,RT,LB}, {LT,RT}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Translational with LB, RT, LT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   -&gt; Translational with TMVP C0/C1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Fulfill with zero affine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- Spatial B1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</a:t>
                      </a:r>
                      <a:r>
                        <a:rPr lang="en-US" sz="1000" dirty="0" err="1">
                          <a:effectLst/>
                        </a:rPr>
                        <a:t>SbTMVP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 </a:t>
                      </a: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  -&gt; Spatial inherited affine B0/B1</a:t>
                      </a:r>
                      <a:b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   -&gt; Spatial inherited affine A0/A1/B2</a:t>
                      </a:r>
                      <a:endParaRPr lang="en-US" sz="1100" dirty="0">
                        <a:effectLst/>
                        <a:highlight>
                          <a:srgbClr val="FFFF00"/>
                        </a:highlight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LT B2/B3/A2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RT B1/B0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LB A1/A0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TMVP  RB C0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Virtual affine with {LT,RT,LB}, {LT,RT,RB}, {LT,LB,RB}, {RT,LB,RB}, {LT,RT}, {LT,LB}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   -&gt; Fulfill with zero affine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19011433"/>
                  </a:ext>
                </a:extLst>
              </a:tr>
            </a:tbl>
          </a:graphicData>
        </a:graphic>
      </p:graphicFrame>
      <p:sp>
        <p:nvSpPr>
          <p:cNvPr id="9" name="Oval 8">
            <a:extLst>
              <a:ext uri="{FF2B5EF4-FFF2-40B4-BE49-F238E27FC236}">
                <a16:creationId xmlns:a16="http://schemas.microsoft.com/office/drawing/2014/main" id="{436B3555-8098-4F5A-ABFC-9392C7B9BBA3}"/>
              </a:ext>
            </a:extLst>
          </p:cNvPr>
          <p:cNvSpPr/>
          <p:nvPr/>
        </p:nvSpPr>
        <p:spPr>
          <a:xfrm>
            <a:off x="776613" y="2617528"/>
            <a:ext cx="951979" cy="372618"/>
          </a:xfrm>
          <a:prstGeom prst="ellipse">
            <a:avLst/>
          </a:prstGeom>
          <a:noFill/>
          <a:ln w="19050">
            <a:solidFill>
              <a:srgbClr val="39B54A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BA0CB56-38FB-4ADA-839B-8E26A77BD4A6}"/>
              </a:ext>
            </a:extLst>
          </p:cNvPr>
          <p:cNvSpPr/>
          <p:nvPr/>
        </p:nvSpPr>
        <p:spPr>
          <a:xfrm>
            <a:off x="2382032" y="3073021"/>
            <a:ext cx="951979" cy="372618"/>
          </a:xfrm>
          <a:prstGeom prst="ellipse">
            <a:avLst/>
          </a:prstGeom>
          <a:noFill/>
          <a:ln w="19050">
            <a:solidFill>
              <a:srgbClr val="39B54A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4B077A9-2F00-4691-9CD1-98C0883DA822}"/>
              </a:ext>
            </a:extLst>
          </p:cNvPr>
          <p:cNvSpPr/>
          <p:nvPr/>
        </p:nvSpPr>
        <p:spPr>
          <a:xfrm>
            <a:off x="3396330" y="2812150"/>
            <a:ext cx="1213248" cy="372618"/>
          </a:xfrm>
          <a:prstGeom prst="ellipse">
            <a:avLst/>
          </a:prstGeom>
          <a:noFill/>
          <a:ln w="19050">
            <a:solidFill>
              <a:srgbClr val="39B54A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0F2A4D3-77AE-4691-9262-876BE8C8C9DB}"/>
              </a:ext>
            </a:extLst>
          </p:cNvPr>
          <p:cNvSpPr/>
          <p:nvPr/>
        </p:nvSpPr>
        <p:spPr>
          <a:xfrm>
            <a:off x="4671293" y="2652916"/>
            <a:ext cx="2318230" cy="602677"/>
          </a:xfrm>
          <a:prstGeom prst="ellipse">
            <a:avLst/>
          </a:prstGeom>
          <a:noFill/>
          <a:ln w="19050">
            <a:solidFill>
              <a:srgbClr val="39B54A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4C191CDA-F24A-4101-92C4-FAA5DD7E9940}"/>
              </a:ext>
            </a:extLst>
          </p:cNvPr>
          <p:cNvSpPr/>
          <p:nvPr/>
        </p:nvSpPr>
        <p:spPr>
          <a:xfrm>
            <a:off x="7039759" y="2904150"/>
            <a:ext cx="2042512" cy="470546"/>
          </a:xfrm>
          <a:prstGeom prst="ellipse">
            <a:avLst/>
          </a:prstGeom>
          <a:noFill/>
          <a:ln w="19050">
            <a:solidFill>
              <a:srgbClr val="39B54A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E430FD-215E-4262-AE19-6E65ADE94F5B}"/>
              </a:ext>
            </a:extLst>
          </p:cNvPr>
          <p:cNvSpPr txBox="1"/>
          <p:nvPr/>
        </p:nvSpPr>
        <p:spPr>
          <a:xfrm>
            <a:off x="3662237" y="1962632"/>
            <a:ext cx="1335302" cy="18466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sz="1200" dirty="0">
                <a:solidFill>
                  <a:srgbClr val="39B54A"/>
                </a:solidFill>
                <a:latin typeface="Century Gothic" panose="020B0502020202020204" pitchFamily="34" charset="0"/>
              </a:rPr>
              <a:t>Top/</a:t>
            </a:r>
            <a:r>
              <a:rPr lang="fr-FR" sz="1200" dirty="0" err="1">
                <a:solidFill>
                  <a:srgbClr val="39B54A"/>
                </a:solidFill>
                <a:latin typeface="Century Gothic" panose="020B0502020202020204" pitchFamily="34" charset="0"/>
              </a:rPr>
              <a:t>Left</a:t>
            </a:r>
            <a:r>
              <a:rPr lang="fr-FR" sz="1200" dirty="0">
                <a:solidFill>
                  <a:srgbClr val="39B54A"/>
                </a:solidFill>
                <a:latin typeface="Century Gothic" panose="020B0502020202020204" pitchFamily="34" charset="0"/>
              </a:rPr>
              <a:t> scanning</a:t>
            </a:r>
            <a:endParaRPr lang="en-US" sz="1200" dirty="0">
              <a:solidFill>
                <a:srgbClr val="39B54A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29F4F02-D90C-4DD8-8B16-2760D37A05A0}"/>
              </a:ext>
            </a:extLst>
          </p:cNvPr>
          <p:cNvSpPr/>
          <p:nvPr/>
        </p:nvSpPr>
        <p:spPr>
          <a:xfrm>
            <a:off x="6997836" y="2559336"/>
            <a:ext cx="666499" cy="237485"/>
          </a:xfrm>
          <a:prstGeom prst="ellipse">
            <a:avLst/>
          </a:prstGeom>
          <a:noFill/>
          <a:ln w="19050">
            <a:solidFill>
              <a:srgbClr val="39B54A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E6CA2FD-944C-4C5E-8133-6F9BDDD72F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3305" y="733048"/>
            <a:ext cx="1225402" cy="12290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89215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/>
              <a:t>Proposed unified spatial scanning		     </a:t>
            </a:r>
            <a:r>
              <a:rPr lang="en-US" sz="2000" dirty="0"/>
              <a:t>JVET-Q0601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15</a:t>
            </a:fld>
            <a:endParaRPr 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2DC24BC3-E0DC-4E20-A02E-A26D45025B2E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199093666"/>
              </p:ext>
            </p:extLst>
          </p:nvPr>
        </p:nvGraphicFramePr>
        <p:xfrm>
          <a:off x="412693" y="1856032"/>
          <a:ext cx="3931920" cy="1676400"/>
        </p:xfrm>
        <a:graphic>
          <a:graphicData uri="http://schemas.openxmlformats.org/drawingml/2006/table">
            <a:tbl>
              <a:tblPr firstRow="1" firstCol="1" bandRow="1"/>
              <a:tblGrid>
                <a:gridCol w="731520">
                  <a:extLst>
                    <a:ext uri="{9D8B030D-6E8A-4147-A177-3AD203B41FA5}">
                      <a16:colId xmlns:a16="http://schemas.microsoft.com/office/drawing/2014/main" val="1468780403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264724335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4020879805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3866865014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3748284447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129470249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82205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88014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0810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93355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1202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9378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45659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1292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79114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0608928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510B1591-EBE3-451E-86D2-3AB8E63BD8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6214199"/>
              </p:ext>
            </p:extLst>
          </p:nvPr>
        </p:nvGraphicFramePr>
        <p:xfrm>
          <a:off x="4799387" y="2023672"/>
          <a:ext cx="3931920" cy="1508760"/>
        </p:xfrm>
        <a:graphic>
          <a:graphicData uri="http://schemas.openxmlformats.org/drawingml/2006/table">
            <a:tbl>
              <a:tblPr firstRow="1" firstCol="1" bandRow="1"/>
              <a:tblGrid>
                <a:gridCol w="731520">
                  <a:extLst>
                    <a:ext uri="{9D8B030D-6E8A-4147-A177-3AD203B41FA5}">
                      <a16:colId xmlns:a16="http://schemas.microsoft.com/office/drawing/2014/main" val="2709916186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3284492705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3183607731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3192489766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3907756659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51758973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51975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86175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61792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09790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27104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76875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18186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29217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2367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5803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/>
              <a:t>Conclusion							     </a:t>
            </a:r>
            <a:r>
              <a:rPr lang="en-US" sz="2000" dirty="0"/>
              <a:t>JVET-Q0601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6C01825-BF34-4066-867A-21E038A1D9B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822960"/>
            <a:ext cx="8245078" cy="3529317"/>
          </a:xfrm>
        </p:spPr>
        <p:txBody>
          <a:bodyPr/>
          <a:lstStyle/>
          <a:p>
            <a:r>
              <a:rPr lang="en-US" dirty="0"/>
              <a:t>Unification of spatial neighbors scanning</a:t>
            </a:r>
          </a:p>
          <a:p>
            <a:pPr lvl="1"/>
            <a:r>
              <a:rPr lang="en-US" dirty="0"/>
              <a:t>By extending JVET-P0325</a:t>
            </a:r>
          </a:p>
          <a:p>
            <a:pPr lvl="2"/>
            <a:r>
              <a:rPr lang="en-US" dirty="0"/>
              <a:t>0.02% in RA (with a max of 0.06% in class A1)</a:t>
            </a:r>
          </a:p>
          <a:p>
            <a:pPr lvl="2"/>
            <a:r>
              <a:rPr lang="en-US" dirty="0"/>
              <a:t>Keep performances in LDB</a:t>
            </a:r>
          </a:p>
          <a:p>
            <a:pPr lvl="1"/>
            <a:r>
              <a:rPr lang="en-US" dirty="0"/>
              <a:t>By extending JVET-P0325 and considering top-left </a:t>
            </a:r>
            <a:r>
              <a:rPr lang="en-US" dirty="0" err="1"/>
              <a:t>cand</a:t>
            </a:r>
            <a:r>
              <a:rPr lang="en-US" dirty="0"/>
              <a:t> B2 as a left </a:t>
            </a:r>
            <a:r>
              <a:rPr lang="en-US" dirty="0" err="1"/>
              <a:t>cand</a:t>
            </a:r>
            <a:endParaRPr lang="en-US" dirty="0"/>
          </a:p>
          <a:p>
            <a:pPr lvl="2"/>
            <a:r>
              <a:rPr lang="en-US" dirty="0"/>
              <a:t>0.01% in RA (with a max of 0.04% in class A1)</a:t>
            </a:r>
          </a:p>
          <a:p>
            <a:pPr lvl="2"/>
            <a:r>
              <a:rPr lang="en-US" dirty="0"/>
              <a:t>0.01% in LDB (with 0.00% in class B and C)</a:t>
            </a:r>
          </a:p>
          <a:p>
            <a:pPr lvl="1"/>
            <a:r>
              <a:rPr lang="en-US" dirty="0"/>
              <a:t>Both methods have same complexity as VTM-7.0</a:t>
            </a:r>
          </a:p>
          <a:p>
            <a:endParaRPr lang="en-US" dirty="0"/>
          </a:p>
          <a:p>
            <a:r>
              <a:rPr lang="en-US" dirty="0"/>
              <a:t>Allow unification of the design with negligible loss</a:t>
            </a:r>
          </a:p>
          <a:p>
            <a:pPr marL="342900" lvl="1" indent="0">
              <a:buNone/>
            </a:pPr>
            <a:endParaRPr lang="en-US" sz="1400" dirty="0"/>
          </a:p>
          <a:p>
            <a:pPr marL="342900" lvl="1" indent="0">
              <a:buNone/>
            </a:pPr>
            <a:endParaRPr lang="en-US" sz="1400" dirty="0"/>
          </a:p>
          <a:p>
            <a:pPr marL="342900" lvl="1" indent="0">
              <a:buNone/>
            </a:pPr>
            <a:r>
              <a:rPr lang="en-US" sz="1400" dirty="0"/>
              <a:t>Thanks to </a:t>
            </a:r>
            <a:r>
              <a:rPr lang="en-US" sz="1400" dirty="0">
                <a:highlight>
                  <a:srgbClr val="FFFF00"/>
                </a:highlight>
              </a:rPr>
              <a:t>xxx</a:t>
            </a:r>
            <a:r>
              <a:rPr lang="en-US" sz="1400" dirty="0"/>
              <a:t> for cross-checking</a:t>
            </a:r>
          </a:p>
        </p:txBody>
      </p:sp>
    </p:spTree>
    <p:extLst>
      <p:ext uri="{BB962C8B-B14F-4D97-AF65-F5344CB8AC3E}">
        <p14:creationId xmlns:p14="http://schemas.microsoft.com/office/powerpoint/2010/main" val="3944333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CD12179-CEF1-4640-90C3-0EF6F1F01B8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C9B34EE-EBCF-41B9-9D2D-33D2FE4CC0D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19B4EC2-6E8C-4DCB-A3AE-7E68A7F12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</a:t>
            </a:r>
            <a:r>
              <a:rPr lang="fr-FR" dirty="0" err="1"/>
              <a:t>you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5747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/>
              <a:t>Predictor lists in VTM-6.0 and before		     </a:t>
            </a:r>
            <a:r>
              <a:rPr lang="en-US" sz="2000" dirty="0"/>
              <a:t>JVET-Q0601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2D714E4-DF4F-4FE2-85FC-19C7E7CDDF2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822960"/>
            <a:ext cx="8245078" cy="3529317"/>
          </a:xfrm>
        </p:spPr>
        <p:txBody>
          <a:bodyPr/>
          <a:lstStyle/>
          <a:p>
            <a:r>
              <a:rPr lang="en-US" dirty="0"/>
              <a:t>All coding modes use a predictor list</a:t>
            </a:r>
          </a:p>
          <a:p>
            <a:pPr lvl="1"/>
            <a:r>
              <a:rPr lang="en-US" dirty="0"/>
              <a:t>Containing spatial neighboring candidates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9C2E5D82-2696-4049-B9D2-98F7B61E9D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4290722"/>
              </p:ext>
            </p:extLst>
          </p:nvPr>
        </p:nvGraphicFramePr>
        <p:xfrm>
          <a:off x="123444" y="2146774"/>
          <a:ext cx="8897112" cy="2514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31520">
                  <a:extLst>
                    <a:ext uri="{9D8B030D-6E8A-4147-A177-3AD203B41FA5}">
                      <a16:colId xmlns:a16="http://schemas.microsoft.com/office/drawing/2014/main" val="947876446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99914144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863526784"/>
                    </a:ext>
                  </a:extLst>
                </a:gridCol>
                <a:gridCol w="1261872">
                  <a:extLst>
                    <a:ext uri="{9D8B030D-6E8A-4147-A177-3AD203B41FA5}">
                      <a16:colId xmlns:a16="http://schemas.microsoft.com/office/drawing/2014/main" val="2920616557"/>
                    </a:ext>
                  </a:extLst>
                </a:gridCol>
                <a:gridCol w="2240280">
                  <a:extLst>
                    <a:ext uri="{9D8B030D-6E8A-4147-A177-3AD203B41FA5}">
                      <a16:colId xmlns:a16="http://schemas.microsoft.com/office/drawing/2014/main" val="1973307579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4132753700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List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Merge/CIIP/MMVD/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TPM/GEO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IBC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AMVP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Affine AMVP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Sub-block Merge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597360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Candidates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A1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B1 + pruned A1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B0 + pruned B1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A0 + pruned A1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B2 + pruned A1/B1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TMVP C0/C1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HMVP + 2 first pruned A1/B1 + let one space for pairwise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Pairwise of </a:t>
                      </a:r>
                      <a:r>
                        <a:rPr lang="en-US" sz="1000" dirty="0" err="1">
                          <a:effectLst/>
                        </a:rPr>
                        <a:t>cand</a:t>
                      </a:r>
                      <a:r>
                        <a:rPr lang="en-US" sz="1000" dirty="0">
                          <a:effectLst/>
                        </a:rPr>
                        <a:t> {0,1}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Fulfill with zero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A1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B1 + pruned A1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HMVP + 2 first pruned A1/B1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Fulfill with zero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A0/A1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B0/B1/B2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 Prune spatial </a:t>
                      </a:r>
                      <a:r>
                        <a:rPr lang="en-US" sz="1000" dirty="0" err="1">
                          <a:effectLst/>
                        </a:rPr>
                        <a:t>cand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TMVP C0/C1 + rounding AMVR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HMVP + rounding AMVR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Fulfill with zero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   -&gt; Spatial inherited affine A0/A1 +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Spatial inherited affine B0/B1/B2 + rounding AMVR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LT B2/B3/A2 +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RT B1/B0 +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LB A1/A0 +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Virtual affine with {LT,RT,LB}, {LT,RT}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Translational with LB, RT, LT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   -&gt; Translational with TMVP C0/C1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Fulfill with zero affine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A1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</a:t>
                      </a:r>
                      <a:r>
                        <a:rPr lang="en-US" sz="1000" dirty="0" err="1">
                          <a:effectLst/>
                        </a:rPr>
                        <a:t>SbTMVP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   -&gt; Spatial inherited affine A0/A1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Spatial inherited affine B0/B1/B2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LT B2/B3/A2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RT B1/B0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LB A1/A0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TMVP  RB C0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Virtual affine with {LT,RT,LB}, {LT,RT,RB}, {LT,LB,RB}, {RT,LB,RB}, {LT,RT}, {LT,LB}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   -&gt; Fulfill with zero affine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19011433"/>
                  </a:ext>
                </a:extLst>
              </a:tr>
            </a:tbl>
          </a:graphicData>
        </a:graphic>
      </p:graphicFrame>
      <p:pic>
        <p:nvPicPr>
          <p:cNvPr id="18" name="Picture 17">
            <a:extLst>
              <a:ext uri="{FF2B5EF4-FFF2-40B4-BE49-F238E27FC236}">
                <a16:creationId xmlns:a16="http://schemas.microsoft.com/office/drawing/2014/main" id="{E2558884-B88D-4B97-939A-0EF446F1F1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3305" y="733048"/>
            <a:ext cx="1225402" cy="12290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78341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/>
              <a:t>Predictor lists in VTM-6.0 and before		     </a:t>
            </a:r>
            <a:r>
              <a:rPr lang="en-US" sz="2000" dirty="0"/>
              <a:t>JVET-Q0601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2D714E4-DF4F-4FE2-85FC-19C7E7CDDF2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822960"/>
            <a:ext cx="8245078" cy="3529317"/>
          </a:xfrm>
        </p:spPr>
        <p:txBody>
          <a:bodyPr/>
          <a:lstStyle/>
          <a:p>
            <a:r>
              <a:rPr lang="en-US" dirty="0"/>
              <a:t>All coding modes use a predictor list</a:t>
            </a:r>
          </a:p>
          <a:p>
            <a:pPr lvl="1"/>
            <a:r>
              <a:rPr lang="en-US" dirty="0"/>
              <a:t>Containing spatial neighboring candidates</a:t>
            </a:r>
          </a:p>
          <a:p>
            <a:r>
              <a:rPr lang="en-US" dirty="0"/>
              <a:t>The 2 fist spatial neighbors are always left then top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20B66A8-A24E-4400-B4C7-6AA5ED0350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4978634"/>
              </p:ext>
            </p:extLst>
          </p:nvPr>
        </p:nvGraphicFramePr>
        <p:xfrm>
          <a:off x="123444" y="2146774"/>
          <a:ext cx="8897112" cy="2514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31520">
                  <a:extLst>
                    <a:ext uri="{9D8B030D-6E8A-4147-A177-3AD203B41FA5}">
                      <a16:colId xmlns:a16="http://schemas.microsoft.com/office/drawing/2014/main" val="947876446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99914144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863526784"/>
                    </a:ext>
                  </a:extLst>
                </a:gridCol>
                <a:gridCol w="1261872">
                  <a:extLst>
                    <a:ext uri="{9D8B030D-6E8A-4147-A177-3AD203B41FA5}">
                      <a16:colId xmlns:a16="http://schemas.microsoft.com/office/drawing/2014/main" val="2920616557"/>
                    </a:ext>
                  </a:extLst>
                </a:gridCol>
                <a:gridCol w="2240280">
                  <a:extLst>
                    <a:ext uri="{9D8B030D-6E8A-4147-A177-3AD203B41FA5}">
                      <a16:colId xmlns:a16="http://schemas.microsoft.com/office/drawing/2014/main" val="1973307579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4132753700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List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Merge/CIIP/MMVD/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TPM/GEO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IBC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AMVP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Affine AMVP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Sub-block Merge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597360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Candidates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A1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B1 + pruned A1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B0 + pruned B1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A0 + pruned A1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B2 + pruned A1/B1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TMVP C0/C1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HMVP + 2 first pruned A1/B1 + let one space for pairwise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Pairwise of </a:t>
                      </a:r>
                      <a:r>
                        <a:rPr lang="en-US" sz="1000" dirty="0" err="1">
                          <a:effectLst/>
                        </a:rPr>
                        <a:t>cand</a:t>
                      </a:r>
                      <a:r>
                        <a:rPr lang="en-US" sz="1000" dirty="0">
                          <a:effectLst/>
                        </a:rPr>
                        <a:t> {0,1}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Fulfill with zero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A1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B1 + pruned A1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HMVP + 2 first pruned A1/B1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Fulfill with zero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A0/A1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B0/B1/B2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 Prune spatial </a:t>
                      </a:r>
                      <a:r>
                        <a:rPr lang="en-US" sz="1000" dirty="0" err="1">
                          <a:effectLst/>
                        </a:rPr>
                        <a:t>cand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TMVP C0/C1 + rounding AMVR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HMVP + rounding AMVR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Fulfill with zero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   -&gt; Spatial inherited affine A0/A1 +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Spatial inherited affine B0/B1/B2 + rounding AMVR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LT B2/B3/A2 +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RT B1/B0 +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LB A1/A0 +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Virtual affine with {LT,RT,LB}, {LT,RT}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Translational with LB, RT, LT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   -&gt; Translational with TMVP C0/C1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Fulfill with zero affine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A1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</a:t>
                      </a:r>
                      <a:r>
                        <a:rPr lang="en-US" sz="1000" dirty="0" err="1">
                          <a:effectLst/>
                        </a:rPr>
                        <a:t>SbTMVP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   -&gt; Spatial inherited affine A0/A1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Spatial inherited affine B0/B1/B2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LT B2/B3/A2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RT B1/B0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LB A1/A0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TMVP  RB C0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Virtual affine with {LT,RT,LB}, {LT,RT,RB}, {LT,LB,RB}, {RT,LB,RB}, {LT,RT}, {LT,LB}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   -&gt; Fulfill with zero affine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19011433"/>
                  </a:ext>
                </a:extLst>
              </a:tr>
            </a:tbl>
          </a:graphicData>
        </a:graphic>
      </p:graphicFrame>
      <p:sp>
        <p:nvSpPr>
          <p:cNvPr id="9" name="Oval 8">
            <a:extLst>
              <a:ext uri="{FF2B5EF4-FFF2-40B4-BE49-F238E27FC236}">
                <a16:creationId xmlns:a16="http://schemas.microsoft.com/office/drawing/2014/main" id="{1229992B-A42B-411A-BA14-3F556592B6AD}"/>
              </a:ext>
            </a:extLst>
          </p:cNvPr>
          <p:cNvSpPr/>
          <p:nvPr/>
        </p:nvSpPr>
        <p:spPr>
          <a:xfrm>
            <a:off x="776613" y="2617528"/>
            <a:ext cx="951979" cy="372618"/>
          </a:xfrm>
          <a:prstGeom prst="ellipse">
            <a:avLst/>
          </a:prstGeom>
          <a:noFill/>
          <a:ln w="190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21A815B-DE25-45E2-B77F-47EFB94C5822}"/>
              </a:ext>
            </a:extLst>
          </p:cNvPr>
          <p:cNvSpPr/>
          <p:nvPr/>
        </p:nvSpPr>
        <p:spPr>
          <a:xfrm>
            <a:off x="2382032" y="3073021"/>
            <a:ext cx="951979" cy="372618"/>
          </a:xfrm>
          <a:prstGeom prst="ellipse">
            <a:avLst/>
          </a:prstGeom>
          <a:noFill/>
          <a:ln w="190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1D39F97-63C3-48C4-9EFF-9F830DEF2396}"/>
              </a:ext>
            </a:extLst>
          </p:cNvPr>
          <p:cNvSpPr/>
          <p:nvPr/>
        </p:nvSpPr>
        <p:spPr>
          <a:xfrm>
            <a:off x="3396330" y="2812150"/>
            <a:ext cx="1213248" cy="372618"/>
          </a:xfrm>
          <a:prstGeom prst="ellipse">
            <a:avLst/>
          </a:prstGeom>
          <a:noFill/>
          <a:ln w="190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2569117-6149-45BC-8775-184F4529F553}"/>
              </a:ext>
            </a:extLst>
          </p:cNvPr>
          <p:cNvSpPr/>
          <p:nvPr/>
        </p:nvSpPr>
        <p:spPr>
          <a:xfrm>
            <a:off x="4671293" y="2661229"/>
            <a:ext cx="2318230" cy="602677"/>
          </a:xfrm>
          <a:prstGeom prst="ellipse">
            <a:avLst/>
          </a:prstGeom>
          <a:noFill/>
          <a:ln w="190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04F22B8-4D53-4852-996A-3ACDBA3CFA9C}"/>
              </a:ext>
            </a:extLst>
          </p:cNvPr>
          <p:cNvSpPr/>
          <p:nvPr/>
        </p:nvSpPr>
        <p:spPr>
          <a:xfrm>
            <a:off x="7039759" y="2912463"/>
            <a:ext cx="2042512" cy="470546"/>
          </a:xfrm>
          <a:prstGeom prst="ellipse">
            <a:avLst/>
          </a:prstGeom>
          <a:noFill/>
          <a:ln w="190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55DA20-3F8A-42EC-976B-A3D2F2A40364}"/>
              </a:ext>
            </a:extLst>
          </p:cNvPr>
          <p:cNvSpPr txBox="1"/>
          <p:nvPr/>
        </p:nvSpPr>
        <p:spPr>
          <a:xfrm>
            <a:off x="3657559" y="1962108"/>
            <a:ext cx="1335302" cy="18466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sz="1200" dirty="0" err="1">
                <a:solidFill>
                  <a:schemeClr val="accent2"/>
                </a:solidFill>
                <a:latin typeface="Century Gothic" panose="020B0502020202020204" pitchFamily="34" charset="0"/>
              </a:rPr>
              <a:t>Left</a:t>
            </a:r>
            <a:r>
              <a:rPr lang="fr-FR" sz="1200" dirty="0">
                <a:solidFill>
                  <a:schemeClr val="accent2"/>
                </a:solidFill>
                <a:latin typeface="Century Gothic" panose="020B0502020202020204" pitchFamily="34" charset="0"/>
              </a:rPr>
              <a:t>/Top scanning</a:t>
            </a:r>
            <a:endParaRPr lang="en-US" sz="1200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423EA41-2228-4F1D-A326-9184349B4FE3}"/>
              </a:ext>
            </a:extLst>
          </p:cNvPr>
          <p:cNvSpPr/>
          <p:nvPr/>
        </p:nvSpPr>
        <p:spPr>
          <a:xfrm>
            <a:off x="6997836" y="2567649"/>
            <a:ext cx="666499" cy="237485"/>
          </a:xfrm>
          <a:prstGeom prst="ellipse">
            <a:avLst/>
          </a:prstGeom>
          <a:noFill/>
          <a:ln w="190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373249C-8464-4DDB-9720-176FD3B10D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3305" y="733048"/>
            <a:ext cx="1225402" cy="12290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7100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/>
              <a:t>Predictor lists in VTM-7.0				     </a:t>
            </a:r>
            <a:r>
              <a:rPr lang="en-US" sz="2000" dirty="0"/>
              <a:t>JVET-Q0601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2D714E4-DF4F-4FE2-85FC-19C7E7CDDF2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822960"/>
            <a:ext cx="8245078" cy="3529317"/>
          </a:xfrm>
        </p:spPr>
        <p:txBody>
          <a:bodyPr/>
          <a:lstStyle/>
          <a:p>
            <a:r>
              <a:rPr lang="en-US" dirty="0"/>
              <a:t>In VTM-7.0, JVET-P0325 has been adopted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C16B5577-6138-426A-B3C5-FF4FA46AAD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1387467"/>
              </p:ext>
            </p:extLst>
          </p:nvPr>
        </p:nvGraphicFramePr>
        <p:xfrm>
          <a:off x="123444" y="2146774"/>
          <a:ext cx="8897112" cy="2514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31520">
                  <a:extLst>
                    <a:ext uri="{9D8B030D-6E8A-4147-A177-3AD203B41FA5}">
                      <a16:colId xmlns:a16="http://schemas.microsoft.com/office/drawing/2014/main" val="947876446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99914144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863526784"/>
                    </a:ext>
                  </a:extLst>
                </a:gridCol>
                <a:gridCol w="1261872">
                  <a:extLst>
                    <a:ext uri="{9D8B030D-6E8A-4147-A177-3AD203B41FA5}">
                      <a16:colId xmlns:a16="http://schemas.microsoft.com/office/drawing/2014/main" val="2920616557"/>
                    </a:ext>
                  </a:extLst>
                </a:gridCol>
                <a:gridCol w="2240280">
                  <a:extLst>
                    <a:ext uri="{9D8B030D-6E8A-4147-A177-3AD203B41FA5}">
                      <a16:colId xmlns:a16="http://schemas.microsoft.com/office/drawing/2014/main" val="1973307579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4132753700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List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Merge/CIIP/MMVD/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TPM/GEO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IBC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AMVP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Affine AMVP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Sub-block Merge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597360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Candidates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- Spatial B1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- Spatial A1 + pruned B1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B0 + pruned B1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A0 + pruned A1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B2 + pruned A1/B1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TMVP C0/C1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HMVP + 2 first pruned A1/B1 + let one space for pairwise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Pairwise of </a:t>
                      </a:r>
                      <a:r>
                        <a:rPr lang="en-US" sz="1000" dirty="0" err="1">
                          <a:effectLst/>
                        </a:rPr>
                        <a:t>cand</a:t>
                      </a:r>
                      <a:r>
                        <a:rPr lang="en-US" sz="1000" dirty="0">
                          <a:effectLst/>
                        </a:rPr>
                        <a:t> {0,1}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Fulfill with zero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A1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B1 + pruned A1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HMVP + 2 first pruned A1/B1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Fulfill with zero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A0/A1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B0/B1/B2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 Prune spatial </a:t>
                      </a:r>
                      <a:r>
                        <a:rPr lang="en-US" sz="1000" dirty="0" err="1">
                          <a:effectLst/>
                        </a:rPr>
                        <a:t>cand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TMVP C0/C1 + rounding AMVR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HMVP + rounding AMVR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Fulfill with zero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   -&gt; Spatial inherited affine A0/A1 +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Spatial inherited affine B0/B1/B2 + rounding AMVR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LT B2/B3/A2 +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RT B1/B0 +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LB A1/A0 +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Virtual affine with {LT,RT,LB}, {LT,RT}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Translational with LB, RT, LT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   -&gt; Translational with TMVP C0/C1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Fulfill with zero affine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A1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</a:t>
                      </a:r>
                      <a:r>
                        <a:rPr lang="en-US" sz="1000" dirty="0" err="1">
                          <a:effectLst/>
                        </a:rPr>
                        <a:t>SbTMVP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   -&gt; Spatial inherited affine A0/A1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Spatial inherited affine B0/B1/B2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LT B2/B3/A2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RT B1/B0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LB A1/A0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TMVP  RB C0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Virtual affine with {LT,RT,LB}, {LT,RT,RB}, {LT,LB,RB}, {RT,LB,RB}, {LT,RT}, {LT,LB}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   -&gt; Fulfill with zero affine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19011433"/>
                  </a:ext>
                </a:extLst>
              </a:tr>
            </a:tbl>
          </a:graphicData>
        </a:graphic>
      </p:graphicFrame>
      <p:pic>
        <p:nvPicPr>
          <p:cNvPr id="16" name="Picture 15">
            <a:extLst>
              <a:ext uri="{FF2B5EF4-FFF2-40B4-BE49-F238E27FC236}">
                <a16:creationId xmlns:a16="http://schemas.microsoft.com/office/drawing/2014/main" id="{8394613D-F83E-451F-8CC0-A5F3636AE4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3305" y="733048"/>
            <a:ext cx="1225402" cy="12290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90319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/>
              <a:t>Predictor lists in VTM-7.0				     </a:t>
            </a:r>
            <a:r>
              <a:rPr lang="en-US" sz="2000" dirty="0"/>
              <a:t>JVET-Q0601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2D714E4-DF4F-4FE2-85FC-19C7E7CDDF2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822960"/>
            <a:ext cx="8245078" cy="3529317"/>
          </a:xfrm>
        </p:spPr>
        <p:txBody>
          <a:bodyPr/>
          <a:lstStyle/>
          <a:p>
            <a:r>
              <a:rPr lang="en-US" dirty="0"/>
              <a:t>In VTM-7.0, JVET-P0325 has been adopted</a:t>
            </a:r>
          </a:p>
          <a:p>
            <a:pPr lvl="1"/>
            <a:r>
              <a:rPr lang="en-US" dirty="0"/>
              <a:t>It switches left and top spatial candidates of the merge list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E430FD-215E-4262-AE19-6E65ADE94F5B}"/>
              </a:ext>
            </a:extLst>
          </p:cNvPr>
          <p:cNvSpPr txBox="1"/>
          <p:nvPr/>
        </p:nvSpPr>
        <p:spPr>
          <a:xfrm>
            <a:off x="952288" y="1962108"/>
            <a:ext cx="1335302" cy="18466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sz="1200" dirty="0">
                <a:solidFill>
                  <a:srgbClr val="39B54A"/>
                </a:solidFill>
                <a:latin typeface="Century Gothic" panose="020B0502020202020204" pitchFamily="34" charset="0"/>
              </a:rPr>
              <a:t>Top/</a:t>
            </a:r>
            <a:r>
              <a:rPr lang="fr-FR" sz="1200" dirty="0" err="1">
                <a:solidFill>
                  <a:srgbClr val="39B54A"/>
                </a:solidFill>
                <a:latin typeface="Century Gothic" panose="020B0502020202020204" pitchFamily="34" charset="0"/>
              </a:rPr>
              <a:t>Left</a:t>
            </a:r>
            <a:r>
              <a:rPr lang="fr-FR" sz="1200" dirty="0">
                <a:solidFill>
                  <a:srgbClr val="39B54A"/>
                </a:solidFill>
                <a:latin typeface="Century Gothic" panose="020B0502020202020204" pitchFamily="34" charset="0"/>
              </a:rPr>
              <a:t> scanning</a:t>
            </a:r>
            <a:endParaRPr lang="en-US" sz="1200" dirty="0">
              <a:solidFill>
                <a:srgbClr val="39B54A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62000E24-7382-4E06-9E58-01893DC637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9418189"/>
              </p:ext>
            </p:extLst>
          </p:nvPr>
        </p:nvGraphicFramePr>
        <p:xfrm>
          <a:off x="123444" y="2146774"/>
          <a:ext cx="8897112" cy="2514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31520">
                  <a:extLst>
                    <a:ext uri="{9D8B030D-6E8A-4147-A177-3AD203B41FA5}">
                      <a16:colId xmlns:a16="http://schemas.microsoft.com/office/drawing/2014/main" val="947876446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99914144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863526784"/>
                    </a:ext>
                  </a:extLst>
                </a:gridCol>
                <a:gridCol w="1261872">
                  <a:extLst>
                    <a:ext uri="{9D8B030D-6E8A-4147-A177-3AD203B41FA5}">
                      <a16:colId xmlns:a16="http://schemas.microsoft.com/office/drawing/2014/main" val="2920616557"/>
                    </a:ext>
                  </a:extLst>
                </a:gridCol>
                <a:gridCol w="2240280">
                  <a:extLst>
                    <a:ext uri="{9D8B030D-6E8A-4147-A177-3AD203B41FA5}">
                      <a16:colId xmlns:a16="http://schemas.microsoft.com/office/drawing/2014/main" val="1973307579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4132753700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List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Merge/CIIP/MMVD/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TPM/GEO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IBC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AMVP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Affine AMVP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Sub-block Merge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597360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Candidates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- Spatial B1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- Spatial A1 + pruned B1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B0 + pruned B1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A0 + pruned A1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B2 + pruned A1/B1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TMVP C0/C1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HMVP + 2 first pruned A1/B1 + let one space for pairwise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Pairwise of </a:t>
                      </a:r>
                      <a:r>
                        <a:rPr lang="en-US" sz="1000" dirty="0" err="1">
                          <a:effectLst/>
                        </a:rPr>
                        <a:t>cand</a:t>
                      </a:r>
                      <a:r>
                        <a:rPr lang="en-US" sz="1000" dirty="0">
                          <a:effectLst/>
                        </a:rPr>
                        <a:t> {0,1}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Fulfill with zero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A1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B1 + pruned A1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HMVP + 2 first pruned A1/B1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Fulfill with zero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A0/A1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B0/B1/B2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 Prune spatial </a:t>
                      </a:r>
                      <a:r>
                        <a:rPr lang="en-US" sz="1000" dirty="0" err="1">
                          <a:effectLst/>
                        </a:rPr>
                        <a:t>cand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TMVP C0/C1 + rounding AMVR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HMVP + rounding AMVR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Fulfill with zero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   -&gt; Spatial inherited affine A0/A1 +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Spatial inherited affine B0/B1/B2 + rounding AMVR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LT B2/B3/A2 +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RT B1/B0 +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LB A1/A0 +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Virtual affine with {LT,RT,LB}, {LT,RT}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Translational with LB, RT, LT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   -&gt; Translational with TMVP C0/C1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Fulfill with zero affine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A1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</a:t>
                      </a:r>
                      <a:r>
                        <a:rPr lang="en-US" sz="1000" dirty="0" err="1">
                          <a:effectLst/>
                        </a:rPr>
                        <a:t>SbTMVP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   -&gt; Spatial inherited affine A0/A1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Spatial inherited affine B0/B1/B2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LT B2/B3/A2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RT B1/B0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LB A1/A0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TMVP  RB C0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Virtual affine with {LT,RT,LB}, {LT,RT,RB}, {LT,LB,RB}, {RT,LB,RB}, {LT,RT}, {LT,LB}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   -&gt; Fulfill with zero affine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19011433"/>
                  </a:ext>
                </a:extLst>
              </a:tr>
            </a:tbl>
          </a:graphicData>
        </a:graphic>
      </p:graphicFrame>
      <p:sp>
        <p:nvSpPr>
          <p:cNvPr id="9" name="Oval 8">
            <a:extLst>
              <a:ext uri="{FF2B5EF4-FFF2-40B4-BE49-F238E27FC236}">
                <a16:creationId xmlns:a16="http://schemas.microsoft.com/office/drawing/2014/main" id="{436B3555-8098-4F5A-ABFC-9392C7B9BBA3}"/>
              </a:ext>
            </a:extLst>
          </p:cNvPr>
          <p:cNvSpPr/>
          <p:nvPr/>
        </p:nvSpPr>
        <p:spPr>
          <a:xfrm>
            <a:off x="776613" y="2617528"/>
            <a:ext cx="951979" cy="372618"/>
          </a:xfrm>
          <a:prstGeom prst="ellipse">
            <a:avLst/>
          </a:prstGeom>
          <a:noFill/>
          <a:ln w="19050">
            <a:solidFill>
              <a:srgbClr val="39B54A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55F3CEA-03A3-473A-9D7D-0F14E630DB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3305" y="733048"/>
            <a:ext cx="1225402" cy="12290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13997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/>
              <a:t>Predictor lists in VTM-7.0				     </a:t>
            </a:r>
            <a:r>
              <a:rPr lang="en-US" sz="2000" dirty="0"/>
              <a:t>JVET-Q0601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2D714E4-DF4F-4FE2-85FC-19C7E7CDDF2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822960"/>
            <a:ext cx="8245078" cy="3529317"/>
          </a:xfrm>
        </p:spPr>
        <p:txBody>
          <a:bodyPr/>
          <a:lstStyle/>
          <a:p>
            <a:r>
              <a:rPr lang="en-US" dirty="0"/>
              <a:t>In VTM-7.0, JVET-P0325 has been adopted</a:t>
            </a:r>
          </a:p>
          <a:p>
            <a:pPr lvl="1"/>
            <a:r>
              <a:rPr lang="en-US" dirty="0"/>
              <a:t>It switches left and top spatial candidates of the merge list</a:t>
            </a:r>
          </a:p>
          <a:p>
            <a:pPr lvl="1"/>
            <a:r>
              <a:rPr lang="en-US" dirty="0"/>
              <a:t>Other coding modes remains unchanged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119A447-9D22-4EBC-A468-A3CD4BDF9B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5769445"/>
              </p:ext>
            </p:extLst>
          </p:nvPr>
        </p:nvGraphicFramePr>
        <p:xfrm>
          <a:off x="123444" y="2146774"/>
          <a:ext cx="8897112" cy="2514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31520">
                  <a:extLst>
                    <a:ext uri="{9D8B030D-6E8A-4147-A177-3AD203B41FA5}">
                      <a16:colId xmlns:a16="http://schemas.microsoft.com/office/drawing/2014/main" val="947876446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99914144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863526784"/>
                    </a:ext>
                  </a:extLst>
                </a:gridCol>
                <a:gridCol w="1261872">
                  <a:extLst>
                    <a:ext uri="{9D8B030D-6E8A-4147-A177-3AD203B41FA5}">
                      <a16:colId xmlns:a16="http://schemas.microsoft.com/office/drawing/2014/main" val="2920616557"/>
                    </a:ext>
                  </a:extLst>
                </a:gridCol>
                <a:gridCol w="2240280">
                  <a:extLst>
                    <a:ext uri="{9D8B030D-6E8A-4147-A177-3AD203B41FA5}">
                      <a16:colId xmlns:a16="http://schemas.microsoft.com/office/drawing/2014/main" val="1973307579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4132753700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List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Merge/CIIP/MMVD/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TPM/GEO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IBC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AMVP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Affine AMVP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Sub-block Merge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597360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Candidates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- Spatial B1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- Spatial A1 + pruned B1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B0 + pruned B1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A0 + pruned A1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B2 + pruned A1/B1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TMVP C0/C1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HMVP + 2 first pruned A1/B1 + let one space for pairwise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Pairwise of </a:t>
                      </a:r>
                      <a:r>
                        <a:rPr lang="en-US" sz="1000" dirty="0" err="1">
                          <a:effectLst/>
                        </a:rPr>
                        <a:t>cand</a:t>
                      </a:r>
                      <a:r>
                        <a:rPr lang="en-US" sz="1000" dirty="0">
                          <a:effectLst/>
                        </a:rPr>
                        <a:t> {0,1}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Fulfill with zero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A1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B1 + pruned A1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HMVP + 2 first pruned A1/B1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Fulfill with zero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A0/A1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B0/B1/B2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 Prune spatial </a:t>
                      </a:r>
                      <a:r>
                        <a:rPr lang="en-US" sz="1000" dirty="0" err="1">
                          <a:effectLst/>
                        </a:rPr>
                        <a:t>cand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TMVP C0/C1 + rounding AMVR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HMVP + rounding AMVR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Fulfill with zero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   -&gt; Spatial inherited affine A0/A1 +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Spatial inherited affine B0/B1/B2 + rounding AMVR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LT B2/B3/A2 +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RT B1/B0 +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LB A1/A0 +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Virtual affine with {LT,RT,LB}, {LT,RT}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Translational with LB, RT, LT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   -&gt; Translational with TMVP C0/C1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Fulfill with zero affine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A1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</a:t>
                      </a:r>
                      <a:r>
                        <a:rPr lang="en-US" sz="1000" dirty="0" err="1">
                          <a:effectLst/>
                        </a:rPr>
                        <a:t>SbTMVP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   -&gt; Spatial inherited affine A0/A1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Spatial inherited affine B0/B1/B2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LT B2/B3/A2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RT B1/B0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LB A1/A0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TMVP  RB C0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Virtual affine with {LT,RT,LB}, {LT,RT,RB}, {LT,LB,RB}, {RT,LB,RB}, {LT,RT}, {LT,LB}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   -&gt; Fulfill with zero affine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19011433"/>
                  </a:ext>
                </a:extLst>
              </a:tr>
            </a:tbl>
          </a:graphicData>
        </a:graphic>
      </p:graphicFrame>
      <p:sp>
        <p:nvSpPr>
          <p:cNvPr id="9" name="Oval 8">
            <a:extLst>
              <a:ext uri="{FF2B5EF4-FFF2-40B4-BE49-F238E27FC236}">
                <a16:creationId xmlns:a16="http://schemas.microsoft.com/office/drawing/2014/main" id="{436B3555-8098-4F5A-ABFC-9392C7B9BBA3}"/>
              </a:ext>
            </a:extLst>
          </p:cNvPr>
          <p:cNvSpPr/>
          <p:nvPr/>
        </p:nvSpPr>
        <p:spPr>
          <a:xfrm>
            <a:off x="776613" y="2617528"/>
            <a:ext cx="951979" cy="372618"/>
          </a:xfrm>
          <a:prstGeom prst="ellipse">
            <a:avLst/>
          </a:prstGeom>
          <a:noFill/>
          <a:ln w="19050">
            <a:solidFill>
              <a:srgbClr val="39B54A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BA0CB56-38FB-4ADA-839B-8E26A77BD4A6}"/>
              </a:ext>
            </a:extLst>
          </p:cNvPr>
          <p:cNvSpPr/>
          <p:nvPr/>
        </p:nvSpPr>
        <p:spPr>
          <a:xfrm>
            <a:off x="2382032" y="3073021"/>
            <a:ext cx="951979" cy="372618"/>
          </a:xfrm>
          <a:prstGeom prst="ellipse">
            <a:avLst/>
          </a:prstGeom>
          <a:noFill/>
          <a:ln w="190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4B077A9-2F00-4691-9CD1-98C0883DA822}"/>
              </a:ext>
            </a:extLst>
          </p:cNvPr>
          <p:cNvSpPr/>
          <p:nvPr/>
        </p:nvSpPr>
        <p:spPr>
          <a:xfrm>
            <a:off x="3396330" y="2812150"/>
            <a:ext cx="1213248" cy="372618"/>
          </a:xfrm>
          <a:prstGeom prst="ellipse">
            <a:avLst/>
          </a:prstGeom>
          <a:noFill/>
          <a:ln w="190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0F2A4D3-77AE-4691-9262-876BE8C8C9DB}"/>
              </a:ext>
            </a:extLst>
          </p:cNvPr>
          <p:cNvSpPr/>
          <p:nvPr/>
        </p:nvSpPr>
        <p:spPr>
          <a:xfrm>
            <a:off x="4671293" y="2652916"/>
            <a:ext cx="2318230" cy="602677"/>
          </a:xfrm>
          <a:prstGeom prst="ellipse">
            <a:avLst/>
          </a:prstGeom>
          <a:noFill/>
          <a:ln w="190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4C191CDA-F24A-4101-92C4-FAA5DD7E9940}"/>
              </a:ext>
            </a:extLst>
          </p:cNvPr>
          <p:cNvSpPr/>
          <p:nvPr/>
        </p:nvSpPr>
        <p:spPr>
          <a:xfrm>
            <a:off x="7039759" y="2904150"/>
            <a:ext cx="2042512" cy="470546"/>
          </a:xfrm>
          <a:prstGeom prst="ellipse">
            <a:avLst/>
          </a:prstGeom>
          <a:noFill/>
          <a:ln w="190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E430FD-215E-4262-AE19-6E65ADE94F5B}"/>
              </a:ext>
            </a:extLst>
          </p:cNvPr>
          <p:cNvSpPr txBox="1"/>
          <p:nvPr/>
        </p:nvSpPr>
        <p:spPr>
          <a:xfrm>
            <a:off x="952287" y="1962108"/>
            <a:ext cx="1335302" cy="18466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sz="1200" dirty="0">
                <a:solidFill>
                  <a:srgbClr val="39B54A"/>
                </a:solidFill>
                <a:latin typeface="Century Gothic" panose="020B0502020202020204" pitchFamily="34" charset="0"/>
              </a:rPr>
              <a:t>Top/</a:t>
            </a:r>
            <a:r>
              <a:rPr lang="fr-FR" sz="1200" dirty="0" err="1">
                <a:solidFill>
                  <a:srgbClr val="39B54A"/>
                </a:solidFill>
                <a:latin typeface="Century Gothic" panose="020B0502020202020204" pitchFamily="34" charset="0"/>
              </a:rPr>
              <a:t>Left</a:t>
            </a:r>
            <a:r>
              <a:rPr lang="fr-FR" sz="1200" dirty="0">
                <a:solidFill>
                  <a:srgbClr val="39B54A"/>
                </a:solidFill>
                <a:latin typeface="Century Gothic" panose="020B0502020202020204" pitchFamily="34" charset="0"/>
              </a:rPr>
              <a:t> scanning</a:t>
            </a:r>
            <a:endParaRPr lang="en-US" sz="1200" dirty="0">
              <a:solidFill>
                <a:srgbClr val="39B54A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DB62138-609F-4205-96E3-9108CFEF4ABF}"/>
              </a:ext>
            </a:extLst>
          </p:cNvPr>
          <p:cNvSpPr txBox="1"/>
          <p:nvPr/>
        </p:nvSpPr>
        <p:spPr>
          <a:xfrm>
            <a:off x="4825497" y="1962108"/>
            <a:ext cx="1335302" cy="18466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sz="1200" dirty="0" err="1">
                <a:solidFill>
                  <a:schemeClr val="accent2"/>
                </a:solidFill>
                <a:latin typeface="Century Gothic" panose="020B0502020202020204" pitchFamily="34" charset="0"/>
              </a:rPr>
              <a:t>Left</a:t>
            </a:r>
            <a:r>
              <a:rPr lang="fr-FR" sz="1200" dirty="0">
                <a:solidFill>
                  <a:schemeClr val="accent2"/>
                </a:solidFill>
                <a:latin typeface="Century Gothic" panose="020B0502020202020204" pitchFamily="34" charset="0"/>
              </a:rPr>
              <a:t>/Top scanning</a:t>
            </a:r>
            <a:endParaRPr lang="en-US" sz="1200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452935D-416B-4EE0-9C14-009B31645124}"/>
              </a:ext>
            </a:extLst>
          </p:cNvPr>
          <p:cNvSpPr/>
          <p:nvPr/>
        </p:nvSpPr>
        <p:spPr>
          <a:xfrm>
            <a:off x="6997836" y="2559336"/>
            <a:ext cx="666499" cy="237485"/>
          </a:xfrm>
          <a:prstGeom prst="ellipse">
            <a:avLst/>
          </a:prstGeom>
          <a:noFill/>
          <a:ln w="190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8203F2D-1865-4098-BDA6-CA3D3CF50A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3305" y="733048"/>
            <a:ext cx="1225402" cy="12290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9496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/>
              <a:t>JVET-P0325 results						     </a:t>
            </a:r>
            <a:r>
              <a:rPr lang="en-US" sz="2000" dirty="0"/>
              <a:t>JVET-Q0601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2DC24BC3-E0DC-4E20-A02E-A26D45025B2E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115842861"/>
              </p:ext>
            </p:extLst>
          </p:nvPr>
        </p:nvGraphicFramePr>
        <p:xfrm>
          <a:off x="412693" y="1856032"/>
          <a:ext cx="3931920" cy="1676400"/>
        </p:xfrm>
        <a:graphic>
          <a:graphicData uri="http://schemas.openxmlformats.org/drawingml/2006/table">
            <a:tbl>
              <a:tblPr firstRow="1" firstCol="1" bandRow="1"/>
              <a:tblGrid>
                <a:gridCol w="731520">
                  <a:extLst>
                    <a:ext uri="{9D8B030D-6E8A-4147-A177-3AD203B41FA5}">
                      <a16:colId xmlns:a16="http://schemas.microsoft.com/office/drawing/2014/main" val="1468780403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264724335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4020879805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3866865014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3748284447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129470249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82205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VTM-6.0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88014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0810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-0.05%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-0.05%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-0.05%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93355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0.01%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-0.04%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-0.01%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1202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-0.05%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0.08%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-0.01%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9378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-0.09%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-0.07%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-0.05%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45659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-0.05%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-0.01%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-0.03%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1292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-0.09%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0.04%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0.21%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79114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-0.04%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-0.05%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-0.02%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0608928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510B1591-EBE3-451E-86D2-3AB8E63BD8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8037668"/>
              </p:ext>
            </p:extLst>
          </p:nvPr>
        </p:nvGraphicFramePr>
        <p:xfrm>
          <a:off x="4799387" y="2023672"/>
          <a:ext cx="3931920" cy="1508760"/>
        </p:xfrm>
        <a:graphic>
          <a:graphicData uri="http://schemas.openxmlformats.org/drawingml/2006/table">
            <a:tbl>
              <a:tblPr firstRow="1" firstCol="1" bandRow="1"/>
              <a:tblGrid>
                <a:gridCol w="731520">
                  <a:extLst>
                    <a:ext uri="{9D8B030D-6E8A-4147-A177-3AD203B41FA5}">
                      <a16:colId xmlns:a16="http://schemas.microsoft.com/office/drawing/2014/main" val="2709916186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3284492705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3183607731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3192489766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3907756659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51758973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51975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VTM-6.0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86175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61792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-0.09%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-0.24%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09790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-0.18%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-0.15%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-0.06%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27104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-0.50%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-0.10%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-0.43%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76875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-0.21%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-0.11%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-0.23%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18186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-0.11%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-0.02%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0.42%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29217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0.08%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1.50%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236733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CECBDDB-44E0-40E1-BCE7-80D4EEDD650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822960"/>
            <a:ext cx="8245078" cy="3529317"/>
          </a:xfrm>
        </p:spPr>
        <p:txBody>
          <a:bodyPr/>
          <a:lstStyle/>
          <a:p>
            <a:r>
              <a:rPr lang="en-US" dirty="0"/>
              <a:t>JVET-P0325 brings gains on top of VTM-6.0</a:t>
            </a:r>
          </a:p>
        </p:txBody>
      </p:sp>
    </p:spTree>
    <p:extLst>
      <p:ext uri="{BB962C8B-B14F-4D97-AF65-F5344CB8AC3E}">
        <p14:creationId xmlns:p14="http://schemas.microsoft.com/office/powerpoint/2010/main" val="1351687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/>
              <a:t>Proposed unified spatial scanning		     </a:t>
            </a:r>
            <a:r>
              <a:rPr lang="en-US" sz="2000" dirty="0"/>
              <a:t>JVET-Q0601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2D714E4-DF4F-4FE2-85FC-19C7E7CDDF2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822960"/>
            <a:ext cx="8245078" cy="3529317"/>
          </a:xfrm>
        </p:spPr>
        <p:txBody>
          <a:bodyPr/>
          <a:lstStyle/>
          <a:p>
            <a:r>
              <a:rPr lang="en-US" dirty="0"/>
              <a:t>Extend JVET-P0325 to all coding modes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119A447-9D22-4EBC-A468-A3CD4BDF9B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1885549"/>
              </p:ext>
            </p:extLst>
          </p:nvPr>
        </p:nvGraphicFramePr>
        <p:xfrm>
          <a:off x="123444" y="2146774"/>
          <a:ext cx="8897112" cy="2514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31520">
                  <a:extLst>
                    <a:ext uri="{9D8B030D-6E8A-4147-A177-3AD203B41FA5}">
                      <a16:colId xmlns:a16="http://schemas.microsoft.com/office/drawing/2014/main" val="947876446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99914144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863526784"/>
                    </a:ext>
                  </a:extLst>
                </a:gridCol>
                <a:gridCol w="1261872">
                  <a:extLst>
                    <a:ext uri="{9D8B030D-6E8A-4147-A177-3AD203B41FA5}">
                      <a16:colId xmlns:a16="http://schemas.microsoft.com/office/drawing/2014/main" val="2920616557"/>
                    </a:ext>
                  </a:extLst>
                </a:gridCol>
                <a:gridCol w="2240280">
                  <a:extLst>
                    <a:ext uri="{9D8B030D-6E8A-4147-A177-3AD203B41FA5}">
                      <a16:colId xmlns:a16="http://schemas.microsoft.com/office/drawing/2014/main" val="1973307579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4132753700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List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Merge/CIIP/MMVD/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TPM/GEO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IBC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AMVP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Affine AMVP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Sub-block Merge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597360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Candidates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B1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A1 + pruned B1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B0 + pruned B1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A0 + pruned A1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B2 + pruned A1/B1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TMVP C0/C1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HMVP + 2 first pruned A1/B1 + let one space for pairwise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Pairwise of </a:t>
                      </a:r>
                      <a:r>
                        <a:rPr lang="en-US" sz="1000" dirty="0" err="1">
                          <a:effectLst/>
                        </a:rPr>
                        <a:t>cand</a:t>
                      </a:r>
                      <a:r>
                        <a:rPr lang="en-US" sz="1000" dirty="0">
                          <a:effectLst/>
                        </a:rPr>
                        <a:t> {0,1}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Fulfill with zero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- Spatial B1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- Spatial A1 + pruned B1</a:t>
                      </a:r>
                      <a:endParaRPr lang="en-US" sz="1100" dirty="0">
                        <a:effectLst/>
                        <a:highlight>
                          <a:srgbClr val="FFFF00"/>
                        </a:highlight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HMVP + 2 first pruned A1/B1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Fulfill with zero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- Spatial B0/B1/B2</a:t>
                      </a:r>
                      <a:b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- Spatial A0/A1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 Prune spatial </a:t>
                      </a:r>
                      <a:r>
                        <a:rPr lang="en-US" sz="1000" dirty="0" err="1">
                          <a:effectLst/>
                        </a:rPr>
                        <a:t>cand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TMVP C0/C1 + rounding AMVR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HMVP + rounding AMVR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Fulfill with zero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   -&gt; Spatial inherited affine B0/B1/B2 + rounding AMVR</a:t>
                      </a:r>
                      <a:b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   -&gt; Spatial inherited affine A0/A1 + rounding AMVR</a:t>
                      </a:r>
                      <a:endParaRPr lang="en-US" sz="1100" dirty="0">
                        <a:effectLst/>
                        <a:highlight>
                          <a:srgbClr val="FFFF00"/>
                        </a:highlight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LT B2/B3/A2 +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RT B1/B0 +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LB A1/A0 +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Virtual affine with {LT,RT,LB}, {LT,RT}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Translational with LB, RT, LT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   -&gt; Translational with TMVP C0/C1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Fulfill with zero affine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- Spatial B1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</a:t>
                      </a:r>
                      <a:r>
                        <a:rPr lang="en-US" sz="1000" dirty="0" err="1">
                          <a:effectLst/>
                        </a:rPr>
                        <a:t>SbTMVP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 </a:t>
                      </a: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  -&gt; Spatial inherited affine B0/B1/B2</a:t>
                      </a:r>
                      <a:b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   -&gt; Spatial inherited affine A0/A1</a:t>
                      </a:r>
                      <a:endParaRPr lang="en-US" sz="1100" dirty="0">
                        <a:effectLst/>
                        <a:highlight>
                          <a:srgbClr val="FFFF00"/>
                        </a:highlight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LT B2/B3/A2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RT B1/B0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LB A1/A0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TMVP  RB C0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Virtual affine with {LT,RT,LB}, {LT,RT,RB}, {LT,LB,RB}, {RT,LB,RB}, {LT,RT}, {LT,LB}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   -&gt; Fulfill with zero affine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19011433"/>
                  </a:ext>
                </a:extLst>
              </a:tr>
            </a:tbl>
          </a:graphicData>
        </a:graphic>
      </p:graphicFrame>
      <p:sp>
        <p:nvSpPr>
          <p:cNvPr id="16" name="Oval 15">
            <a:extLst>
              <a:ext uri="{FF2B5EF4-FFF2-40B4-BE49-F238E27FC236}">
                <a16:creationId xmlns:a16="http://schemas.microsoft.com/office/drawing/2014/main" id="{FB145E51-7029-4820-AAA0-29B504E4AE88}"/>
              </a:ext>
            </a:extLst>
          </p:cNvPr>
          <p:cNvSpPr/>
          <p:nvPr/>
        </p:nvSpPr>
        <p:spPr>
          <a:xfrm>
            <a:off x="776613" y="2617528"/>
            <a:ext cx="951979" cy="372618"/>
          </a:xfrm>
          <a:prstGeom prst="ellipse">
            <a:avLst/>
          </a:prstGeom>
          <a:noFill/>
          <a:ln w="19050">
            <a:solidFill>
              <a:srgbClr val="39B54A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344B54F-18B6-496E-AC63-3921CA0D7BE8}"/>
              </a:ext>
            </a:extLst>
          </p:cNvPr>
          <p:cNvSpPr txBox="1"/>
          <p:nvPr/>
        </p:nvSpPr>
        <p:spPr>
          <a:xfrm>
            <a:off x="3662237" y="1962632"/>
            <a:ext cx="1335302" cy="18466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sz="1200" dirty="0">
                <a:solidFill>
                  <a:srgbClr val="39B54A"/>
                </a:solidFill>
                <a:latin typeface="Century Gothic" panose="020B0502020202020204" pitchFamily="34" charset="0"/>
              </a:rPr>
              <a:t>Top/</a:t>
            </a:r>
            <a:r>
              <a:rPr lang="fr-FR" sz="1200" dirty="0" err="1">
                <a:solidFill>
                  <a:srgbClr val="39B54A"/>
                </a:solidFill>
                <a:latin typeface="Century Gothic" panose="020B0502020202020204" pitchFamily="34" charset="0"/>
              </a:rPr>
              <a:t>Left</a:t>
            </a:r>
            <a:r>
              <a:rPr lang="fr-FR" sz="1200" dirty="0">
                <a:solidFill>
                  <a:srgbClr val="39B54A"/>
                </a:solidFill>
                <a:latin typeface="Century Gothic" panose="020B0502020202020204" pitchFamily="34" charset="0"/>
              </a:rPr>
              <a:t> scanning</a:t>
            </a:r>
            <a:endParaRPr lang="en-US" sz="1200" dirty="0">
              <a:solidFill>
                <a:srgbClr val="39B54A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2416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/>
              <a:t>Proposed unified spatial scanning		     </a:t>
            </a:r>
            <a:r>
              <a:rPr lang="en-US" sz="2000" dirty="0"/>
              <a:t>JVET-Q0601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2D714E4-DF4F-4FE2-85FC-19C7E7CDDF2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822960"/>
            <a:ext cx="8245078" cy="3529317"/>
          </a:xfrm>
        </p:spPr>
        <p:txBody>
          <a:bodyPr/>
          <a:lstStyle/>
          <a:p>
            <a:r>
              <a:rPr lang="en-US" dirty="0"/>
              <a:t>Extend JVET-P0325 to all coding modes</a:t>
            </a:r>
          </a:p>
          <a:p>
            <a:pPr lvl="1"/>
            <a:r>
              <a:rPr lang="en-US" dirty="0"/>
              <a:t>IBC uses a light merge list -&gt; should use a top/left scanning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119A447-9D22-4EBC-A468-A3CD4BDF9BFB}"/>
              </a:ext>
            </a:extLst>
          </p:cNvPr>
          <p:cNvGraphicFramePr>
            <a:graphicFrameLocks noGrp="1"/>
          </p:cNvGraphicFramePr>
          <p:nvPr/>
        </p:nvGraphicFramePr>
        <p:xfrm>
          <a:off x="123444" y="2146774"/>
          <a:ext cx="8897112" cy="2514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31520">
                  <a:extLst>
                    <a:ext uri="{9D8B030D-6E8A-4147-A177-3AD203B41FA5}">
                      <a16:colId xmlns:a16="http://schemas.microsoft.com/office/drawing/2014/main" val="947876446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99914144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863526784"/>
                    </a:ext>
                  </a:extLst>
                </a:gridCol>
                <a:gridCol w="1261872">
                  <a:extLst>
                    <a:ext uri="{9D8B030D-6E8A-4147-A177-3AD203B41FA5}">
                      <a16:colId xmlns:a16="http://schemas.microsoft.com/office/drawing/2014/main" val="2920616557"/>
                    </a:ext>
                  </a:extLst>
                </a:gridCol>
                <a:gridCol w="2240280">
                  <a:extLst>
                    <a:ext uri="{9D8B030D-6E8A-4147-A177-3AD203B41FA5}">
                      <a16:colId xmlns:a16="http://schemas.microsoft.com/office/drawing/2014/main" val="1973307579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4132753700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List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Merge/CIIP/MMVD/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TPM/GEO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IBC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AMVP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Affine AMVP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Sub-block Merge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597360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Candidates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B1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A1 + pruned B1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B0 + pruned B1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A0 + pruned A1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B2 + pruned A1/B1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TMVP C0/C1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HMVP + 2 first pruned A1/B1 + let one space for pairwise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Pairwise of </a:t>
                      </a:r>
                      <a:r>
                        <a:rPr lang="en-US" sz="1000" dirty="0" err="1">
                          <a:effectLst/>
                        </a:rPr>
                        <a:t>cand</a:t>
                      </a:r>
                      <a:r>
                        <a:rPr lang="en-US" sz="1000" dirty="0">
                          <a:effectLst/>
                        </a:rPr>
                        <a:t> {0,1}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Fulfill with zero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- Spatial B1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- Spatial A1 + pruned B1</a:t>
                      </a:r>
                      <a:endParaRPr lang="en-US" sz="1100" dirty="0">
                        <a:effectLst/>
                        <a:highlight>
                          <a:srgbClr val="FFFF00"/>
                        </a:highlight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HMVP + 2 first pruned A1/B1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Fulfill with zero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- Spatial B0/B1/B2</a:t>
                      </a:r>
                      <a:b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- Spatial A0/A1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 Prune spatial </a:t>
                      </a:r>
                      <a:r>
                        <a:rPr lang="en-US" sz="1000" dirty="0" err="1">
                          <a:effectLst/>
                        </a:rPr>
                        <a:t>cand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TMVP C0/C1 + rounding AMVR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HMVP + rounding AMVR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Fulfill with zero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   -&gt; Spatial inherited affine B0/B1/B2 + rounding AMVR</a:t>
                      </a:r>
                      <a:b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   -&gt; Spatial inherited affine A0/A1 + rounding AMVR</a:t>
                      </a:r>
                      <a:endParaRPr lang="en-US" sz="1100" dirty="0">
                        <a:effectLst/>
                        <a:highlight>
                          <a:srgbClr val="FFFF00"/>
                        </a:highlight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LT B2/B3/A2 +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RT B1/B0 +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LB A1/A0 + rounding AMVR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Virtual affine with {LT,RT,LB}, {LT,RT}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Translational with LB, RT, LT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   -&gt; Translational with TMVP C0/C1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Fulfill with zero affine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- Spatial B1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</a:t>
                      </a:r>
                      <a:r>
                        <a:rPr lang="en-US" sz="1000" dirty="0" err="1">
                          <a:effectLst/>
                        </a:rPr>
                        <a:t>SbTMVP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 </a:t>
                      </a: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  -&gt; Spatial inherited affine B0/B1/B2</a:t>
                      </a:r>
                      <a:b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   -&gt; Spatial inherited affine A0/A1</a:t>
                      </a:r>
                      <a:endParaRPr lang="en-US" sz="1100" dirty="0">
                        <a:effectLst/>
                        <a:highlight>
                          <a:srgbClr val="FFFF00"/>
                        </a:highlight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 Spatial LT B2/B3/A2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RT B1/B0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Spatial LB A1/A0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- TMVP  RB C0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   -&gt; Virtual affine with {LT,RT,LB}, {LT,RT,RB}, {LT,LB,RB}, {RT,LB,RB}, {LT,RT}, {LT,LB}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   -&gt; Fulfill with zero affine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19011433"/>
                  </a:ext>
                </a:extLst>
              </a:tr>
            </a:tbl>
          </a:graphicData>
        </a:graphic>
      </p:graphicFrame>
      <p:sp>
        <p:nvSpPr>
          <p:cNvPr id="9" name="Oval 8">
            <a:extLst>
              <a:ext uri="{FF2B5EF4-FFF2-40B4-BE49-F238E27FC236}">
                <a16:creationId xmlns:a16="http://schemas.microsoft.com/office/drawing/2014/main" id="{436B3555-8098-4F5A-ABFC-9392C7B9BBA3}"/>
              </a:ext>
            </a:extLst>
          </p:cNvPr>
          <p:cNvSpPr/>
          <p:nvPr/>
        </p:nvSpPr>
        <p:spPr>
          <a:xfrm>
            <a:off x="776613" y="2617528"/>
            <a:ext cx="951979" cy="372618"/>
          </a:xfrm>
          <a:prstGeom prst="ellipse">
            <a:avLst/>
          </a:prstGeom>
          <a:noFill/>
          <a:ln w="19050">
            <a:solidFill>
              <a:srgbClr val="39B54A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BA0CB56-38FB-4ADA-839B-8E26A77BD4A6}"/>
              </a:ext>
            </a:extLst>
          </p:cNvPr>
          <p:cNvSpPr/>
          <p:nvPr/>
        </p:nvSpPr>
        <p:spPr>
          <a:xfrm>
            <a:off x="2382032" y="3073021"/>
            <a:ext cx="951979" cy="372618"/>
          </a:xfrm>
          <a:prstGeom prst="ellipse">
            <a:avLst/>
          </a:prstGeom>
          <a:noFill/>
          <a:ln w="19050">
            <a:solidFill>
              <a:srgbClr val="39B54A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E430FD-215E-4262-AE19-6E65ADE94F5B}"/>
              </a:ext>
            </a:extLst>
          </p:cNvPr>
          <p:cNvSpPr txBox="1"/>
          <p:nvPr/>
        </p:nvSpPr>
        <p:spPr>
          <a:xfrm>
            <a:off x="3662237" y="1962632"/>
            <a:ext cx="1335302" cy="18466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sz="1200" dirty="0">
                <a:solidFill>
                  <a:srgbClr val="39B54A"/>
                </a:solidFill>
                <a:latin typeface="Century Gothic" panose="020B0502020202020204" pitchFamily="34" charset="0"/>
              </a:rPr>
              <a:t>Top/</a:t>
            </a:r>
            <a:r>
              <a:rPr lang="fr-FR" sz="1200" dirty="0" err="1">
                <a:solidFill>
                  <a:srgbClr val="39B54A"/>
                </a:solidFill>
                <a:latin typeface="Century Gothic" panose="020B0502020202020204" pitchFamily="34" charset="0"/>
              </a:rPr>
              <a:t>Left</a:t>
            </a:r>
            <a:r>
              <a:rPr lang="fr-FR" sz="1200" dirty="0">
                <a:solidFill>
                  <a:srgbClr val="39B54A"/>
                </a:solidFill>
                <a:latin typeface="Century Gothic" panose="020B0502020202020204" pitchFamily="34" charset="0"/>
              </a:rPr>
              <a:t> scanning</a:t>
            </a:r>
            <a:endParaRPr lang="en-US" sz="1200" dirty="0">
              <a:solidFill>
                <a:srgbClr val="39B54A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207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602BC67-704A-4474-B02F-AC0C62DC9E2D}">
  <ds:schemaRefs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schemas.microsoft.com/office/2006/metadata/properties"/>
    <ds:schemaRef ds:uri="http://purl.org/dc/elements/1.1/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15133</TotalTime>
  <Words>5049</Words>
  <Application>Microsoft Office PowerPoint</Application>
  <PresentationFormat>On-screen Show (16:9)</PresentationFormat>
  <Paragraphs>723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Calibri</vt:lpstr>
      <vt:lpstr>Calibri Light</vt:lpstr>
      <vt:lpstr>Century Gothic</vt:lpstr>
      <vt:lpstr>Times New Roman</vt:lpstr>
      <vt:lpstr>Intro Section Slides</vt:lpstr>
      <vt:lpstr>1_Interior Slides - blue green bottom bar</vt:lpstr>
      <vt:lpstr>PowerPoint Presentation</vt:lpstr>
      <vt:lpstr>Predictor lists in VTM-6.0 and before       JVET-Q0601</vt:lpstr>
      <vt:lpstr>Predictor lists in VTM-6.0 and before       JVET-Q0601</vt:lpstr>
      <vt:lpstr>Predictor lists in VTM-7.0         JVET-Q0601</vt:lpstr>
      <vt:lpstr>Predictor lists in VTM-7.0         JVET-Q0601</vt:lpstr>
      <vt:lpstr>Predictor lists in VTM-7.0         JVET-Q0601</vt:lpstr>
      <vt:lpstr>JVET-P0325 results           JVET-Q0601</vt:lpstr>
      <vt:lpstr>Proposed unified spatial scanning       JVET-Q0601</vt:lpstr>
      <vt:lpstr>Proposed unified spatial scanning       JVET-Q0601</vt:lpstr>
      <vt:lpstr>Proposed unified spatial scanning       JVET-Q0601</vt:lpstr>
      <vt:lpstr>Proposed unified spatial scanning       JVET-Q0601</vt:lpstr>
      <vt:lpstr>Proposed unified spatial scanning       JVET-Q0601</vt:lpstr>
      <vt:lpstr>Consider top-left B2 as left candidate       JVET-Q0601</vt:lpstr>
      <vt:lpstr>Consider top-left B2 as left candidate       JVET-Q0601</vt:lpstr>
      <vt:lpstr>Proposed unified spatial scanning       JVET-Q0601</vt:lpstr>
      <vt:lpstr>Conclusion            JVET-Q0601</vt:lpstr>
      <vt:lpstr>Thank you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Antoine Robert</cp:lastModifiedBy>
  <cp:revision>1208</cp:revision>
  <cp:lastPrinted>2018-02-07T16:54:36Z</cp:lastPrinted>
  <dcterms:created xsi:type="dcterms:W3CDTF">2015-05-07T16:31:13Z</dcterms:created>
  <dcterms:modified xsi:type="dcterms:W3CDTF">2020-01-10T10:32:08Z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