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1"/>
  </p:notesMasterIdLst>
  <p:sldIdLst>
    <p:sldId id="261" r:id="rId3"/>
    <p:sldId id="337" r:id="rId4"/>
    <p:sldId id="344" r:id="rId5"/>
    <p:sldId id="286" r:id="rId6"/>
    <p:sldId id="345" r:id="rId7"/>
    <p:sldId id="350" r:id="rId8"/>
    <p:sldId id="318" r:id="rId9"/>
    <p:sldId id="340" r:id="rId10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E6"/>
    <a:srgbClr val="C82A2A"/>
    <a:srgbClr val="33952B"/>
    <a:srgbClr val="29933B"/>
    <a:srgbClr val="DEF8DC"/>
    <a:srgbClr val="B6F0B2"/>
    <a:srgbClr val="D5F6D2"/>
    <a:srgbClr val="154B1E"/>
    <a:srgbClr val="2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5" autoAdjust="0"/>
    <p:restoredTop sz="94660"/>
  </p:normalViewPr>
  <p:slideViewPr>
    <p:cSldViewPr>
      <p:cViewPr varScale="1">
        <p:scale>
          <a:sx n="122" d="100"/>
          <a:sy n="122" d="100"/>
        </p:scale>
        <p:origin x="108" y="1350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01.01.2020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952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78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JVET-Q0507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CE4-related: Quality scalable GEO 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2715766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hangingPunct="0"/>
            <a:r>
              <a:rPr lang="en-CA" sz="2000" dirty="0"/>
              <a:t>Li Jingya</a:t>
            </a:r>
            <a:r>
              <a:rPr lang="en-US" sz="2000" dirty="0"/>
              <a:t>, Lim Chong Soon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6" name="Rectangle 14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9F3FC6-41CB-40E8-B41A-8C0494B46732}"/>
              </a:ext>
            </a:extLst>
          </p:cNvPr>
          <p:cNvSpPr/>
          <p:nvPr/>
        </p:nvSpPr>
        <p:spPr>
          <a:xfrm>
            <a:off x="251520" y="483518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a quality scalable GEO design, in which the actual number of used GEO mode is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bitstream. Purpose of this proposal is to address a concern raised by the AHG16 on the JVET email reflector, which claimed that the proposed GEO design under consideration is not quality scalable on the encoder side, a less capable encoder supporting a subset of GEO modes may incur loss instead of gain. </a:t>
            </a:r>
            <a:endParaRPr lang="en-S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DB86B8-1D02-4B6C-8D27-5776B785290C}"/>
              </a:ext>
            </a:extLst>
          </p:cNvPr>
          <p:cNvSpPr/>
          <p:nvPr/>
        </p:nvSpPr>
        <p:spPr>
          <a:xfrm>
            <a:off x="224794" y="431291"/>
            <a:ext cx="8451661" cy="1974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hangingPunct="0">
              <a:spcBef>
                <a:spcPts val="120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b="1" i="1" dirty="0">
                <a:latin typeface="Times New Roman" panose="02020603050405020304" pitchFamily="18" charset="0"/>
              </a:rPr>
              <a:t>Scalable geo by signaling number of valid modes in SPS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is allowed to choose either 16 valid geo modes or 64 valid geo modes. </a:t>
            </a:r>
          </a:p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flag is signaled in SPS level to switch between 16 and 64 modes. </a:t>
            </a:r>
          </a:p>
          <a:p>
            <a:pPr marL="400050" indent="-285750" algn="just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16 mode is selected, only the first 16 modes of GEO mode table are valid. </a:t>
            </a:r>
          </a:p>
          <a:p>
            <a:pPr marL="400050" indent="-285750" algn="just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64 mode is selected, all 64 modes of GEO mode table are valid.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affects coding of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merge_geo_parititon_idx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 to 16 and 64 respectively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F87B8FC-AED8-4F46-90E0-C5408C7F26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848681"/>
              </p:ext>
            </p:extLst>
          </p:nvPr>
        </p:nvGraphicFramePr>
        <p:xfrm>
          <a:off x="455829" y="3075806"/>
          <a:ext cx="8220626" cy="1512170"/>
        </p:xfrm>
        <a:graphic>
          <a:graphicData uri="http://schemas.openxmlformats.org/drawingml/2006/table">
            <a:tbl>
              <a:tblPr firstRow="1" firstCol="1" bandRow="1"/>
              <a:tblGrid>
                <a:gridCol w="2406917">
                  <a:extLst>
                    <a:ext uri="{9D8B030D-6E8A-4147-A177-3AD203B41FA5}">
                      <a16:colId xmlns:a16="http://schemas.microsoft.com/office/drawing/2014/main" val="764329944"/>
                    </a:ext>
                  </a:extLst>
                </a:gridCol>
                <a:gridCol w="1456004">
                  <a:extLst>
                    <a:ext uri="{9D8B030D-6E8A-4147-A177-3AD203B41FA5}">
                      <a16:colId xmlns:a16="http://schemas.microsoft.com/office/drawing/2014/main" val="4259357976"/>
                    </a:ext>
                  </a:extLst>
                </a:gridCol>
                <a:gridCol w="2177564">
                  <a:extLst>
                    <a:ext uri="{9D8B030D-6E8A-4147-A177-3AD203B41FA5}">
                      <a16:colId xmlns:a16="http://schemas.microsoft.com/office/drawing/2014/main" val="3321094075"/>
                    </a:ext>
                  </a:extLst>
                </a:gridCol>
                <a:gridCol w="2180141">
                  <a:extLst>
                    <a:ext uri="{9D8B030D-6E8A-4147-A177-3AD203B41FA5}">
                      <a16:colId xmlns:a16="http://schemas.microsoft.com/office/drawing/2014/main" val="469751716"/>
                    </a:ext>
                  </a:extLst>
                </a:gridCol>
              </a:tblGrid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# of cases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 modes per block size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 of supported block sizes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944023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TPM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789699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GEO (JVET-Q0059, CE4-1)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1,216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354609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Proposal (64 mode)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Same as above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Same as above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Same as above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808659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Proposal (16 mode)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529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25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C62819-B5E4-476E-AD4A-B5CB623D3071}"/>
              </a:ext>
            </a:extLst>
          </p:cNvPr>
          <p:cNvSpPr/>
          <p:nvPr/>
        </p:nvSpPr>
        <p:spPr>
          <a:xfrm>
            <a:off x="150564" y="415925"/>
            <a:ext cx="8309868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Anchor: VTM7.0</a:t>
            </a:r>
          </a:p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Test: Left - scalable coding with 16 valid modes; Right – scalable coding with 64 valid modes. (implemented over CE4-1, GEO mode table is reordered according to statistics)</a:t>
            </a:r>
            <a:endParaRPr lang="en-S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26275D8-05CC-485D-8ADC-CE7481C3C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594010"/>
              </p:ext>
            </p:extLst>
          </p:nvPr>
        </p:nvGraphicFramePr>
        <p:xfrm>
          <a:off x="755576" y="1376105"/>
          <a:ext cx="4035730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953688">
                  <a:extLst>
                    <a:ext uri="{9D8B030D-6E8A-4147-A177-3AD203B41FA5}">
                      <a16:colId xmlns:a16="http://schemas.microsoft.com/office/drawing/2014/main" val="1765080242"/>
                    </a:ext>
                  </a:extLst>
                </a:gridCol>
                <a:gridCol w="665256">
                  <a:extLst>
                    <a:ext uri="{9D8B030D-6E8A-4147-A177-3AD203B41FA5}">
                      <a16:colId xmlns:a16="http://schemas.microsoft.com/office/drawing/2014/main" val="43559549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229524502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069842795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1395193354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1131304546"/>
                    </a:ext>
                  </a:extLst>
                </a:gridCol>
              </a:tblGrid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616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75947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79457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49142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03843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5031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38146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82866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47251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3799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55462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97569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03519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68285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53715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49943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09109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44933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7822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09979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69906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76586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BF65E36-F1F1-4CAF-A15A-30F930E733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76594"/>
              </p:ext>
            </p:extLst>
          </p:nvPr>
        </p:nvGraphicFramePr>
        <p:xfrm>
          <a:off x="4817946" y="1376105"/>
          <a:ext cx="3082042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665256">
                  <a:extLst>
                    <a:ext uri="{9D8B030D-6E8A-4147-A177-3AD203B41FA5}">
                      <a16:colId xmlns:a16="http://schemas.microsoft.com/office/drawing/2014/main" val="3663415479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370448704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913832419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3716168088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3499534614"/>
                    </a:ext>
                  </a:extLst>
                </a:gridCol>
              </a:tblGrid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895768"/>
                  </a:ext>
                </a:extLst>
              </a:tr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5601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59641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03593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40865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43460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82197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08196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11051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45798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539403"/>
                  </a:ext>
                </a:extLst>
              </a:tr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029011"/>
                  </a:ext>
                </a:extLst>
              </a:tr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66029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04401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47497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4508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11444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93802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13039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41497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44197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953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(additional information)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DD0E69-01B3-43BE-8F71-5CC02295A23F}"/>
              </a:ext>
            </a:extLst>
          </p:cNvPr>
          <p:cNvSpPr txBox="1"/>
          <p:nvPr/>
        </p:nvSpPr>
        <p:spPr>
          <a:xfrm>
            <a:off x="1836795" y="627534"/>
            <a:ext cx="6336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8 valid modes 	32 valid modes 		48 valid modes</a:t>
            </a:r>
            <a:endParaRPr lang="en-SG" sz="14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27FF681-08FC-4A83-A6B6-C14912F3B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171684"/>
              </p:ext>
            </p:extLst>
          </p:nvPr>
        </p:nvGraphicFramePr>
        <p:xfrm>
          <a:off x="362650" y="1031688"/>
          <a:ext cx="2948292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953688">
                  <a:extLst>
                    <a:ext uri="{9D8B030D-6E8A-4147-A177-3AD203B41FA5}">
                      <a16:colId xmlns:a16="http://schemas.microsoft.com/office/drawing/2014/main" val="3503373"/>
                    </a:ext>
                  </a:extLst>
                </a:gridCol>
                <a:gridCol w="665256">
                  <a:extLst>
                    <a:ext uri="{9D8B030D-6E8A-4147-A177-3AD203B41FA5}">
                      <a16:colId xmlns:a16="http://schemas.microsoft.com/office/drawing/2014/main" val="1835918026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2815138460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828919503"/>
                    </a:ext>
                  </a:extLst>
                </a:gridCol>
              </a:tblGrid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21005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768098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6939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3889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38775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20195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9174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27788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6359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87353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2017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23238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16883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89493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48520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85509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5994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1610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1572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67503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59394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210902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DA7FF6F-14DB-467B-862B-EA15B29B1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977978"/>
              </p:ext>
            </p:extLst>
          </p:nvPr>
        </p:nvGraphicFramePr>
        <p:xfrm>
          <a:off x="3635896" y="1027240"/>
          <a:ext cx="1994604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665256">
                  <a:extLst>
                    <a:ext uri="{9D8B030D-6E8A-4147-A177-3AD203B41FA5}">
                      <a16:colId xmlns:a16="http://schemas.microsoft.com/office/drawing/2014/main" val="132050109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572144783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660634586"/>
                    </a:ext>
                  </a:extLst>
                </a:gridCol>
              </a:tblGrid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022855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32469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4457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85307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13848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24655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64084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4236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05470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8167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898739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964043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78583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4417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63142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97364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56041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70091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00138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92136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72292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5392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EC5407-8A61-402B-9313-1FEAC80B0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601472"/>
              </p:ext>
            </p:extLst>
          </p:nvPr>
        </p:nvGraphicFramePr>
        <p:xfrm>
          <a:off x="6012160" y="1027240"/>
          <a:ext cx="1994604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665256">
                  <a:extLst>
                    <a:ext uri="{9D8B030D-6E8A-4147-A177-3AD203B41FA5}">
                      <a16:colId xmlns:a16="http://schemas.microsoft.com/office/drawing/2014/main" val="4096553885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01028616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1628825054"/>
                    </a:ext>
                  </a:extLst>
                </a:gridCol>
              </a:tblGrid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2633176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45907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15074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3484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51918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2438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8830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9873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90030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04622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909616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99398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66808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06393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55855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41515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736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8828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94947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51607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44545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925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59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Summary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F4DE43-E9EF-46B6-B12D-BD22F94AD1DA}"/>
              </a:ext>
            </a:extLst>
          </p:cNvPr>
          <p:cNvSpPr/>
          <p:nvPr/>
        </p:nvSpPr>
        <p:spPr>
          <a:xfrm>
            <a:off x="305470" y="2931790"/>
            <a:ext cx="8064896" cy="138499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hangingPunct="0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compared test 6) with test 7), the proposed signaling provides an average gain of roughly -0.15% in RA and -0.37% in LDB when the first 16 modes are enabled.</a:t>
            </a:r>
            <a:endParaRPr lang="en-SG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compared test 1) with test 6), the re-ordered GEO table provides an average gain of roughly -0.13% in RA and -0.35% in LDB when the first 16 modes are enabled.</a:t>
            </a:r>
            <a:endParaRPr lang="en-SG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compared test 1) and test 7), the re-ordered GEO table and the proposed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together provides an average gain of roughly -0.28% in RA and -0.72% in LDB when the first 16 modes are enabled.</a:t>
            </a:r>
            <a:endParaRPr lang="en-SG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57A20F-5750-406B-9871-387EA7FBA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10008"/>
              </p:ext>
            </p:extLst>
          </p:nvPr>
        </p:nvGraphicFramePr>
        <p:xfrm>
          <a:off x="295380" y="771550"/>
          <a:ext cx="6080760" cy="1676400"/>
        </p:xfrm>
        <a:graphic>
          <a:graphicData uri="http://schemas.openxmlformats.org/drawingml/2006/table">
            <a:tbl>
              <a:tblPr firstRow="1" firstCol="1" bandRow="1"/>
              <a:tblGrid>
                <a:gridCol w="640080">
                  <a:extLst>
                    <a:ext uri="{9D8B030D-6E8A-4147-A177-3AD203B41FA5}">
                      <a16:colId xmlns:a16="http://schemas.microsoft.com/office/drawing/2014/main" val="1268574111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2012600422"/>
                    </a:ext>
                  </a:extLst>
                </a:gridCol>
                <a:gridCol w="1520190">
                  <a:extLst>
                    <a:ext uri="{9D8B030D-6E8A-4147-A177-3AD203B41FA5}">
                      <a16:colId xmlns:a16="http://schemas.microsoft.com/office/drawing/2014/main" val="4275624678"/>
                    </a:ext>
                  </a:extLst>
                </a:gridCol>
                <a:gridCol w="1520190">
                  <a:extLst>
                    <a:ext uri="{9D8B030D-6E8A-4147-A177-3AD203B41FA5}">
                      <a16:colId xmlns:a16="http://schemas.microsoft.com/office/drawing/2014/main" val="38060451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#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Setting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 (Y, U, V)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LDB (Y, U, V)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948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1)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scalable number of modes (16 modes)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-0.09%, -0.09%, -0.08%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-0.28%, -0.20%, -0.20%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286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2)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scalable number of modes (64 modes)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-0.28%, -0.36%, -0.30%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-0.70%, -0.62%, -0.62%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286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3)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scalable number of modes (8 modes)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0.06%,  0.18%, 0.16%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0.06%, 0.14%, 0.26%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419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4)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scalable number of modes (32 modes)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-0.19%, -0.25%, -0.19%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-0.53%, -0.47%, -0.35%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864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5)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scalable number of modes (48 modes)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-0.25%, -0.29%, -0.27%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-0.64%, -0.68%, -0.73%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385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6)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scalable number of modes (16 modes, but GEO mode table not re-ordered)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0.04%, 0.06%,  0.14%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0.07%, 0.31% ,0.47%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137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7)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non-scalable number of modes (16 modes, GEO mode table not re-ordered)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0.19% ,0.30%,  0.30%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0.44%, 0.62% , 0.69%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340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79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0B4A66-744B-4E90-8B90-B84CE89E08A7}"/>
              </a:ext>
            </a:extLst>
          </p:cNvPr>
          <p:cNvSpPr/>
          <p:nvPr/>
        </p:nvSpPr>
        <p:spPr>
          <a:xfrm>
            <a:off x="107967" y="781005"/>
            <a:ext cx="8496942" cy="125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This contribution proposes scalable number of modes of GEO to address the concern of quality scalability of GEO. A SPS switch is used to switch between 16 and 64 modes.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   16 modes (anchor VTM7.0): -0.09% (RA) and </a:t>
            </a: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-0.28% (LDB) </a:t>
            </a:r>
          </a:p>
          <a:p>
            <a:pPr lvl="1" indent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64 modes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(anchor VTM7.0):</a:t>
            </a: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-0.28% (RA) and </a:t>
            </a: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-0.70% (LDB)  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7426E2E-1A66-4FC2-83CB-C4AA56038C77}"/>
              </a:ext>
            </a:extLst>
          </p:cNvPr>
          <p:cNvSpPr txBox="1">
            <a:spLocks/>
          </p:cNvSpPr>
          <p:nvPr/>
        </p:nvSpPr>
        <p:spPr>
          <a:xfrm>
            <a:off x="167156" y="2283718"/>
            <a:ext cx="835292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1800"/>
              </a:spcBef>
              <a:buNone/>
            </a:pPr>
            <a:r>
              <a:rPr lang="en-US" altLang="ja-JP" sz="2000" kern="0" dirty="0"/>
              <a:t>Thank </a:t>
            </a:r>
            <a:r>
              <a:rPr lang="en-US" altLang="ja-JP" sz="2000" kern="0" dirty="0" err="1"/>
              <a:t>Bytedance</a:t>
            </a:r>
            <a:r>
              <a:rPr lang="en-US" altLang="ja-JP" sz="2000" kern="0" dirty="0"/>
              <a:t> for cross-check</a:t>
            </a:r>
          </a:p>
        </p:txBody>
      </p:sp>
    </p:spTree>
    <p:extLst>
      <p:ext uri="{BB962C8B-B14F-4D97-AF65-F5344CB8AC3E}">
        <p14:creationId xmlns:p14="http://schemas.microsoft.com/office/powerpoint/2010/main" val="3616190677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1454</Words>
  <Application>Microsoft Office PowerPoint</Application>
  <PresentationFormat>On-screen Show (16:9)</PresentationFormat>
  <Paragraphs>469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top_blue_16_9</vt:lpstr>
      <vt:lpstr>inside_blue_16_9_14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2020-01-01T04:25:14Z</dcterms:modified>
</cp:coreProperties>
</file>