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9"/>
  </p:notesMasterIdLst>
  <p:handoutMasterIdLst>
    <p:handoutMasterId r:id="rId20"/>
  </p:handoutMasterIdLst>
  <p:sldIdLst>
    <p:sldId id="315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31" r:id="rId11"/>
    <p:sldId id="332" r:id="rId12"/>
    <p:sldId id="329" r:id="rId13"/>
    <p:sldId id="333" r:id="rId14"/>
    <p:sldId id="335" r:id="rId15"/>
    <p:sldId id="336" r:id="rId16"/>
    <p:sldId id="334" r:id="rId17"/>
    <p:sldId id="320" r:id="rId18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91" d="100"/>
          <a:sy n="91" d="100"/>
        </p:scale>
        <p:origin x="376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2020/1/8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CABAC zero word threshold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JVET-Q0436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Karl Sharman / 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Approaches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cxnSp>
        <p:nvCxnSpPr>
          <p:cNvPr id="12" name="Straight Arrow Connector 11"/>
          <p:cNvCxnSpPr>
            <a:endCxn id="10" idx="4"/>
          </p:cNvCxnSpPr>
          <p:nvPr/>
        </p:nvCxnSpPr>
        <p:spPr>
          <a:xfrm flipV="1">
            <a:off x="5148064" y="4149080"/>
            <a:ext cx="648072" cy="6480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35796" y="465313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Candidate 1 imposes much lower increase on maximum bin rate, hence is selected.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54DE966-D534-4EC3-9144-609FA0844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321256"/>
              </p:ext>
            </p:extLst>
          </p:nvPr>
        </p:nvGraphicFramePr>
        <p:xfrm>
          <a:off x="1800000" y="1440000"/>
          <a:ext cx="5920740" cy="25527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845820">
                  <a:extLst>
                    <a:ext uri="{9D8B030D-6E8A-4147-A177-3AD203B41FA5}">
                      <a16:colId xmlns:a16="http://schemas.microsoft.com/office/drawing/2014/main" val="923125910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934192466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3415688029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468336185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124721659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993831419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316962935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Max bitrate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Max bin rate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5282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Existing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α</a:t>
                      </a:r>
                      <a:r>
                        <a:rPr lang="en-GB" sz="1100">
                          <a:effectLst/>
                        </a:rPr>
                        <a:t> = 32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β </a:t>
                      </a:r>
                      <a:r>
                        <a:rPr lang="en-GB" sz="1100">
                          <a:effectLst/>
                        </a:rPr>
                        <a:t>= 4</a:t>
                      </a:r>
                      <a:r>
                        <a:rPr lang="en-CA" sz="1100">
                          <a:effectLst/>
                        </a:rPr>
                        <a:t> ÷ </a:t>
                      </a: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Candidate 1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α</a:t>
                      </a:r>
                      <a:r>
                        <a:rPr lang="en-GB" sz="1100">
                          <a:effectLst/>
                        </a:rPr>
                        <a:t> = 32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β </a:t>
                      </a:r>
                      <a:r>
                        <a:rPr lang="en-GB" sz="1100">
                          <a:effectLst/>
                        </a:rPr>
                        <a:t>= 3</a:t>
                      </a:r>
                      <a:r>
                        <a:rPr lang="en-CA" sz="1100">
                          <a:effectLst/>
                        </a:rPr>
                        <a:t> ÷ </a:t>
                      </a: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Candidate 2</a:t>
                      </a:r>
                      <a:br>
                        <a:rPr lang="en-GB" sz="1100" dirty="0">
                          <a:effectLst/>
                        </a:rPr>
                      </a:br>
                      <a:r>
                        <a:rPr lang="el-GR" sz="1100" dirty="0">
                          <a:effectLst/>
                        </a:rPr>
                        <a:t>α</a:t>
                      </a:r>
                      <a:r>
                        <a:rPr lang="en-GB" sz="1100" dirty="0">
                          <a:effectLst/>
                        </a:rPr>
                        <a:t> = 24</a:t>
                      </a:r>
                      <a:br>
                        <a:rPr lang="en-GB" sz="1100" dirty="0">
                          <a:effectLst/>
                        </a:rPr>
                      </a:br>
                      <a:r>
                        <a:rPr lang="el-GR" sz="1100" dirty="0">
                          <a:effectLst/>
                        </a:rPr>
                        <a:t>β </a:t>
                      </a:r>
                      <a:r>
                        <a:rPr lang="en-GB" sz="1100" dirty="0">
                          <a:effectLst/>
                        </a:rPr>
                        <a:t>= 4</a:t>
                      </a:r>
                      <a:r>
                        <a:rPr lang="en-CA" sz="1100" dirty="0">
                          <a:effectLst/>
                        </a:rPr>
                        <a:t> ÷ </a:t>
                      </a: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93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Kbit/s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 increase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 increase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71501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47334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49334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57779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22.07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368255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89335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92669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110225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23.38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38646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25000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158671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162838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2.63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200450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26.33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3065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304009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310675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2.19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387567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27.49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78895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581350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591350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748467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779965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581350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591350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748467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924016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1162701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1182701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1496934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670892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2325402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2365402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2993869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28.75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49628467"/>
                  </a:ext>
                </a:extLst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>
            <a:off x="5508104" y="2276872"/>
            <a:ext cx="576064" cy="187220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4070604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D35D4A-6EF8-44B1-8C55-32D9CFE0B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814696"/>
              </p:ext>
            </p:extLst>
          </p:nvPr>
        </p:nvGraphicFramePr>
        <p:xfrm>
          <a:off x="1800000" y="1440000"/>
          <a:ext cx="5920740" cy="25527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845820">
                  <a:extLst>
                    <a:ext uri="{9D8B030D-6E8A-4147-A177-3AD203B41FA5}">
                      <a16:colId xmlns:a16="http://schemas.microsoft.com/office/drawing/2014/main" val="3719557245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677609538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485561130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2908864909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4120853403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194703696"/>
                    </a:ext>
                  </a:extLst>
                </a:gridCol>
                <a:gridCol w="845820">
                  <a:extLst>
                    <a:ext uri="{9D8B030D-6E8A-4147-A177-3AD203B41FA5}">
                      <a16:colId xmlns:a16="http://schemas.microsoft.com/office/drawing/2014/main" val="8326416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Max bitrate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Max bin rate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484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Existing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α</a:t>
                      </a:r>
                      <a:r>
                        <a:rPr lang="en-GB" sz="1100">
                          <a:effectLst/>
                        </a:rPr>
                        <a:t> = 32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β </a:t>
                      </a:r>
                      <a:r>
                        <a:rPr lang="en-GB" sz="1100">
                          <a:effectLst/>
                        </a:rPr>
                        <a:t>= 4</a:t>
                      </a:r>
                      <a:r>
                        <a:rPr lang="en-CA" sz="1100">
                          <a:effectLst/>
                        </a:rPr>
                        <a:t> ÷ </a:t>
                      </a: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Candidate 1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α</a:t>
                      </a:r>
                      <a:r>
                        <a:rPr lang="en-GB" sz="1100">
                          <a:effectLst/>
                        </a:rPr>
                        <a:t> = 32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β </a:t>
                      </a:r>
                      <a:r>
                        <a:rPr lang="en-GB" sz="1100">
                          <a:effectLst/>
                        </a:rPr>
                        <a:t>= 3</a:t>
                      </a:r>
                      <a:r>
                        <a:rPr lang="en-CA" sz="1100">
                          <a:effectLst/>
                        </a:rPr>
                        <a:t> ÷ </a:t>
                      </a: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Candidate 2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α</a:t>
                      </a:r>
                      <a:r>
                        <a:rPr lang="en-GB" sz="1100">
                          <a:effectLst/>
                        </a:rPr>
                        <a:t> = 24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l-GR" sz="1100">
                          <a:effectLst/>
                        </a:rPr>
                        <a:t>β </a:t>
                      </a:r>
                      <a:r>
                        <a:rPr lang="en-GB" sz="1100">
                          <a:effectLst/>
                        </a:rPr>
                        <a:t>= 4</a:t>
                      </a:r>
                      <a:r>
                        <a:rPr lang="en-CA" sz="1100">
                          <a:effectLst/>
                        </a:rPr>
                        <a:t> ÷ </a:t>
                      </a: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0475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Kbit/s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 increase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Kbin/s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 increase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601014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71334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76334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81779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14.64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038422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129335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137669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6.44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150225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16.15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99874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100000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258671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275338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6.44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300450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16.15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699344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160000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464009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490675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547567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731859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821350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861350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988467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20.35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421819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821350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861350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988467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20.35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021781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480000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1642701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1722701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1976934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20.35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98861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800000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3072068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3205402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4.34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3740535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21.76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0312724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Approaches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cxnSp>
        <p:nvCxnSpPr>
          <p:cNvPr id="12" name="Straight Arrow Connector 11"/>
          <p:cNvCxnSpPr>
            <a:endCxn id="10" idx="4"/>
          </p:cNvCxnSpPr>
          <p:nvPr/>
        </p:nvCxnSpPr>
        <p:spPr>
          <a:xfrm flipV="1">
            <a:off x="5148064" y="4149080"/>
            <a:ext cx="648072" cy="6480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35796" y="465313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Candidate 1 imposes much lower increase on maximum bin rate, hence is selected.</a:t>
            </a:r>
          </a:p>
        </p:txBody>
      </p:sp>
      <p:sp>
        <p:nvSpPr>
          <p:cNvPr id="10" name="Oval 9"/>
          <p:cNvSpPr/>
          <p:nvPr/>
        </p:nvSpPr>
        <p:spPr>
          <a:xfrm>
            <a:off x="5508104" y="2276872"/>
            <a:ext cx="576064" cy="187220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871480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Propose changing the </a:t>
            </a:r>
            <a:r>
              <a:rPr lang="en-US" dirty="0"/>
              <a:t>bit length multiplier, </a:t>
            </a:r>
            <a:r>
              <a:rPr lang="el-GR" i="1" dirty="0"/>
              <a:t>β</a:t>
            </a:r>
            <a:r>
              <a:rPr lang="en-GB" dirty="0"/>
              <a:t>, to in the CABAC zero word threshold to </a:t>
            </a:r>
            <a:r>
              <a:rPr lang="en-GB" i="1" dirty="0"/>
              <a:t>3</a:t>
            </a:r>
            <a:r>
              <a:rPr lang="en-CA" dirty="0"/>
              <a:t> </a:t>
            </a:r>
            <a:r>
              <a:rPr lang="en-CA" i="1" dirty="0"/>
              <a:t>÷ </a:t>
            </a:r>
            <a:r>
              <a:rPr lang="en-GB" i="1" dirty="0"/>
              <a:t>2</a:t>
            </a:r>
            <a:r>
              <a:rPr lang="en-GB" dirty="0"/>
              <a:t> for (at least) high tier</a:t>
            </a:r>
            <a:r>
              <a:rPr lang="en-US" dirty="0"/>
              <a:t>.</a:t>
            </a:r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Prevents currently imposed bit rate losses due to addition of </a:t>
            </a:r>
            <a:r>
              <a:rPr lang="en-GB" dirty="0" err="1"/>
              <a:t>cabac_zero_word</a:t>
            </a:r>
            <a:endParaRPr lang="en-GB" dirty="0"/>
          </a:p>
          <a:p>
            <a:pPr lvl="2"/>
            <a:r>
              <a:rPr lang="en-GB" dirty="0"/>
              <a:t>4.3% for slices with QP21 (DaylightRoad2)</a:t>
            </a:r>
          </a:p>
          <a:p>
            <a:endParaRPr lang="en-GB" dirty="0"/>
          </a:p>
          <a:p>
            <a:r>
              <a:rPr lang="en-GB" dirty="0"/>
              <a:t>Draft text included in submission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1689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39CFC-BE71-414D-94C3-8C3FADB4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analysis (1)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7B4CB2-86C6-4B43-9628-18C2FDB2AB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D574C4-930A-4C0B-BCE8-BAF51A531AB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FE92F-3763-4F91-9287-A345DF7BE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D34EE07-6BE9-4467-A380-F314818AA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An analysis of the effect of the proposal on full pictures rather than 10,  20 or 60 CTU tiles has been done.</a:t>
            </a:r>
          </a:p>
          <a:p>
            <a:pPr lvl="1"/>
            <a:endParaRPr lang="en-US" sz="1600" dirty="0"/>
          </a:p>
          <a:p>
            <a:r>
              <a:rPr lang="en-US" sz="1800" dirty="0"/>
              <a:t>The sequence DaylightRoad2 was simulated using for RA at all QP between 10 and 30.</a:t>
            </a:r>
          </a:p>
          <a:p>
            <a:pPr lvl="1"/>
            <a:endParaRPr lang="en-US" sz="1600" dirty="0"/>
          </a:p>
          <a:p>
            <a:r>
              <a:rPr lang="en-US" sz="1800" dirty="0"/>
              <a:t>Other than the non-standard sequence QP, CTC was used.</a:t>
            </a:r>
          </a:p>
          <a:p>
            <a:pPr lvl="1"/>
            <a:endParaRPr lang="en-US" sz="1600" dirty="0"/>
          </a:p>
          <a:p>
            <a:r>
              <a:rPr lang="en-US" sz="1800" dirty="0"/>
              <a:t>The results are given on the next slide and show (for DaylightRoad2):</a:t>
            </a:r>
          </a:p>
          <a:p>
            <a:pPr lvl="1"/>
            <a:r>
              <a:rPr lang="en-US" sz="1600" dirty="0"/>
              <a:t>no </a:t>
            </a:r>
            <a:r>
              <a:rPr lang="en-US" sz="1600" dirty="0" err="1"/>
              <a:t>cabac_zero_word</a:t>
            </a:r>
            <a:r>
              <a:rPr lang="en-US" sz="1600" dirty="0"/>
              <a:t> are added for main tier using the current threshold</a:t>
            </a:r>
          </a:p>
          <a:p>
            <a:pPr lvl="1"/>
            <a:r>
              <a:rPr lang="en-US" sz="1600" dirty="0"/>
              <a:t>up to 1.24% of the sequence length is added in </a:t>
            </a:r>
            <a:r>
              <a:rPr lang="en-US" sz="1600" dirty="0" err="1"/>
              <a:t>cabac_zero_word</a:t>
            </a:r>
            <a:r>
              <a:rPr lang="en-US" sz="1600" dirty="0"/>
              <a:t> for high tier.</a:t>
            </a:r>
          </a:p>
          <a:p>
            <a:pPr lvl="1"/>
            <a:r>
              <a:rPr lang="en-US" sz="1600" dirty="0"/>
              <a:t>Also note that above high tier up to 83.5% of the frames in the sequence require the addition of </a:t>
            </a:r>
            <a:r>
              <a:rPr lang="en-US" sz="1600" dirty="0" err="1"/>
              <a:t>cabac_zero_word</a:t>
            </a:r>
            <a:r>
              <a:rPr lang="en-US" sz="1600" dirty="0"/>
              <a:t> using the current threshold.</a:t>
            </a:r>
          </a:p>
          <a:p>
            <a:pPr lvl="1"/>
            <a:r>
              <a:rPr lang="en-US" sz="1600" dirty="0"/>
              <a:t>However, with the proposed </a:t>
            </a:r>
            <a:r>
              <a:rPr lang="en-US" sz="1600" dirty="0" err="1"/>
              <a:t>cabac_zero_word</a:t>
            </a:r>
            <a:r>
              <a:rPr lang="en-US" sz="1600" dirty="0"/>
              <a:t> formula, none of the frames exceed the threshold.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45658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39CFC-BE71-414D-94C3-8C3FADB4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analysis (2)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4085862-CE34-44BB-B93D-792AF15D50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315787"/>
              </p:ext>
            </p:extLst>
          </p:nvPr>
        </p:nvGraphicFramePr>
        <p:xfrm>
          <a:off x="467544" y="1263809"/>
          <a:ext cx="8424934" cy="482346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31096">
                  <a:extLst>
                    <a:ext uri="{9D8B030D-6E8A-4147-A177-3AD203B41FA5}">
                      <a16:colId xmlns:a16="http://schemas.microsoft.com/office/drawing/2014/main" val="1122518288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3568768048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1395366372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4284150455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772082647"/>
                    </a:ext>
                  </a:extLst>
                </a:gridCol>
                <a:gridCol w="821695">
                  <a:extLst>
                    <a:ext uri="{9D8B030D-6E8A-4147-A177-3AD203B41FA5}">
                      <a16:colId xmlns:a16="http://schemas.microsoft.com/office/drawing/2014/main" val="1627199590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2826394802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3956756143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29747346"/>
                    </a:ext>
                  </a:extLst>
                </a:gridCol>
                <a:gridCol w="756306">
                  <a:extLst>
                    <a:ext uri="{9D8B030D-6E8A-4147-A177-3AD203B41FA5}">
                      <a16:colId xmlns:a16="http://schemas.microsoft.com/office/drawing/2014/main" val="4004554371"/>
                    </a:ext>
                  </a:extLst>
                </a:gridCol>
                <a:gridCol w="821695">
                  <a:extLst>
                    <a:ext uri="{9D8B030D-6E8A-4147-A177-3AD203B41FA5}">
                      <a16:colId xmlns:a16="http://schemas.microsoft.com/office/drawing/2014/main" val="250456629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Sequence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Number of frames analysed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Bitrate Kbit/s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Tier rating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Number of frames over current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Percentage of frames over current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Number of frames over proposed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Average % bit cost increase for all slices due to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Average % bit cost increase for slices that have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Maximum % bit cost increase for any slice due to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Percentage of bits added to sequence due to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48456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1159036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160441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1039312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219636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923611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554046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814402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47.6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1.61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263749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714236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163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71.5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6.20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199874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614525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198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83.5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4.64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7.61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52196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522365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174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6.85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2.03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542345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417856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24.0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2.97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5.79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0.81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340842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297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289197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1.55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216593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19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186439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&gt; High</a:t>
                      </a:r>
                      <a:endParaRPr lang="en-GB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11.0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3.70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485329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115526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C000"/>
                          </a:solidFill>
                          <a:effectLst/>
                        </a:rPr>
                        <a:t>High</a:t>
                      </a:r>
                      <a:endParaRPr lang="en-GB" sz="11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11.0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4.66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1.24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812585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81262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C000"/>
                          </a:solidFill>
                          <a:effectLst/>
                        </a:rPr>
                        <a:t>High</a:t>
                      </a:r>
                      <a:endParaRPr lang="en-GB" sz="11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12811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59095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C000"/>
                          </a:solidFill>
                          <a:effectLst/>
                        </a:rPr>
                        <a:t>High</a:t>
                      </a:r>
                      <a:endParaRPr lang="en-GB" sz="11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97102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41901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FFC000"/>
                          </a:solidFill>
                          <a:effectLst/>
                        </a:rPr>
                        <a:t>High</a:t>
                      </a:r>
                      <a:endParaRPr lang="en-GB" sz="11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774009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26796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57566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19351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489836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14242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48272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10333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781398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7861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54673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29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6635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47555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300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5582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Main</a:t>
                      </a:r>
                      <a:endParaRPr lang="en-GB" sz="1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97529865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7B4CB2-86C6-4B43-9628-18C2FDB2AB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D574C4-930A-4C0B-BCE8-BAF51A531AB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FE92F-3763-4F91-9287-A345DF7BE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85760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39CFC-BE71-414D-94C3-8C3FADB4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analysis (3)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7B4CB2-86C6-4B43-9628-18C2FDB2AB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D574C4-930A-4C0B-BCE8-BAF51A531AB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FE92F-3763-4F91-9287-A345DF7BE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D34EE07-6BE9-4467-A380-F314818AA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Further analysis has identified the slice type and slice QP which cause the </a:t>
            </a:r>
            <a:r>
              <a:rPr lang="en-US" dirty="0" err="1"/>
              <a:t>cabac_zero_word</a:t>
            </a:r>
            <a:r>
              <a:rPr lang="en-US" dirty="0"/>
              <a:t> threshold to be exceeded.</a:t>
            </a:r>
          </a:p>
          <a:p>
            <a:endParaRPr lang="en-US" dirty="0"/>
          </a:p>
          <a:p>
            <a:r>
              <a:rPr lang="en-US" dirty="0"/>
              <a:t>The results are shown in the following table.</a:t>
            </a:r>
          </a:p>
          <a:p>
            <a:pPr lvl="1"/>
            <a:r>
              <a:rPr lang="en-US" dirty="0"/>
              <a:t>No slice with QP below 17 or above 23 were found to exceed the threshold for DaylightRoad2 and have therefore been excluded.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The slices that exceed </a:t>
            </a:r>
            <a:r>
              <a:rPr lang="en-US" dirty="0" err="1"/>
              <a:t>cabac_zero_word</a:t>
            </a:r>
            <a:r>
              <a:rPr lang="en-US" dirty="0"/>
              <a:t> are mostly B frames within a small QP range.</a:t>
            </a:r>
          </a:p>
          <a:p>
            <a:pPr lvl="1"/>
            <a:r>
              <a:rPr lang="en-US" dirty="0"/>
              <a:t>For certain QP, 100% of B frames exceed the </a:t>
            </a:r>
            <a:r>
              <a:rPr lang="en-US" dirty="0" err="1"/>
              <a:t>cabac_zero_word</a:t>
            </a:r>
            <a:r>
              <a:rPr lang="en-US" dirty="0"/>
              <a:t> threshold.</a:t>
            </a:r>
          </a:p>
          <a:p>
            <a:pPr lvl="1"/>
            <a:r>
              <a:rPr lang="en-US" dirty="0"/>
              <a:t>The exact implications of this on individual sequences depends on the chosen GOP structure.</a:t>
            </a:r>
          </a:p>
          <a:p>
            <a:pPr lvl="2"/>
            <a:r>
              <a:rPr lang="en-US" dirty="0"/>
              <a:t>For high tier operation, some GOP structures may be able to exacerbate the problem by bringing problematic QPs into the GOP structure.</a:t>
            </a:r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67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7464-8495-48E6-8489-308B2B33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analysis (4)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02C23-62A8-4CED-948B-481D40C88D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212478-1508-4179-B127-F3822446158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5D0B7-BE79-4EC0-A945-1567B37B6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902383-F493-4FDF-A039-35C9333B6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A1747260-1096-4512-9A93-9BAE9AAFBF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4542571"/>
              </p:ext>
            </p:extLst>
          </p:nvPr>
        </p:nvGraphicFramePr>
        <p:xfrm>
          <a:off x="503065" y="1844824"/>
          <a:ext cx="8424934" cy="34290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01565">
                  <a:extLst>
                    <a:ext uri="{9D8B030D-6E8A-4147-A177-3AD203B41FA5}">
                      <a16:colId xmlns:a16="http://schemas.microsoft.com/office/drawing/2014/main" val="3649047546"/>
                    </a:ext>
                  </a:extLst>
                </a:gridCol>
                <a:gridCol w="901565">
                  <a:extLst>
                    <a:ext uri="{9D8B030D-6E8A-4147-A177-3AD203B41FA5}">
                      <a16:colId xmlns:a16="http://schemas.microsoft.com/office/drawing/2014/main" val="3718644215"/>
                    </a:ext>
                  </a:extLst>
                </a:gridCol>
                <a:gridCol w="901565">
                  <a:extLst>
                    <a:ext uri="{9D8B030D-6E8A-4147-A177-3AD203B41FA5}">
                      <a16:colId xmlns:a16="http://schemas.microsoft.com/office/drawing/2014/main" val="1564065950"/>
                    </a:ext>
                  </a:extLst>
                </a:gridCol>
                <a:gridCol w="937251">
                  <a:extLst>
                    <a:ext uri="{9D8B030D-6E8A-4147-A177-3AD203B41FA5}">
                      <a16:colId xmlns:a16="http://schemas.microsoft.com/office/drawing/2014/main" val="2020722315"/>
                    </a:ext>
                  </a:extLst>
                </a:gridCol>
                <a:gridCol w="1065912">
                  <a:extLst>
                    <a:ext uri="{9D8B030D-6E8A-4147-A177-3AD203B41FA5}">
                      <a16:colId xmlns:a16="http://schemas.microsoft.com/office/drawing/2014/main" val="1408851218"/>
                    </a:ext>
                  </a:extLst>
                </a:gridCol>
                <a:gridCol w="937251">
                  <a:extLst>
                    <a:ext uri="{9D8B030D-6E8A-4147-A177-3AD203B41FA5}">
                      <a16:colId xmlns:a16="http://schemas.microsoft.com/office/drawing/2014/main" val="747734448"/>
                    </a:ext>
                  </a:extLst>
                </a:gridCol>
                <a:gridCol w="901565">
                  <a:extLst>
                    <a:ext uri="{9D8B030D-6E8A-4147-A177-3AD203B41FA5}">
                      <a16:colId xmlns:a16="http://schemas.microsoft.com/office/drawing/2014/main" val="3005401244"/>
                    </a:ext>
                  </a:extLst>
                </a:gridCol>
                <a:gridCol w="901565">
                  <a:extLst>
                    <a:ext uri="{9D8B030D-6E8A-4147-A177-3AD203B41FA5}">
                      <a16:colId xmlns:a16="http://schemas.microsoft.com/office/drawing/2014/main" val="2989525554"/>
                    </a:ext>
                  </a:extLst>
                </a:gridCol>
                <a:gridCol w="976695">
                  <a:extLst>
                    <a:ext uri="{9D8B030D-6E8A-4147-A177-3AD203B41FA5}">
                      <a16:colId xmlns:a16="http://schemas.microsoft.com/office/drawing/2014/main" val="121093620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Slice Type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Slice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Number of frames analysed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Number of frames over current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Percentage of frames over current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Number of frames over proposed threshold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Average % bit cost increase for all slices due to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Average % bit cost increase for slices that have CZW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Maximum % bit cost increase for any slice due to CZW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5142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878034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321661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193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85.78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99863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3.87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3.87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6.2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533060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4.96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4.96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7.61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891453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247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52.63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1.52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3.42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087110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646044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941931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356818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164981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40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03367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206810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958557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32819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350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sz="1800" dirty="0"/>
              <a:t>CABAC zero words limit the bit / bin ratio by adding padding bits</a:t>
            </a:r>
          </a:p>
          <a:p>
            <a:pPr lvl="1"/>
            <a:r>
              <a:rPr lang="en-GB" sz="1600" dirty="0"/>
              <a:t>Effectively defines the bin/second rate</a:t>
            </a:r>
          </a:p>
          <a:p>
            <a:pPr lvl="1"/>
            <a:r>
              <a:rPr lang="en-GB" sz="1600" dirty="0"/>
              <a:t>Limit is important aspect in hardware design </a:t>
            </a:r>
          </a:p>
          <a:p>
            <a:endParaRPr lang="en-GB" sz="800" dirty="0"/>
          </a:p>
          <a:p>
            <a:r>
              <a:rPr lang="en-CA" sz="1800" dirty="0"/>
              <a:t>From the specification, the formula for the number of bins is given as: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CA" sz="1400" dirty="0"/>
              <a:t>	n = ( 32 ÷ 3 ) * </a:t>
            </a:r>
            <a:r>
              <a:rPr lang="en-CA" sz="1400" dirty="0" err="1"/>
              <a:t>NumBytesInVclNalUnits</a:t>
            </a:r>
            <a:r>
              <a:rPr lang="en-CA" sz="1400" dirty="0"/>
              <a:t> + ( </a:t>
            </a:r>
            <a:r>
              <a:rPr lang="en-CA" sz="1400" dirty="0" err="1"/>
              <a:t>RawMinCuBits</a:t>
            </a:r>
            <a:r>
              <a:rPr lang="en-CA" sz="1400" dirty="0"/>
              <a:t> * </a:t>
            </a:r>
            <a:r>
              <a:rPr lang="en-CA" sz="1400" dirty="0" err="1"/>
              <a:t>PicSizeInMinCbsY</a:t>
            </a:r>
            <a:r>
              <a:rPr lang="en-CA" sz="1400" dirty="0"/>
              <a:t>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</a:t>
            </a:r>
          </a:p>
          <a:p>
            <a:endParaRPr lang="en-CA" sz="800" dirty="0"/>
          </a:p>
          <a:p>
            <a:r>
              <a:rPr lang="en-CA" sz="1800" dirty="0"/>
              <a:t>For this presentation we are rewriting this as: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CA" sz="1800" dirty="0"/>
              <a:t>	</a:t>
            </a:r>
            <a:r>
              <a:rPr lang="en-CA" sz="1800" i="1" dirty="0"/>
              <a:t>n = </a:t>
            </a:r>
            <a:r>
              <a:rPr lang="el-GR" sz="1800" i="1" dirty="0"/>
              <a:t>β</a:t>
            </a:r>
            <a:r>
              <a:rPr lang="en-GB" sz="1800" i="1" dirty="0"/>
              <a:t>  *  b   +   c</a:t>
            </a:r>
            <a:r>
              <a:rPr lang="en-CA" sz="1800" dirty="0"/>
              <a:t>  ÷  </a:t>
            </a:r>
            <a:r>
              <a:rPr lang="el-GR" sz="1800" i="1" dirty="0"/>
              <a:t>α</a:t>
            </a:r>
            <a:endParaRPr lang="en-GB" sz="1800" i="1" dirty="0"/>
          </a:p>
          <a:p>
            <a:pPr lvl="2">
              <a:spcAft>
                <a:spcPts val="0"/>
              </a:spcAft>
            </a:pPr>
            <a:endParaRPr lang="en-GB" sz="1400" dirty="0"/>
          </a:p>
          <a:p>
            <a:pPr lvl="2">
              <a:spcAft>
                <a:spcPts val="0"/>
              </a:spcAft>
            </a:pPr>
            <a:endParaRPr lang="en-GB" sz="1400" dirty="0"/>
          </a:p>
          <a:p>
            <a:pPr lvl="2">
              <a:spcAft>
                <a:spcPts val="0"/>
              </a:spcAft>
            </a:pPr>
            <a:r>
              <a:rPr lang="en-GB" sz="1400" dirty="0"/>
              <a:t>n is the number of bins allowed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b is the number of bits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c is the number of bits in the image or image region</a:t>
            </a:r>
          </a:p>
          <a:p>
            <a:pPr lvl="2">
              <a:spcAft>
                <a:spcPts val="0"/>
              </a:spcAft>
            </a:pPr>
            <a:r>
              <a:rPr lang="el-GR" sz="1400" dirty="0"/>
              <a:t>α</a:t>
            </a:r>
            <a:r>
              <a:rPr lang="en-GB" sz="1400" dirty="0"/>
              <a:t> and </a:t>
            </a:r>
            <a:r>
              <a:rPr lang="el-GR" sz="1400" dirty="0"/>
              <a:t>β</a:t>
            </a:r>
            <a:r>
              <a:rPr lang="en-GB" sz="1400" dirty="0"/>
              <a:t> are two constants with default values of 32 and 4</a:t>
            </a:r>
            <a:r>
              <a:rPr lang="en-CA" sz="1400" dirty="0"/>
              <a:t> ÷ </a:t>
            </a:r>
            <a:r>
              <a:rPr lang="en-GB" sz="1400" dirty="0"/>
              <a:t>3 respectively</a:t>
            </a:r>
          </a:p>
          <a:p>
            <a:endParaRPr lang="en-GB" dirty="0"/>
          </a:p>
          <a:p>
            <a:pPr>
              <a:spcBef>
                <a:spcPts val="600"/>
              </a:spcBef>
            </a:pPr>
            <a:endParaRPr lang="en-CA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05064"/>
            <a:ext cx="150209" cy="63000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0" y="4005064"/>
            <a:ext cx="150209" cy="63000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11" name="TextBox 10"/>
          <p:cNvSpPr txBox="1"/>
          <p:nvPr/>
        </p:nvSpPr>
        <p:spPr>
          <a:xfrm>
            <a:off x="1791509" y="4370029"/>
            <a:ext cx="814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/>
              <a:t>dynamic</a:t>
            </a:r>
          </a:p>
          <a:p>
            <a:pPr algn="ctr"/>
            <a:r>
              <a:rPr lang="en-GB" sz="1000" dirty="0"/>
              <a:t>component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07781" y="4370029"/>
            <a:ext cx="814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/>
              <a:t>static</a:t>
            </a:r>
          </a:p>
          <a:p>
            <a:pPr algn="ctr"/>
            <a:r>
              <a:rPr lang="en-GB" sz="1000" dirty="0"/>
              <a:t>component</a:t>
            </a:r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14B84-02CF-47DF-B6EB-E3596D01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6ACA6-D9A0-4667-9BC5-10A711BA2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HD and 4K pictures from CTC split into tiles of 10, 60, and 120 complete (128x128) CTU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First analysis showed that class TGM had no tiles which exceeded </a:t>
            </a:r>
            <a:r>
              <a:rPr lang="en-GB" dirty="0" err="1"/>
              <a:t>cabac_zero_word</a:t>
            </a:r>
            <a:r>
              <a:rPr lang="en-GB" dirty="0"/>
              <a:t> threshold</a:t>
            </a:r>
          </a:p>
          <a:p>
            <a:pPr lvl="1"/>
            <a:r>
              <a:rPr lang="en-GB" dirty="0"/>
              <a:t>Excluded from further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D129F-1650-4EE5-A977-D74CA0E9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624B8-5CB5-4589-8378-783795B810B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C3A64-BEDC-4080-984A-EAFB6D7A5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632808"/>
              </p:ext>
            </p:extLst>
          </p:nvPr>
        </p:nvGraphicFramePr>
        <p:xfrm>
          <a:off x="899592" y="2276872"/>
          <a:ext cx="7200799" cy="217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9753">
                  <a:extLst>
                    <a:ext uri="{9D8B030D-6E8A-4147-A177-3AD203B41FA5}">
                      <a16:colId xmlns:a16="http://schemas.microsoft.com/office/drawing/2014/main" val="481049273"/>
                    </a:ext>
                  </a:extLst>
                </a:gridCol>
                <a:gridCol w="2400523">
                  <a:extLst>
                    <a:ext uri="{9D8B030D-6E8A-4147-A177-3AD203B41FA5}">
                      <a16:colId xmlns:a16="http://schemas.microsoft.com/office/drawing/2014/main" val="3345378519"/>
                    </a:ext>
                  </a:extLst>
                </a:gridCol>
                <a:gridCol w="2400523">
                  <a:extLst>
                    <a:ext uri="{9D8B030D-6E8A-4147-A177-3AD203B41FA5}">
                      <a16:colId xmlns:a16="http://schemas.microsoft.com/office/drawing/2014/main" val="1486151295"/>
                    </a:ext>
                  </a:extLst>
                </a:gridCol>
              </a:tblGrid>
              <a:tr h="5447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Number of complete CTUs in tile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HD format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4K format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432812"/>
                  </a:ext>
                </a:extLst>
              </a:tr>
              <a:tr h="5447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 tile columns, 4 tile rows;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each tile is 5x2 CTUs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 tile columns, 8 tile rows;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each tile is 5x2 CTUs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909141"/>
                  </a:ext>
                </a:extLst>
              </a:tr>
              <a:tr h="5447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 tile column, 2 tile rows;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each tile is 15x4 CTUs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 tile columns, 4 tile rows;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each tile is 15x4 CTUs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349465"/>
                  </a:ext>
                </a:extLst>
              </a:tr>
              <a:tr h="5447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Single tile of 15x8 CTUs;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 tile columns, 2 tile rows;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each tile is 15x8 CTUs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15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85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867538"/>
              </p:ext>
            </p:extLst>
          </p:nvPr>
        </p:nvGraphicFramePr>
        <p:xfrm>
          <a:off x="575339" y="1412776"/>
          <a:ext cx="3707968" cy="3807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1292">
                  <a:extLst>
                    <a:ext uri="{9D8B030D-6E8A-4147-A177-3AD203B41FA5}">
                      <a16:colId xmlns:a16="http://schemas.microsoft.com/office/drawing/2014/main" val="133370615"/>
                    </a:ext>
                  </a:extLst>
                </a:gridCol>
                <a:gridCol w="901938">
                  <a:extLst>
                    <a:ext uri="{9D8B030D-6E8A-4147-A177-3AD203B41FA5}">
                      <a16:colId xmlns:a16="http://schemas.microsoft.com/office/drawing/2014/main" val="2789299934"/>
                    </a:ext>
                  </a:extLst>
                </a:gridCol>
                <a:gridCol w="601292">
                  <a:extLst>
                    <a:ext uri="{9D8B030D-6E8A-4147-A177-3AD203B41FA5}">
                      <a16:colId xmlns:a16="http://schemas.microsoft.com/office/drawing/2014/main" val="1090247543"/>
                    </a:ext>
                  </a:extLst>
                </a:gridCol>
                <a:gridCol w="601292">
                  <a:extLst>
                    <a:ext uri="{9D8B030D-6E8A-4147-A177-3AD203B41FA5}">
                      <a16:colId xmlns:a16="http://schemas.microsoft.com/office/drawing/2014/main" val="1253378981"/>
                    </a:ext>
                  </a:extLst>
                </a:gridCol>
                <a:gridCol w="501077">
                  <a:extLst>
                    <a:ext uri="{9D8B030D-6E8A-4147-A177-3AD203B41FA5}">
                      <a16:colId xmlns:a16="http://schemas.microsoft.com/office/drawing/2014/main" val="1224048195"/>
                    </a:ext>
                  </a:extLst>
                </a:gridCol>
                <a:gridCol w="501077">
                  <a:extLst>
                    <a:ext uri="{9D8B030D-6E8A-4147-A177-3AD203B41FA5}">
                      <a16:colId xmlns:a16="http://schemas.microsoft.com/office/drawing/2014/main" val="2819140735"/>
                    </a:ext>
                  </a:extLst>
                </a:gridCol>
              </a:tblGrid>
              <a:tr h="1381275">
                <a:tc rowSpan="2">
                  <a:txBody>
                    <a:bodyPr/>
                    <a:lstStyle/>
                    <a:p>
                      <a:pPr marL="71755" marR="71755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Level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Max luma sample rate MaxLumaSr</a:t>
                      </a:r>
                      <a:b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(samples/sec)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Max bit rate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</a:rPr>
                        <a:t>MaxBR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</a:rPr>
                        <a:t>BrVclFactor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 or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</a:rPr>
                        <a:t>BrNalFactor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 bits/s)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71755" marR="71755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Min compression ratio  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</a:rPr>
                        <a:t>MinCrBase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119412"/>
                  </a:ext>
                </a:extLst>
              </a:tr>
              <a:tr h="776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Main tier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High tier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  Main tier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  High tier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655408"/>
                  </a:ext>
                </a:extLst>
              </a:tr>
              <a:tr h="33975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31250"/>
                  </a:ext>
                </a:extLst>
              </a:tr>
              <a:tr h="33975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4.1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133 693 440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20 000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50 000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469373"/>
                  </a:ext>
                </a:extLst>
              </a:tr>
              <a:tr h="33060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267 386 880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25 000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100 000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158787"/>
                  </a:ext>
                </a:extLst>
              </a:tr>
              <a:tr h="2991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5.1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534 773 760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40 000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160 000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646525"/>
                  </a:ext>
                </a:extLst>
              </a:tr>
              <a:tr h="33975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>..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90187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8" name="TextBox 7"/>
          <p:cNvSpPr txBox="1"/>
          <p:nvPr/>
        </p:nvSpPr>
        <p:spPr>
          <a:xfrm>
            <a:off x="743733" y="5317674"/>
            <a:ext cx="3371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Tier and level limits for the video profiles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870" y="5649933"/>
            <a:ext cx="3206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(Extract from Table A.2 of VVC specification)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992" y="2123046"/>
            <a:ext cx="3493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HD (class B) sequences level 4.1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992" y="2493526"/>
            <a:ext cx="38096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4K (class A) sequences levels 5 / 5.1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991" y="2899540"/>
            <a:ext cx="4464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Previous study (JVET-P0395) indicated high tier most likely to exceed </a:t>
            </a:r>
            <a:r>
              <a:rPr lang="en-GB" sz="1600" dirty="0" err="1"/>
              <a:t>cabac_zero_word</a:t>
            </a:r>
            <a:r>
              <a:rPr lang="en-GB" sz="1600" dirty="0"/>
              <a:t> threshold</a:t>
            </a:r>
          </a:p>
        </p:txBody>
      </p:sp>
    </p:spTree>
    <p:extLst>
      <p:ext uri="{BB962C8B-B14F-4D97-AF65-F5344CB8AC3E}">
        <p14:creationId xmlns:p14="http://schemas.microsoft.com/office/powerpoint/2010/main" val="159180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– High Tier – 10 CTU Tiles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66" y="1212536"/>
            <a:ext cx="8352000" cy="5040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1400" dirty="0"/>
              <a:t>Points above red line indicate tiles exceeding existing </a:t>
            </a:r>
            <a:r>
              <a:rPr lang="en-GB" sz="1400" dirty="0" err="1"/>
              <a:t>cabac_zero_word</a:t>
            </a:r>
            <a:r>
              <a:rPr lang="en-GB" sz="1400" dirty="0"/>
              <a:t> threshold</a:t>
            </a:r>
          </a:p>
          <a:p>
            <a:r>
              <a:rPr lang="en-GB" sz="1400" dirty="0"/>
              <a:t>Colour of point indicates QP – most points above red line have QP 18-22</a:t>
            </a:r>
          </a:p>
          <a:p>
            <a:r>
              <a:rPr lang="en-GB" sz="1400" dirty="0"/>
              <a:t>Results for RA and AI – mix of I and B frames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pic>
        <p:nvPicPr>
          <p:cNvPr id="3074" name="Picture 2" descr="Hig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0" y="1116725"/>
            <a:ext cx="6372264" cy="420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0563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Some sequences (for example DaylightRoad2) exceed </a:t>
            </a:r>
            <a:r>
              <a:rPr lang="en-GB" sz="1800" dirty="0" err="1"/>
              <a:t>cabac_zero_word</a:t>
            </a:r>
            <a:r>
              <a:rPr lang="en-GB" sz="1800" dirty="0"/>
              <a:t> threshold more commonly than others</a:t>
            </a:r>
          </a:p>
          <a:p>
            <a:pPr lvl="1"/>
            <a:r>
              <a:rPr lang="en-GB" sz="1600" dirty="0"/>
              <a:t>Previous study identified this might be caused by quantization of noise</a:t>
            </a:r>
          </a:p>
          <a:p>
            <a:pPr lvl="1"/>
            <a:r>
              <a:rPr lang="en-GB" sz="1600" dirty="0"/>
              <a:t>Occurs at sequence specific QP ranges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sz="1600" dirty="0"/>
              <a:t>No evidence of significant “averaging out” as tile size increases</a:t>
            </a:r>
          </a:p>
          <a:p>
            <a:pPr lvl="1"/>
            <a:r>
              <a:rPr lang="en-GB" sz="1600" dirty="0"/>
              <a:t>Percentage tiles are over </a:t>
            </a:r>
            <a:r>
              <a:rPr lang="en-GB" sz="1600" dirty="0" err="1"/>
              <a:t>cabac_zero_word</a:t>
            </a:r>
            <a:r>
              <a:rPr lang="en-GB" sz="1600" dirty="0"/>
              <a:t> threshold represents cost to coding efficiency of adding </a:t>
            </a:r>
            <a:r>
              <a:rPr lang="en-GB" sz="1600" dirty="0" err="1"/>
              <a:t>cabac_zero_word</a:t>
            </a:r>
            <a:endParaRPr lang="en-GB" sz="1600" dirty="0"/>
          </a:p>
          <a:p>
            <a:pPr lvl="1"/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599929"/>
              </p:ext>
            </p:extLst>
          </p:nvPr>
        </p:nvGraphicFramePr>
        <p:xfrm>
          <a:off x="1326130" y="2564904"/>
          <a:ext cx="5938520" cy="8382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848360">
                  <a:extLst>
                    <a:ext uri="{9D8B030D-6E8A-4147-A177-3AD203B41FA5}">
                      <a16:colId xmlns:a16="http://schemas.microsoft.com/office/drawing/2014/main" val="712245575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3011943844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6819751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3499853870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542527653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485105911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969242573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 / B Slice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20552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0615305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Tile size in CTU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62.5%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75.0%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43.75%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22324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75.0%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43.75%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938169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62.5%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50.00%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192518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56692"/>
              </p:ext>
            </p:extLst>
          </p:nvPr>
        </p:nvGraphicFramePr>
        <p:xfrm>
          <a:off x="1326130" y="5013176"/>
          <a:ext cx="5938520" cy="8382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848360">
                  <a:extLst>
                    <a:ext uri="{9D8B030D-6E8A-4147-A177-3AD203B41FA5}">
                      <a16:colId xmlns:a16="http://schemas.microsoft.com/office/drawing/2014/main" val="3747633915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832848294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1794892382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1421200791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90355160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616624570"/>
                    </a:ext>
                  </a:extLst>
                </a:gridCol>
                <a:gridCol w="848360">
                  <a:extLst>
                    <a:ext uri="{9D8B030D-6E8A-4147-A177-3AD203B41FA5}">
                      <a16:colId xmlns:a16="http://schemas.microsoft.com/office/drawing/2014/main" val="2065032498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I / B Slice QP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383935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866417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Tile size in CTU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0.93%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1.70%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3.81%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1.85%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60553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1.74%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3.61%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3.52%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3.73%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261494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1.38%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3.26%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1.53%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732358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54896" y="3411644"/>
            <a:ext cx="54809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Percentage of tiles over </a:t>
            </a:r>
            <a:r>
              <a:rPr lang="en-CA" sz="1100" dirty="0" err="1"/>
              <a:t>cabac_zero_world</a:t>
            </a:r>
            <a:r>
              <a:rPr lang="en-CA" sz="1100" dirty="0"/>
              <a:t> threshold in “High” tier for DaylightRoad2</a:t>
            </a:r>
            <a:endParaRPr lang="en-GB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1417506" y="5926883"/>
            <a:ext cx="58096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Average percent tiles are over </a:t>
            </a:r>
            <a:r>
              <a:rPr lang="en-CA" sz="1100" dirty="0" err="1"/>
              <a:t>cabac_zero_word</a:t>
            </a:r>
            <a:r>
              <a:rPr lang="en-CA" sz="1100" dirty="0"/>
              <a:t> threshold in “High” tier for DaylightRoad2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52356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Addition of </a:t>
            </a:r>
            <a:r>
              <a:rPr lang="en-GB" dirty="0" err="1"/>
              <a:t>cabac_zero_word</a:t>
            </a:r>
            <a:r>
              <a:rPr lang="en-GB" dirty="0"/>
              <a:t> effectively introduces a loss to coding efficiency</a:t>
            </a:r>
          </a:p>
          <a:p>
            <a:pPr lvl="1"/>
            <a:r>
              <a:rPr lang="en-GB" dirty="0"/>
              <a:t>Can either accept this, or,</a:t>
            </a:r>
          </a:p>
          <a:p>
            <a:pPr lvl="1"/>
            <a:r>
              <a:rPr lang="en-GB" dirty="0"/>
              <a:t>Update formula for </a:t>
            </a:r>
            <a:r>
              <a:rPr lang="en-GB" dirty="0" err="1"/>
              <a:t>cabac_zero_word</a:t>
            </a:r>
            <a:r>
              <a:rPr lang="en-GB" dirty="0"/>
              <a:t> threshold (unchanged since AVC)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GB" dirty="0"/>
              <a:t>Increase dynamic component (increase </a:t>
            </a:r>
            <a:r>
              <a:rPr lang="el-GR" i="1" dirty="0"/>
              <a:t>β</a:t>
            </a:r>
            <a:r>
              <a:rPr lang="en-GB" dirty="0"/>
              <a:t>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GB" dirty="0"/>
              <a:t>Increase static component (reduce </a:t>
            </a:r>
            <a:r>
              <a:rPr lang="el-GR" i="1" dirty="0"/>
              <a:t>α</a:t>
            </a:r>
            <a:r>
              <a:rPr lang="en-GB" dirty="0"/>
              <a:t>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GB" dirty="0"/>
              <a:t>Increase both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33324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 – Candidate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Increase </a:t>
            </a:r>
            <a:r>
              <a:rPr lang="el-GR" i="1" dirty="0"/>
              <a:t>β</a:t>
            </a:r>
            <a:r>
              <a:rPr lang="en-GB" dirty="0"/>
              <a:t> to </a:t>
            </a:r>
            <a:r>
              <a:rPr lang="en-CA" dirty="0"/>
              <a:t>3 ÷ 2</a:t>
            </a:r>
            <a:r>
              <a:rPr lang="en-GB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5122" name="Picture 2" descr="Hig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200" y="1710000"/>
            <a:ext cx="654364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69720" y="1248335"/>
            <a:ext cx="4140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All tiles below new threshold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932040" y="1710000"/>
            <a:ext cx="1872208" cy="107092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857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 – Candidate 2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Reduce </a:t>
            </a:r>
            <a:r>
              <a:rPr lang="el-GR" i="1" dirty="0"/>
              <a:t>α</a:t>
            </a:r>
            <a:r>
              <a:rPr lang="en-GB" dirty="0"/>
              <a:t> to </a:t>
            </a:r>
            <a:r>
              <a:rPr lang="en-CA" dirty="0"/>
              <a:t>24</a:t>
            </a:r>
            <a:r>
              <a:rPr lang="en-GB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pic>
        <p:nvPicPr>
          <p:cNvPr id="6146" name="Picture 2" descr="Hig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00" y="1710000"/>
            <a:ext cx="676221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69720" y="1248335"/>
            <a:ext cx="4140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All tiles below new threshold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860032" y="1710000"/>
            <a:ext cx="1944216" cy="85490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120510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1682</Words>
  <Application>Microsoft Office PowerPoint</Application>
  <PresentationFormat>On-screen Show (4:3)</PresentationFormat>
  <Paragraphs>788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HGP創英角ｺﾞｼｯｸUB</vt:lpstr>
      <vt:lpstr>Arial</vt:lpstr>
      <vt:lpstr>Lucida Sans</vt:lpstr>
      <vt:lpstr>Times New Roman</vt:lpstr>
      <vt:lpstr>GBM_Master</vt:lpstr>
      <vt:lpstr>CABAC zero word threshold</vt:lpstr>
      <vt:lpstr>Introduction</vt:lpstr>
      <vt:lpstr>Analysis</vt:lpstr>
      <vt:lpstr>Analysis</vt:lpstr>
      <vt:lpstr>Analysis – High Tier – 10 CTU Tiles</vt:lpstr>
      <vt:lpstr>Analysis </vt:lpstr>
      <vt:lpstr>Observation</vt:lpstr>
      <vt:lpstr>Observation – Candidate 1 </vt:lpstr>
      <vt:lpstr>Observation – Candidate 2 </vt:lpstr>
      <vt:lpstr>Comparison of Approaches </vt:lpstr>
      <vt:lpstr>Comparison of Approaches </vt:lpstr>
      <vt:lpstr>Conclusion</vt:lpstr>
      <vt:lpstr>Additional analysis (1)</vt:lpstr>
      <vt:lpstr>Additional analysis (2)</vt:lpstr>
      <vt:lpstr>Additional analysis (3)</vt:lpstr>
      <vt:lpstr>Additional analysis (4)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2020-01-08T16:45:03Z</dcterms:modified>
</cp:coreProperties>
</file>