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4"/>
  </p:notesMasterIdLst>
  <p:handoutMasterIdLst>
    <p:handoutMasterId r:id="rId15"/>
  </p:handoutMasterIdLst>
  <p:sldIdLst>
    <p:sldId id="446" r:id="rId6"/>
    <p:sldId id="453" r:id="rId7"/>
    <p:sldId id="461" r:id="rId8"/>
    <p:sldId id="468" r:id="rId9"/>
    <p:sldId id="469" r:id="rId10"/>
    <p:sldId id="470" r:id="rId11"/>
    <p:sldId id="459" r:id="rId12"/>
    <p:sldId id="451" r:id="rId13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7CE"/>
    <a:srgbClr val="FFCCFF"/>
    <a:srgbClr val="CB1476"/>
    <a:srgbClr val="009E8E"/>
    <a:srgbClr val="8A318E"/>
    <a:srgbClr val="8B1069"/>
    <a:srgbClr val="39B54A"/>
    <a:srgbClr val="00ADEE"/>
    <a:srgbClr val="602A7A"/>
    <a:srgbClr val="1BA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137" d="100"/>
          <a:sy n="137" d="100"/>
        </p:scale>
        <p:origin x="1254" y="114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1/12/2020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1/12/2020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425741" y="1127042"/>
            <a:ext cx="7100433" cy="3437814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latin typeface="Century Gothic" panose="020B0502020202020204" pitchFamily="34" charset="0"/>
              </a:rPr>
              <a:t>Interaction between Affine and SBT</a:t>
            </a:r>
          </a:p>
          <a:p>
            <a:r>
              <a:rPr lang="en-US" sz="2400" dirty="0">
                <a:latin typeface="Century Gothic" panose="020B0502020202020204" pitchFamily="34" charset="0"/>
              </a:rPr>
              <a:t>JVET-P0431</a:t>
            </a: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r>
              <a:rPr lang="en-US" sz="1050" dirty="0">
                <a:latin typeface="Century Gothic" panose="020B0502020202020204" pitchFamily="34" charset="0"/>
              </a:rPr>
              <a:t>F. Le </a:t>
            </a:r>
            <a:r>
              <a:rPr lang="en-US" sz="1050" dirty="0" err="1">
                <a:latin typeface="Century Gothic" panose="020B0502020202020204" pitchFamily="34" charset="0"/>
              </a:rPr>
              <a:t>Léannec</a:t>
            </a:r>
            <a:r>
              <a:rPr lang="en-US" sz="1050" dirty="0">
                <a:latin typeface="Century Gothic" panose="020B0502020202020204" pitchFamily="34" charset="0"/>
              </a:rPr>
              <a:t>, K. Naser, T. Poirier, P. Bordes</a:t>
            </a:r>
          </a:p>
          <a:p>
            <a:endParaRPr lang="en-US" sz="1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</p:spPr>
        <p:txBody>
          <a:bodyPr/>
          <a:lstStyle/>
          <a:p>
            <a:r>
              <a:rPr lang="en-US"/>
              <a:t>Motivation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DDC5-66F3-48FC-A092-24F96A1084F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8" y="756356"/>
            <a:ext cx="8329127" cy="3702535"/>
          </a:xfrm>
        </p:spPr>
        <p:txBody>
          <a:bodyPr/>
          <a:lstStyle/>
          <a:p>
            <a:pPr hangingPunct="0"/>
            <a:r>
              <a:rPr lang="en-CA" dirty="0"/>
              <a:t>Observation: sub-block transform (SBT) partitioning of a CU is rarely used for Affine </a:t>
            </a:r>
            <a:r>
              <a:rPr lang="en-CA" dirty="0" err="1"/>
              <a:t>Cus</a:t>
            </a:r>
            <a:endParaRPr lang="en-CA" dirty="0"/>
          </a:p>
          <a:p>
            <a:pPr hangingPunct="0"/>
            <a:endParaRPr lang="en-CA" dirty="0"/>
          </a:p>
          <a:p>
            <a:pPr hangingPunct="0"/>
            <a:endParaRPr lang="en-US" dirty="0"/>
          </a:p>
          <a:p>
            <a:pPr hangingPunct="0"/>
            <a:r>
              <a:rPr lang="en-CA" dirty="0"/>
              <a:t>Significant amount of encoder RD checks related to the usage of SBT in combination with affine mode, with a very low usage rate.</a:t>
            </a:r>
            <a:endParaRPr lang="en-US" dirty="0"/>
          </a:p>
          <a:p>
            <a:pPr marL="342900" lvl="1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</p:spPr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</p:spPr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942254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DDC5-66F3-48FC-A092-24F96A1084F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29600" cy="631787"/>
          </a:xfrm>
        </p:spPr>
        <p:txBody>
          <a:bodyPr/>
          <a:lstStyle/>
          <a:p>
            <a:r>
              <a:rPr lang="en-US" dirty="0"/>
              <a:t>Deactivate SBT for CU in sub block merge mode, and an affine merge candidate is used (as opposed to </a:t>
            </a:r>
            <a:r>
              <a:rPr lang="en-US" dirty="0" err="1"/>
              <a:t>SbTMVP</a:t>
            </a:r>
            <a:r>
              <a:rPr lang="en-US" dirty="0"/>
              <a:t>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B9A1635-3127-4BD0-A014-C6AE0C37EC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120977"/>
              </p:ext>
            </p:extLst>
          </p:nvPr>
        </p:nvGraphicFramePr>
        <p:xfrm>
          <a:off x="1528762" y="1724819"/>
          <a:ext cx="6086475" cy="2705100"/>
        </p:xfrm>
        <a:graphic>
          <a:graphicData uri="http://schemas.openxmlformats.org/drawingml/2006/table">
            <a:tbl>
              <a:tblPr firstRow="1" firstCol="1" bandRow="1"/>
              <a:tblGrid>
                <a:gridCol w="5355336">
                  <a:extLst>
                    <a:ext uri="{9D8B030D-6E8A-4147-A177-3AD203B41FA5}">
                      <a16:colId xmlns:a16="http://schemas.microsoft.com/office/drawing/2014/main" val="2127853542"/>
                    </a:ext>
                  </a:extLst>
                </a:gridCol>
                <a:gridCol w="731139">
                  <a:extLst>
                    <a:ext uri="{9D8B030D-6E8A-4147-A177-3AD203B41FA5}">
                      <a16:colId xmlns:a16="http://schemas.microsoft.com/office/drawing/2014/main" val="1717787892"/>
                    </a:ext>
                  </a:extLst>
                </a:gridCol>
              </a:tblGrid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</a:rPr>
                        <a:t>cu_cbf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4294583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if( CuPredMode[ chType ][ x0 ][ y0 ]  = =  MODE_INTER  &amp;&amp;  sps_sbt_enabled_flag</a:t>
                      </a:r>
                      <a:br>
                        <a:rPr lang="en-CA" sz="100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  &amp;&amp;  !ciip_flag[ x0 ][ y0 ] &amp;&amp; !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MergeTriangleFlag[ x0 ][ y0 ]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            &amp;&amp; ( 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merge_subblock_flag[ x0 ][ y0 ] = =0 ||  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                        ( enabledSbTMVP &amp;&amp;  merge_subblock_idx[ x0 ][ y0 ] = = 0 )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              &amp;&amp; inter_affine_flag[ x0 ][ y0 ]==0</a:t>
                      </a:r>
                      <a:br>
                        <a:rPr lang="en-CA" sz="100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  &amp;&amp;  cbWidth  &lt;=  MaxTbSizeY  &amp;&amp;  cbHeight  &lt;=  MaxTbSizeY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6133799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allowSbtVerH  =  cbWidth  &gt;=  8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713616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allowSbtVerQ  =  cbWidth  &gt;=  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0358396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allowSbtHorH  =  cbHeight  &gt;=  8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391874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allowSbtHorQ  =  cbHeight  &gt;=  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0430006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if( allowSbtVerH  | |  allowSbtHorH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9410043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</a:rPr>
                        <a:t>cu_sbt_flag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ae(v)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349255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</a:rPr>
                        <a:t>……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723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0887653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of Method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DDC5-66F3-48FC-A092-24F96A1084F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796954"/>
            <a:ext cx="8229600" cy="631787"/>
          </a:xfrm>
        </p:spPr>
        <p:txBody>
          <a:bodyPr/>
          <a:lstStyle/>
          <a:p>
            <a:r>
              <a:rPr lang="en-US" dirty="0"/>
              <a:t>Deactivate SBT for CU in sub block merge mode, and an affine merge candidate is used (as opposed to </a:t>
            </a:r>
            <a:r>
              <a:rPr lang="en-US" dirty="0" err="1"/>
              <a:t>SbTMVP</a:t>
            </a:r>
            <a:r>
              <a:rPr lang="en-US" dirty="0"/>
              <a:t>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9BD530-1E83-4870-856D-883C350AD7AA}"/>
              </a:ext>
            </a:extLst>
          </p:cNvPr>
          <p:cNvGraphicFramePr>
            <a:graphicFrameLocks noGrp="1"/>
          </p:cNvGraphicFramePr>
          <p:nvPr/>
        </p:nvGraphicFramePr>
        <p:xfrm>
          <a:off x="2919170" y="1352940"/>
          <a:ext cx="3305660" cy="3296459"/>
        </p:xfrm>
        <a:graphic>
          <a:graphicData uri="http://schemas.openxmlformats.org/drawingml/2006/table">
            <a:tbl>
              <a:tblPr/>
              <a:tblGrid>
                <a:gridCol w="778360">
                  <a:extLst>
                    <a:ext uri="{9D8B030D-6E8A-4147-A177-3AD203B41FA5}">
                      <a16:colId xmlns:a16="http://schemas.microsoft.com/office/drawing/2014/main" val="1308085207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3321229968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1459614133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519555273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3249786412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159387180"/>
                    </a:ext>
                  </a:extLst>
                </a:gridCol>
              </a:tblGrid>
              <a:tr h="315800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6365239"/>
                  </a:ext>
                </a:extLst>
              </a:tr>
              <a:tr h="212915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981895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2679770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455874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2722036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687779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9976353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1866419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4434557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8618141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4891521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5" marR="7145" marT="714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5" marR="7145" marT="714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5" marR="7145" marT="714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5" marR="7145" marT="714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5" marR="7145" marT="714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2360061"/>
                  </a:ext>
                </a:extLst>
              </a:tr>
              <a:tr h="212915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5042242"/>
                  </a:ext>
                </a:extLst>
              </a:tr>
              <a:tr h="212915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0239407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8787358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193300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8885732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2919385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9692701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8793173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7140433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2302053"/>
                  </a:ext>
                </a:extLst>
              </a:tr>
              <a:tr h="121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145" marR="7145" marT="71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5" marR="7145" marT="71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145" marR="7145" marT="714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37408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4639849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DDC5-66F3-48FC-A092-24F96A1084F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838834"/>
            <a:ext cx="8229600" cy="808939"/>
          </a:xfrm>
        </p:spPr>
        <p:txBody>
          <a:bodyPr>
            <a:spAutoFit/>
          </a:bodyPr>
          <a:lstStyle/>
          <a:p>
            <a:r>
              <a:rPr lang="en-US" dirty="0"/>
              <a:t>Deactivate SBT for CU for all affine CUs, i.e.</a:t>
            </a:r>
          </a:p>
          <a:p>
            <a:pPr lvl="1"/>
            <a:r>
              <a:rPr lang="en-US" sz="1400" dirty="0"/>
              <a:t>In sub block merge mode, and an affine merge candidate is used </a:t>
            </a:r>
          </a:p>
          <a:p>
            <a:pPr lvl="1"/>
            <a:r>
              <a:rPr lang="en-US" sz="1400" dirty="0"/>
              <a:t>In affine AMVP mode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B9A1635-3127-4BD0-A014-C6AE0C37EC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4935352"/>
              </p:ext>
            </p:extLst>
          </p:nvPr>
        </p:nvGraphicFramePr>
        <p:xfrm>
          <a:off x="1759106" y="1780657"/>
          <a:ext cx="6086475" cy="2705100"/>
        </p:xfrm>
        <a:graphic>
          <a:graphicData uri="http://schemas.openxmlformats.org/drawingml/2006/table">
            <a:tbl>
              <a:tblPr firstRow="1" firstCol="1" bandRow="1"/>
              <a:tblGrid>
                <a:gridCol w="5355336">
                  <a:extLst>
                    <a:ext uri="{9D8B030D-6E8A-4147-A177-3AD203B41FA5}">
                      <a16:colId xmlns:a16="http://schemas.microsoft.com/office/drawing/2014/main" val="2127853542"/>
                    </a:ext>
                  </a:extLst>
                </a:gridCol>
                <a:gridCol w="731139">
                  <a:extLst>
                    <a:ext uri="{9D8B030D-6E8A-4147-A177-3AD203B41FA5}">
                      <a16:colId xmlns:a16="http://schemas.microsoft.com/office/drawing/2014/main" val="1717787892"/>
                    </a:ext>
                  </a:extLst>
                </a:gridCol>
              </a:tblGrid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</a:rPr>
                        <a:t>cu_cbf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4294583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if( CuPredMode[ chType ][ x0 ][ y0 ]  = =  MODE_INTER  &amp;&amp;  sps_sbt_enabled_flag</a:t>
                      </a:r>
                      <a:br>
                        <a:rPr lang="en-CA" sz="100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  &amp;&amp;  !ciip_flag[ x0 ][ y0 ] &amp;&amp; !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MergeTriangleFlag[ x0 ][ y0 ]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            &amp;&amp; ( 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merge_subblock_flag[ x0 ][ y0 ] = =0 ||  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                        ( enabledSbTMVP &amp;&amp;  merge_subblock_idx[ x0 ][ y0 ] = = 0 )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              &amp;&amp; inter_affine_flag[ x0 ][ y0 ]==0</a:t>
                      </a:r>
                      <a:br>
                        <a:rPr lang="en-CA" sz="100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  &amp;&amp;  cbWidth  &lt;=  MaxTbSizeY  &amp;&amp;  cbHeight  &lt;=  MaxTbSizeY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6133799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allowSbtVerH  =  cbWidth  &gt;=  8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713616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allowSbtVerQ  =  cbWidth  &gt;=  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0358396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allowSbtHorH  =  cbHeight  &gt;=  8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391874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allowSbtHorQ  =  cbHeight  &gt;=  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0430006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if( allowSbtVerH  | |  allowSbtHorH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9410043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</a:rPr>
                        <a:t>cu_sbt_flag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ae(v)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349255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</a:rPr>
                        <a:t>……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723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8775498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of Method 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690BA54-CC5C-4675-B3A4-DE6344085BA6}"/>
              </a:ext>
            </a:extLst>
          </p:cNvPr>
          <p:cNvSpPr txBox="1">
            <a:spLocks/>
          </p:cNvSpPr>
          <p:nvPr/>
        </p:nvSpPr>
        <p:spPr>
          <a:xfrm>
            <a:off x="453629" y="762054"/>
            <a:ext cx="8229600" cy="808939"/>
          </a:xfrm>
          <a:prstGeom prst="rect">
            <a:avLst/>
          </a:prstGeom>
        </p:spPr>
        <p:txBody>
          <a:bodyPr vert="horz" lIns="68580" tIns="34290" rIns="68580" bIns="3429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0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Deactivate SBT for CU for all affine CUs, i.e.</a:t>
            </a:r>
          </a:p>
          <a:p>
            <a:pPr lvl="1"/>
            <a:r>
              <a:rPr lang="en-US" sz="1400" dirty="0"/>
              <a:t>In sub block merge mode, and an affine merge candidate is used </a:t>
            </a:r>
          </a:p>
          <a:p>
            <a:pPr lvl="1"/>
            <a:r>
              <a:rPr lang="en-US" sz="1400" dirty="0"/>
              <a:t>In affine AMVP mode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AB2D51B9-D1CD-4612-9C43-B7604AA00C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491053"/>
              </p:ext>
            </p:extLst>
          </p:nvPr>
        </p:nvGraphicFramePr>
        <p:xfrm>
          <a:off x="2552178" y="1393840"/>
          <a:ext cx="3997761" cy="3262316"/>
        </p:xfrm>
        <a:graphic>
          <a:graphicData uri="http://schemas.openxmlformats.org/drawingml/2006/table">
            <a:tbl>
              <a:tblPr firstRow="1" firstCol="1" bandRow="1"/>
              <a:tblGrid>
                <a:gridCol w="860298">
                  <a:extLst>
                    <a:ext uri="{9D8B030D-6E8A-4147-A177-3AD203B41FA5}">
                      <a16:colId xmlns:a16="http://schemas.microsoft.com/office/drawing/2014/main" val="1272743513"/>
                    </a:ext>
                  </a:extLst>
                </a:gridCol>
                <a:gridCol w="556046">
                  <a:extLst>
                    <a:ext uri="{9D8B030D-6E8A-4147-A177-3AD203B41FA5}">
                      <a16:colId xmlns:a16="http://schemas.microsoft.com/office/drawing/2014/main" val="4060429164"/>
                    </a:ext>
                  </a:extLst>
                </a:gridCol>
                <a:gridCol w="556046">
                  <a:extLst>
                    <a:ext uri="{9D8B030D-6E8A-4147-A177-3AD203B41FA5}">
                      <a16:colId xmlns:a16="http://schemas.microsoft.com/office/drawing/2014/main" val="2479927214"/>
                    </a:ext>
                  </a:extLst>
                </a:gridCol>
                <a:gridCol w="913279">
                  <a:extLst>
                    <a:ext uri="{9D8B030D-6E8A-4147-A177-3AD203B41FA5}">
                      <a16:colId xmlns:a16="http://schemas.microsoft.com/office/drawing/2014/main" val="1270639138"/>
                    </a:ext>
                  </a:extLst>
                </a:gridCol>
                <a:gridCol w="556046">
                  <a:extLst>
                    <a:ext uri="{9D8B030D-6E8A-4147-A177-3AD203B41FA5}">
                      <a16:colId xmlns:a16="http://schemas.microsoft.com/office/drawing/2014/main" val="3744381190"/>
                    </a:ext>
                  </a:extLst>
                </a:gridCol>
                <a:gridCol w="556046">
                  <a:extLst>
                    <a:ext uri="{9D8B030D-6E8A-4147-A177-3AD203B41FA5}">
                      <a16:colId xmlns:a16="http://schemas.microsoft.com/office/drawing/2014/main" val="2378995320"/>
                    </a:ext>
                  </a:extLst>
                </a:gridCol>
              </a:tblGrid>
              <a:tr h="226615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7911199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4020385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372927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4188402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7648094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9929163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839991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9277170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4775442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2362552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3972365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654" marR="566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654" marR="566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654" marR="566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654" marR="566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654" marR="566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8260815"/>
                  </a:ext>
                </a:extLst>
              </a:tr>
              <a:tr h="226615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1666158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6098367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5232458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3571808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70987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0891538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1409434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415310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8503242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64174"/>
                  </a:ext>
                </a:extLst>
              </a:tr>
              <a:tr h="1337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4" marR="566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86171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7624756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396FB-5923-40B2-AA17-B685F6254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9DFE16-8CF4-4B47-B930-4590753E946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12693" y="817893"/>
            <a:ext cx="8245078" cy="3288593"/>
          </a:xfrm>
        </p:spPr>
        <p:txBody>
          <a:bodyPr>
            <a:spAutoFit/>
          </a:bodyPr>
          <a:lstStyle/>
          <a:p>
            <a:pPr hangingPunct="0"/>
            <a:r>
              <a:rPr lang="en-CA" dirty="0"/>
              <a:t>Proposed to normatively SBT in combination with Affine</a:t>
            </a:r>
          </a:p>
          <a:p>
            <a:pPr lvl="1" hangingPunct="0"/>
            <a:endParaRPr lang="en-CA" dirty="0"/>
          </a:p>
          <a:p>
            <a:pPr lvl="1" hangingPunct="0"/>
            <a:r>
              <a:rPr lang="en-CA" dirty="0"/>
              <a:t>For affine merge mode only (Method 1)</a:t>
            </a:r>
          </a:p>
          <a:p>
            <a:pPr lvl="2" hangingPunct="0"/>
            <a:r>
              <a:rPr lang="en-CA" dirty="0"/>
              <a:t>0.01% / 0.0% BD rate change in RA/LDB</a:t>
            </a:r>
          </a:p>
          <a:p>
            <a:pPr lvl="2" hangingPunct="0"/>
            <a:r>
              <a:rPr lang="en-CA" dirty="0"/>
              <a:t>Encoder time 98% in RA</a:t>
            </a:r>
          </a:p>
          <a:p>
            <a:pPr marL="685800" lvl="2" indent="0" hangingPunct="0">
              <a:buNone/>
            </a:pPr>
            <a:endParaRPr lang="en-CA" dirty="0">
              <a:highlight>
                <a:srgbClr val="FFFF00"/>
              </a:highlight>
            </a:endParaRPr>
          </a:p>
          <a:p>
            <a:pPr marL="685800" lvl="2" indent="0" hangingPunct="0">
              <a:buNone/>
            </a:pPr>
            <a:endParaRPr lang="en-CA" dirty="0">
              <a:highlight>
                <a:srgbClr val="FFFF00"/>
              </a:highlight>
            </a:endParaRPr>
          </a:p>
          <a:p>
            <a:pPr lvl="1" hangingPunct="0"/>
            <a:r>
              <a:rPr lang="en-CA" dirty="0"/>
              <a:t>Reduces the number of RD checks related to SBT on the encoder side</a:t>
            </a:r>
          </a:p>
          <a:p>
            <a:pPr lvl="1" hangingPunct="0"/>
            <a:r>
              <a:rPr lang="en-CA" dirty="0"/>
              <a:t>Negligible impact on VVC coding efficiency</a:t>
            </a:r>
          </a:p>
          <a:p>
            <a:pPr lvl="1" hangingPunct="0"/>
            <a:endParaRPr lang="en-US" dirty="0"/>
          </a:p>
          <a:p>
            <a:pPr lvl="1" hangingPunct="0"/>
            <a:endParaRPr lang="en-US" dirty="0"/>
          </a:p>
          <a:p>
            <a:pPr marL="0" indent="0" hangingPunct="0">
              <a:buNone/>
            </a:pPr>
            <a:r>
              <a:rPr lang="en-US" dirty="0"/>
              <a:t>Thanks to Qualcomm for cross-checking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D2113C-B9FA-4971-BFD9-30ACA03DE2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37BED9-A99B-4635-BB23-521D3BCD9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263535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602BC67-704A-4474-B02F-AC0C62DC9E2D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12663</TotalTime>
  <Words>1128</Words>
  <Application>Microsoft Office PowerPoint</Application>
  <PresentationFormat>On-screen Show (16:9)</PresentationFormat>
  <Paragraphs>335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Century Gothic</vt:lpstr>
      <vt:lpstr>Times New Roman</vt:lpstr>
      <vt:lpstr>Intro Section Slides</vt:lpstr>
      <vt:lpstr>1_Interior Slides - blue green bottom bar</vt:lpstr>
      <vt:lpstr>PowerPoint Presentation</vt:lpstr>
      <vt:lpstr>Motivation</vt:lpstr>
      <vt:lpstr>Proposed Method 1</vt:lpstr>
      <vt:lpstr>Results of Method 1</vt:lpstr>
      <vt:lpstr>Proposed Method 2</vt:lpstr>
      <vt:lpstr>Results of Method 2</vt:lpstr>
      <vt:lpstr>Conclusion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Fabrice Leleannec</cp:lastModifiedBy>
  <cp:revision>1165</cp:revision>
  <cp:lastPrinted>2018-02-07T16:54:36Z</cp:lastPrinted>
  <dcterms:created xsi:type="dcterms:W3CDTF">2015-05-07T16:31:13Z</dcterms:created>
  <dcterms:modified xsi:type="dcterms:W3CDTF">2020-01-12T08:29:50Z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