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3"/>
  </p:notesMasterIdLst>
  <p:handoutMasterIdLst>
    <p:handoutMasterId r:id="rId14"/>
  </p:handoutMasterIdLst>
  <p:sldIdLst>
    <p:sldId id="446" r:id="rId6"/>
    <p:sldId id="453" r:id="rId7"/>
    <p:sldId id="461" r:id="rId8"/>
    <p:sldId id="466" r:id="rId9"/>
    <p:sldId id="467" r:id="rId10"/>
    <p:sldId id="459" r:id="rId11"/>
    <p:sldId id="451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37" d="100"/>
          <a:sy n="137" d="100"/>
        </p:scale>
        <p:origin x="432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100433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AHG16: </a:t>
            </a:r>
          </a:p>
          <a:p>
            <a:r>
              <a:rPr lang="en-US" sz="3600" dirty="0">
                <a:latin typeface="Century Gothic" panose="020B0502020202020204" pitchFamily="34" charset="0"/>
              </a:rPr>
              <a:t>Syntax based MTS zero out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JVET-P0430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F. Le 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K. Naser, F. Galpin, P. </a:t>
            </a:r>
            <a:r>
              <a:rPr lang="en-US" sz="1050" dirty="0" err="1">
                <a:latin typeface="Century Gothic" panose="020B0502020202020204" pitchFamily="34" charset="0"/>
              </a:rPr>
              <a:t>Delagrange</a:t>
            </a:r>
            <a:endParaRPr lang="en-US" sz="105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r>
              <a:rPr lang="en-US"/>
              <a:t>Motivation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756356"/>
            <a:ext cx="6210940" cy="3702535"/>
          </a:xfrm>
        </p:spPr>
        <p:txBody>
          <a:bodyPr/>
          <a:lstStyle/>
          <a:p>
            <a:r>
              <a:rPr lang="en-US" dirty="0"/>
              <a:t>In VVC 7, the CU MTS index is signaled if the last significant coefficient position in scanning order has x- and y- coordinates lower than 16. </a:t>
            </a:r>
          </a:p>
          <a:p>
            <a:pPr lvl="1"/>
            <a:r>
              <a:rPr lang="en-US" dirty="0"/>
              <a:t>But this condition may be true, while some non-zero transform coefficient(s) outside the top-left 16x16 TU region at the same time.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 bitstream conformance constraint imposes that the MTS index is zero if at least one </a:t>
            </a:r>
            <a:r>
              <a:rPr lang="en-US" dirty="0" err="1"/>
              <a:t>coeff</a:t>
            </a:r>
            <a:r>
              <a:rPr lang="en-US" dirty="0"/>
              <a:t> outside the top-left 16x16 region is non-zero. </a:t>
            </a:r>
          </a:p>
          <a:p>
            <a:endParaRPr lang="en-US" dirty="0"/>
          </a:p>
          <a:p>
            <a:r>
              <a:rPr lang="en-US" dirty="0"/>
              <a:t>An AHG16 comment states a syntax-level restriction is more desirable than this conformance requirement.</a:t>
            </a:r>
          </a:p>
          <a:p>
            <a:pPr marL="342900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</p:spPr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C2BA4A-9428-44D3-8D62-4099FD0F9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4568" y="1388141"/>
            <a:ext cx="2142427" cy="212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1113715"/>
          </a:xfrm>
        </p:spPr>
        <p:txBody>
          <a:bodyPr/>
          <a:lstStyle/>
          <a:p>
            <a:r>
              <a:rPr lang="en-US" dirty="0"/>
              <a:t>A CU-level </a:t>
            </a:r>
            <a:r>
              <a:rPr lang="en-US" b="1" dirty="0" err="1"/>
              <a:t>mts_zero_out_flag</a:t>
            </a:r>
            <a:r>
              <a:rPr lang="en-US" dirty="0"/>
              <a:t> syntax element is introduced</a:t>
            </a:r>
          </a:p>
          <a:p>
            <a:pPr lvl="1"/>
            <a:r>
              <a:rPr lang="en-US" b="1" dirty="0" err="1"/>
              <a:t>mts_zero_out_flag</a:t>
            </a:r>
            <a:r>
              <a:rPr lang="en-US" b="1" dirty="0"/>
              <a:t>=1 </a:t>
            </a:r>
            <a:r>
              <a:rPr lang="en-US" dirty="0"/>
              <a:t>indicates all coded sub blocks outside the 16x16 top-left region of the </a:t>
            </a:r>
            <a:r>
              <a:rPr lang="en-US" dirty="0" err="1"/>
              <a:t>luma</a:t>
            </a:r>
            <a:r>
              <a:rPr lang="en-US" dirty="0"/>
              <a:t> TB are zero</a:t>
            </a:r>
          </a:p>
          <a:p>
            <a:pPr lvl="1"/>
            <a:r>
              <a:rPr lang="en-US" dirty="0"/>
              <a:t>signaled if CU width or height higher than 16 in width or height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2BDC5BB-7417-4B7D-B215-A635B43A8D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427321"/>
              </p:ext>
            </p:extLst>
          </p:nvPr>
        </p:nvGraphicFramePr>
        <p:xfrm>
          <a:off x="1684894" y="2253945"/>
          <a:ext cx="5767070" cy="2324100"/>
        </p:xfrm>
        <a:graphic>
          <a:graphicData uri="http://schemas.openxmlformats.org/drawingml/2006/table">
            <a:tbl>
              <a:tblPr firstRow="1" firstCol="1" bandRow="1"/>
              <a:tblGrid>
                <a:gridCol w="5029835">
                  <a:extLst>
                    <a:ext uri="{9D8B030D-6E8A-4147-A177-3AD203B41FA5}">
                      <a16:colId xmlns:a16="http://schemas.microsoft.com/office/drawing/2014/main" val="2951705754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2814910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residual_coding( x0, y0, log2TbWidth, log2TbHeight, cIdx 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292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CA" sz="1000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!=  DUAL_TREE_CHROMA  &amp;&amp;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</a:t>
                      </a:r>
                      <a:r>
                        <a:rPr lang="en-CA" sz="1000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transform_skip_flag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y0 ][ 0 ]  = =  0  &amp;&amp;  Max( </a:t>
                      </a:r>
                      <a:r>
                        <a:rPr lang="en-CA" sz="1000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cbWidth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</a:t>
                      </a:r>
                      <a:r>
                        <a:rPr lang="en-CA" sz="1000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cbHeight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 &lt;=  32  &amp;&amp;</a:t>
                      </a:r>
                      <a:b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 = =  ISP_NO_SPLIT  &amp;&amp;  </a:t>
                      </a:r>
                      <a:r>
                        <a:rPr lang="en-CA" sz="1000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cu_sbt_flag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 =  0  &amp;&amp;</a:t>
                      </a:r>
                      <a:b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    </a:t>
                      </a:r>
                      <a:r>
                        <a:rPr lang="en-CA" sz="1000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&amp;&amp; </a:t>
                      </a:r>
                      <a:r>
                        <a:rPr lang="en-CA" sz="1000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cIdx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= 0 &amp;&amp;  (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log2TbWidth &gt; 4 || log2TbHeight &gt; 4)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CA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230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mts_zero_out_flag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CA" sz="10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0887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MtsZeroOutSigCoeffFlag =</a:t>
                      </a:r>
                      <a: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mts_zero_out_flag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50248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CA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3590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strike="sng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sps_mts_enabled_flag  &amp;&amp;  cu_sbt_flag  &amp;&amp;  cIdx = = 0  &amp;&amp;</a:t>
                      </a:r>
                      <a:b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log2TbWidth = = 5  &amp;&amp;  log2TbHeight &lt; 6 )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7333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( mts_zero_out_flag = = 1 | | (sps_mts_enabled_flag  &amp;&amp;  cu_sbt_flag  &amp;&amp;</a:t>
                      </a:r>
                      <a:b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  log2TbWidth &lt; 6  &amp;&amp;  log2TbHeight &lt; 6 ) ) &amp;&amp;  cIdx = = 0)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6206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log2ZoTbWidth = 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4421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Else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56242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log2ZoTbWidth = Min( log2TbWidth, 5 )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5925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88765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1113715"/>
          </a:xfrm>
        </p:spPr>
        <p:txBody>
          <a:bodyPr/>
          <a:lstStyle/>
          <a:p>
            <a:pPr lvl="1"/>
            <a:r>
              <a:rPr lang="en-US" dirty="0"/>
              <a:t>If </a:t>
            </a:r>
            <a:r>
              <a:rPr lang="en-US" b="1" dirty="0" err="1"/>
              <a:t>mts_zero_out_flag</a:t>
            </a:r>
            <a:r>
              <a:rPr lang="en-US" b="1" dirty="0"/>
              <a:t>=1 </a:t>
            </a:r>
            <a:r>
              <a:rPr lang="en-US" dirty="0"/>
              <a:t>all coded sub blocks outside the 16x16 top-left region of the </a:t>
            </a:r>
            <a:r>
              <a:rPr lang="en-US" dirty="0" err="1"/>
              <a:t>luma</a:t>
            </a:r>
            <a:r>
              <a:rPr lang="en-US" dirty="0"/>
              <a:t> TB are inferred to zero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6EE63A5-BD2A-48CF-8C0B-7FB129E626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644015"/>
              </p:ext>
            </p:extLst>
          </p:nvPr>
        </p:nvGraphicFramePr>
        <p:xfrm>
          <a:off x="1441393" y="1593378"/>
          <a:ext cx="5767070" cy="2590800"/>
        </p:xfrm>
        <a:graphic>
          <a:graphicData uri="http://schemas.openxmlformats.org/drawingml/2006/table">
            <a:tbl>
              <a:tblPr firstRow="1" firstCol="1" bandRow="1"/>
              <a:tblGrid>
                <a:gridCol w="5029835">
                  <a:extLst>
                    <a:ext uri="{9D8B030D-6E8A-4147-A177-3AD203B41FA5}">
                      <a16:colId xmlns:a16="http://schemas.microsoft.com/office/drawing/2014/main" val="161526980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62638369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residual_coding( x0, y0, log2TbWidth, log2TbHeight, cIdx 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7710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….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48924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27088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5028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for(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lastSubBlock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;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&gt;=  0;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− −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583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startQStateSb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QState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319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xS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DiagScanOrder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log2TbWidth − log2SbW ][ log2TbHeight − log2SbH ]</a:t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		[ 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][ 0 ]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4008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yS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DiagScanOrder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log2TbWidth − log2SbW ][ log2TbHeight − log2SbH ]</a:t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		[ 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][ 1 ]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0469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inferSbDcSigCoeffFlag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465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i &lt; lastSubBlock  &amp;&amp;  i &gt; 0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 !(mts_zero_out_flag &amp;&amp; ( xS &gt; 3 || yS &gt; 3 ) )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96811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coded_sub_block_flag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xS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yS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1455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inferSbDcSigCoeffFlag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9973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7868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…..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19753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9226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806689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over VTM-7.0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097F44F-F79F-4A87-9236-2FE0646BA6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897385"/>
              </p:ext>
            </p:extLst>
          </p:nvPr>
        </p:nvGraphicFramePr>
        <p:xfrm>
          <a:off x="4212779" y="934660"/>
          <a:ext cx="4264363" cy="3274175"/>
        </p:xfrm>
        <a:graphic>
          <a:graphicData uri="http://schemas.openxmlformats.org/drawingml/2006/table">
            <a:tbl>
              <a:tblPr firstRow="1" firstCol="1" bandRow="1"/>
              <a:tblGrid>
                <a:gridCol w="880690">
                  <a:extLst>
                    <a:ext uri="{9D8B030D-6E8A-4147-A177-3AD203B41FA5}">
                      <a16:colId xmlns:a16="http://schemas.microsoft.com/office/drawing/2014/main" val="1061461131"/>
                    </a:ext>
                  </a:extLst>
                </a:gridCol>
                <a:gridCol w="569226">
                  <a:extLst>
                    <a:ext uri="{9D8B030D-6E8A-4147-A177-3AD203B41FA5}">
                      <a16:colId xmlns:a16="http://schemas.microsoft.com/office/drawing/2014/main" val="2375315056"/>
                    </a:ext>
                  </a:extLst>
                </a:gridCol>
                <a:gridCol w="569226">
                  <a:extLst>
                    <a:ext uri="{9D8B030D-6E8A-4147-A177-3AD203B41FA5}">
                      <a16:colId xmlns:a16="http://schemas.microsoft.com/office/drawing/2014/main" val="2762732876"/>
                    </a:ext>
                  </a:extLst>
                </a:gridCol>
                <a:gridCol w="1106769">
                  <a:extLst>
                    <a:ext uri="{9D8B030D-6E8A-4147-A177-3AD203B41FA5}">
                      <a16:colId xmlns:a16="http://schemas.microsoft.com/office/drawing/2014/main" val="424101397"/>
                    </a:ext>
                  </a:extLst>
                </a:gridCol>
                <a:gridCol w="569226">
                  <a:extLst>
                    <a:ext uri="{9D8B030D-6E8A-4147-A177-3AD203B41FA5}">
                      <a16:colId xmlns:a16="http://schemas.microsoft.com/office/drawing/2014/main" val="701643919"/>
                    </a:ext>
                  </a:extLst>
                </a:gridCol>
                <a:gridCol w="569226">
                  <a:extLst>
                    <a:ext uri="{9D8B030D-6E8A-4147-A177-3AD203B41FA5}">
                      <a16:colId xmlns:a16="http://schemas.microsoft.com/office/drawing/2014/main" val="1166314880"/>
                    </a:ext>
                  </a:extLst>
                </a:gridCol>
              </a:tblGrid>
              <a:tr h="154658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8683640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853595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4432128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306285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404093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037329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992746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604260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8140062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7255604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940332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286488"/>
                  </a:ext>
                </a:extLst>
              </a:tr>
              <a:tr h="23198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084382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137907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7660765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0901994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771570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841086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303637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869076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312314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0518548"/>
                  </a:ext>
                </a:extLst>
              </a:tr>
              <a:tr h="13693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97" marR="579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382733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FDF0F1F-3267-4D2A-A761-4F12A2CF51A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1602" y="1417631"/>
            <a:ext cx="3594860" cy="3005385"/>
          </a:xfrm>
        </p:spPr>
        <p:txBody>
          <a:bodyPr/>
          <a:lstStyle/>
          <a:p>
            <a:r>
              <a:rPr lang="en-US" dirty="0"/>
              <a:t>AI: 0.04% BD-rate increase</a:t>
            </a:r>
          </a:p>
          <a:p>
            <a:endParaRPr lang="en-US" dirty="0"/>
          </a:p>
          <a:p>
            <a:r>
              <a:rPr lang="en-US" dirty="0"/>
              <a:t>RA: 0.03% BD-rate increase</a:t>
            </a:r>
          </a:p>
        </p:txBody>
      </p:sp>
    </p:spTree>
    <p:extLst>
      <p:ext uri="{BB962C8B-B14F-4D97-AF65-F5344CB8AC3E}">
        <p14:creationId xmlns:p14="http://schemas.microsoft.com/office/powerpoint/2010/main" val="57394342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3" y="901653"/>
            <a:ext cx="8245078" cy="3751283"/>
          </a:xfrm>
        </p:spPr>
        <p:txBody>
          <a:bodyPr>
            <a:spAutoFit/>
          </a:bodyPr>
          <a:lstStyle/>
          <a:p>
            <a:pPr hangingPunct="0"/>
            <a:r>
              <a:rPr lang="en-CA" dirty="0"/>
              <a:t>Proposed a CU-level </a:t>
            </a:r>
            <a:r>
              <a:rPr lang="en-CA" b="1" dirty="0" err="1"/>
              <a:t>mts_zero_out_flag</a:t>
            </a:r>
            <a:r>
              <a:rPr lang="en-CA" b="1" dirty="0"/>
              <a:t> </a:t>
            </a:r>
            <a:r>
              <a:rPr lang="en-CA" dirty="0"/>
              <a:t>syntax element</a:t>
            </a:r>
          </a:p>
          <a:p>
            <a:pPr lvl="1" hangingPunct="0"/>
            <a:endParaRPr lang="en-CA" dirty="0"/>
          </a:p>
          <a:p>
            <a:pPr lvl="1" hangingPunct="0"/>
            <a:r>
              <a:rPr lang="en-CA" dirty="0"/>
              <a:t>Signaled in CU where MTS is allowed and size &gt; 16 in width or height</a:t>
            </a:r>
          </a:p>
          <a:p>
            <a:pPr hangingPunct="0"/>
            <a:endParaRPr lang="en-CA" dirty="0"/>
          </a:p>
          <a:p>
            <a:pPr lvl="1" hangingPunct="0"/>
            <a:r>
              <a:rPr lang="en-CA" dirty="0"/>
              <a:t>Used to derive the variable </a:t>
            </a:r>
            <a:r>
              <a:rPr lang="en-CA" i="1" dirty="0" err="1"/>
              <a:t>MtsZeroOutSigCoeffFlag</a:t>
            </a:r>
            <a:r>
              <a:rPr lang="en-CA" dirty="0"/>
              <a:t> in the residual decoding</a:t>
            </a:r>
          </a:p>
          <a:p>
            <a:pPr lvl="1" hangingPunct="0"/>
            <a:endParaRPr lang="en-CA" dirty="0"/>
          </a:p>
          <a:p>
            <a:pPr lvl="1" hangingPunct="0"/>
            <a:r>
              <a:rPr lang="en-CA" dirty="0"/>
              <a:t>Impacts the parsing of the </a:t>
            </a:r>
            <a:r>
              <a:rPr lang="en-CA" dirty="0" err="1"/>
              <a:t>last_sig_coeff</a:t>
            </a:r>
            <a:r>
              <a:rPr lang="en-CA" dirty="0"/>
              <a:t> and </a:t>
            </a:r>
            <a:r>
              <a:rPr lang="en-CA" dirty="0" err="1"/>
              <a:t>coded_sub_block_flag</a:t>
            </a:r>
            <a:endParaRPr lang="en-CA" dirty="0"/>
          </a:p>
          <a:p>
            <a:pPr lvl="1" hangingPunct="0"/>
            <a:endParaRPr lang="en-CA" dirty="0">
              <a:highlight>
                <a:srgbClr val="FFFF00"/>
              </a:highlight>
            </a:endParaRPr>
          </a:p>
          <a:p>
            <a:pPr lvl="1" hangingPunct="0"/>
            <a:r>
              <a:rPr lang="en-CA" dirty="0"/>
              <a:t>Removes the conformance requirement on MTS coefficients</a:t>
            </a:r>
          </a:p>
          <a:p>
            <a:pPr lvl="1" hangingPunct="0"/>
            <a:endParaRPr lang="en-CA" dirty="0"/>
          </a:p>
          <a:p>
            <a:pPr lvl="1" hangingPunct="0"/>
            <a:r>
              <a:rPr lang="en-CA" dirty="0"/>
              <a:t>Minor impact on VVC coding efficiency</a:t>
            </a:r>
          </a:p>
          <a:p>
            <a:pPr lvl="1" hangingPunct="0"/>
            <a:endParaRPr lang="en-US" dirty="0"/>
          </a:p>
          <a:p>
            <a:pPr marL="0" indent="0" hangingPunct="0">
              <a:buNone/>
            </a:pPr>
            <a:r>
              <a:rPr lang="en-US" dirty="0"/>
              <a:t>Thanks to HHI for cross-checking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26353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12601</TotalTime>
  <Words>1009</Words>
  <Application>Microsoft Office PowerPoint</Application>
  <PresentationFormat>On-screen Show (16:9)</PresentationFormat>
  <Paragraphs>218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Motivation</vt:lpstr>
      <vt:lpstr>Proposed Solution (1/2)</vt:lpstr>
      <vt:lpstr>Proposed Solution (2/2)</vt:lpstr>
      <vt:lpstr>Results over VTM-7.0</vt:lpstr>
      <vt:lpstr>Conclusion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1153</cp:revision>
  <cp:lastPrinted>2018-02-07T16:54:36Z</cp:lastPrinted>
  <dcterms:created xsi:type="dcterms:W3CDTF">2015-05-07T16:31:13Z</dcterms:created>
  <dcterms:modified xsi:type="dcterms:W3CDTF">2020-01-07T23:29:27Z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