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14"/>
  </p:notesMasterIdLst>
  <p:handoutMasterIdLst>
    <p:handoutMasterId r:id="rId15"/>
  </p:handoutMasterIdLst>
  <p:sldIdLst>
    <p:sldId id="282" r:id="rId5"/>
    <p:sldId id="337" r:id="rId6"/>
    <p:sldId id="338" r:id="rId7"/>
    <p:sldId id="336" r:id="rId8"/>
    <p:sldId id="339" r:id="rId9"/>
    <p:sldId id="340" r:id="rId10"/>
    <p:sldId id="341" r:id="rId11"/>
    <p:sldId id="334" r:id="rId12"/>
    <p:sldId id="280" r:id="rId13"/>
  </p:sldIdLst>
  <p:sldSz cx="12196763" cy="6858000"/>
  <p:notesSz cx="7099300" cy="10234613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_Image version" id="{E8D0D622-F6C6-F44A-B365-B4A5FF6195C2}">
          <p14:sldIdLst>
            <p14:sldId id="282"/>
          </p14:sldIdLst>
        </p14:section>
        <p14:section name="Chapter page" id="{FD05EE94-C931-8C4B-83A2-004B32AA1207}">
          <p14:sldIdLst>
            <p14:sldId id="337"/>
            <p14:sldId id="338"/>
            <p14:sldId id="336"/>
            <p14:sldId id="339"/>
            <p14:sldId id="340"/>
            <p14:sldId id="341"/>
            <p14:sldId id="334"/>
          </p14:sldIdLst>
        </p14:section>
        <p14:section name="End page" id="{3F9D54A7-3BE2-2540-BB4C-DFE5509085F3}">
          <p14:sldIdLst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04B8"/>
    <a:srgbClr val="353530"/>
    <a:srgbClr val="4D4D4C"/>
    <a:srgbClr val="575756"/>
    <a:srgbClr val="4B4C4B"/>
    <a:srgbClr val="C7000B"/>
    <a:srgbClr val="DD4654"/>
    <a:srgbClr val="FFFFFF"/>
    <a:srgbClr val="F3D2D5"/>
    <a:srgbClr val="E6A8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31" autoAdjust="0"/>
    <p:restoredTop sz="94080" autoAdjust="0"/>
  </p:normalViewPr>
  <p:slideViewPr>
    <p:cSldViewPr snapToGrid="0" snapToObjects="1">
      <p:cViewPr varScale="1">
        <p:scale>
          <a:sx n="66" d="100"/>
          <a:sy n="66" d="100"/>
        </p:scale>
        <p:origin x="992" y="36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-46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E8CF71B8-DF2A-2E41-BE66-2E18A767DA8A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0DD60A27-BF12-6744-9E93-932A0E34D8BB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79425" y="1279525"/>
            <a:ext cx="6140450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4025" y="256863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62AA4863-E1EF-3342-A8CB-ECD4FD06CE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4147E3B0-FDE0-A242-AAF3-F72E3D8498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a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:a16="http://schemas.microsoft.com/office/drawing/2014/main" xmlns="" id="{C6D010F9-02DE-1949-B177-A4E0D2774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/>
        </p:blipFill>
        <p:spPr>
          <a:xfrm>
            <a:off x="0" y="0"/>
            <a:ext cx="12196996" cy="5602265"/>
          </a:xfrm>
          <a:prstGeom prst="rect">
            <a:avLst/>
          </a:prstGeom>
        </p:spPr>
      </p:pic>
      <p:sp>
        <p:nvSpPr>
          <p:cNvPr id="10" name="L 形 10">
            <a:extLst>
              <a:ext uri="{FF2B5EF4-FFF2-40B4-BE49-F238E27FC236}">
                <a16:creationId xmlns:a16="http://schemas.microsoft.com/office/drawing/2014/main" xmlns="" id="{0C595D57-06EA-3B46-AF21-C0EACD8F1C4E}"/>
              </a:ext>
            </a:extLst>
          </p:cNvPr>
          <p:cNvSpPr/>
          <p:nvPr userDrawn="1"/>
        </p:nvSpPr>
        <p:spPr>
          <a:xfrm rot="5400000">
            <a:off x="7881371" y="1995748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C897A368-8F39-4049-9BB0-AEB315EB7E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xmlns="" id="{0FFED1EF-6729-004B-BC63-4B2C5E4E7D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9974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FB908F03-BBCC-164B-BE54-2E836D6E7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xmlns="" id="{866BB8A3-0A0B-2141-A64F-D05D7347A0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"/>
            <a:ext cx="12196762" cy="5602265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10800000">
            <a:off x="10502896" y="1522948"/>
            <a:ext cx="71793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3236E419-24FA-6844-8A51-A4590063A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4F4605C2-F6D4-AE4D-B6C5-05150BCBE5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9145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6763" cy="5638471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C975CC09-2FFC-3347-952F-0382FEC9D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A70F0B11-A0FE-BD42-BECB-C879A05F5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2602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7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2pPr>
            <a:lvl3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1857913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2AF307D-40F4-EC4C-9108-79E94800752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940" dirty="0">
                <a:solidFill>
                  <a:schemeClr val="tx1"/>
                </a:solidFill>
              </a:rPr>
              <a:t>Thank</a:t>
            </a:r>
            <a:r>
              <a:rPr lang="en-US" sz="4940" dirty="0">
                <a:solidFill>
                  <a:srgbClr val="575756"/>
                </a:solidFill>
              </a:rPr>
              <a:t>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4" y="5976168"/>
            <a:ext cx="2258389" cy="482533"/>
          </a:xfrm>
          <a:prstGeom prst="rect">
            <a:avLst/>
          </a:prstGeom>
        </p:spPr>
      </p:pic>
      <p:sp>
        <p:nvSpPr>
          <p:cNvPr id="42" name="Text Placeholder 14">
            <a:extLst>
              <a:ext uri="{FF2B5EF4-FFF2-40B4-BE49-F238E27FC236}">
                <a16:creationId xmlns:a16="http://schemas.microsoft.com/office/drawing/2014/main" xmlns="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2" r:id="rId3"/>
    <p:sldLayoutId id="2147483821" r:id="rId4"/>
    <p:sldLayoutId id="2147483823" r:id="rId5"/>
    <p:sldLayoutId id="2147483824" r:id="rId6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9" y="6319870"/>
            <a:ext cx="1269075" cy="271153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/>
        </p:nvGrpSpPr>
        <p:grpSpPr>
          <a:xfrm>
            <a:off x="12310160" y="2949355"/>
            <a:ext cx="1889034" cy="3917264"/>
            <a:chOff x="12310160" y="2282859"/>
            <a:chExt cx="1889034" cy="4583761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0160" y="2282859"/>
              <a:ext cx="1889034" cy="672242"/>
              <a:chOff x="12310160" y="2227995"/>
              <a:chExt cx="1889034" cy="672242"/>
            </a:xfrm>
          </p:grpSpPr>
          <p:sp>
            <p:nvSpPr>
              <p:cNvPr id="44" name="矩形 5">
                <a:extLst>
                  <a:ext uri="{FF2B5EF4-FFF2-40B4-BE49-F238E27FC236}">
                    <a16:creationId xmlns:a16="http://schemas.microsoft.com/office/drawing/2014/main" xmlns="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:a16="http://schemas.microsoft.com/office/drawing/2014/main" xmlns="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:a16="http://schemas.microsoft.com/office/drawing/2014/main" xmlns="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10160" y="2227995"/>
                <a:ext cx="613951" cy="144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8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Brand colors</a:t>
                </a:r>
                <a:endParaRPr kumimoji="1" lang="zh-CN" altLang="en-US" sz="8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315636" y="3056484"/>
              <a:ext cx="1883554" cy="3810136"/>
              <a:chOff x="12315636" y="3056484"/>
              <a:chExt cx="1883554" cy="3810136"/>
            </a:xfrm>
          </p:grpSpPr>
          <p:sp>
            <p:nvSpPr>
              <p:cNvPr id="28" name="矩形 12">
                <a:extLst>
                  <a:ext uri="{FF2B5EF4-FFF2-40B4-BE49-F238E27FC236}">
                    <a16:creationId xmlns:a16="http://schemas.microsoft.com/office/drawing/2014/main" xmlns="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:a16="http://schemas.microsoft.com/office/drawing/2014/main" xmlns="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:a16="http://schemas.microsoft.com/office/drawing/2014/main" xmlns="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320783" y="3056484"/>
                <a:ext cx="1221048" cy="16206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9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Supporting</a:t>
                </a:r>
                <a:r>
                  <a:rPr kumimoji="1" lang="en-US" altLang="zh-CN" sz="900" baseline="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 colors</a:t>
                </a:r>
                <a:endParaRPr kumimoji="1" lang="zh-CN" altLang="en-US" sz="9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:a16="http://schemas.microsoft.com/office/drawing/2014/main" xmlns="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:a16="http://schemas.microsoft.com/office/drawing/2014/main" xmlns="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:a16="http://schemas.microsoft.com/office/drawing/2014/main" xmlns="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:a16="http://schemas.microsoft.com/office/drawing/2014/main" xmlns="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:a16="http://schemas.microsoft.com/office/drawing/2014/main" xmlns="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:a16="http://schemas.microsoft.com/office/drawing/2014/main" xmlns="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:a16="http://schemas.microsoft.com/office/drawing/2014/main" xmlns="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:a16="http://schemas.microsoft.com/office/drawing/2014/main" xmlns="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:a16="http://schemas.microsoft.com/office/drawing/2014/main" xmlns="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:a16="http://schemas.microsoft.com/office/drawing/2014/main" xmlns="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:a16="http://schemas.microsoft.com/office/drawing/2014/main" xmlns="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:a16="http://schemas.microsoft.com/office/drawing/2014/main" xmlns="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xmlns="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r>
              <a:rPr kumimoji="1" lang="en-US" altLang="zh-CN" sz="779" dirty="0">
                <a:solidFill>
                  <a:srgbClr val="1D1D1B"/>
                </a:solidFill>
                <a:latin typeface="+mn-lt"/>
              </a:rPr>
              <a:t/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779" dirty="0">
                <a:solidFill>
                  <a:srgbClr val="1D1D1B"/>
                </a:solidFill>
                <a:latin typeface="+mn-lt"/>
              </a:rPr>
              <a:t/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xmlns="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1436908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99" name="图片 9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497" y="5251150"/>
            <a:ext cx="1869596" cy="399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8533762" cy="690255"/>
          </a:xfrm>
        </p:spPr>
        <p:txBody>
          <a:bodyPr>
            <a:noAutofit/>
          </a:bodyPr>
          <a:lstStyle/>
          <a:p>
            <a:r>
              <a:rPr lang="en-US" altLang="zh-CN" b="1" dirty="0"/>
              <a:t>On context model for merge indices</a:t>
            </a:r>
            <a:endParaRPr lang="en-US" b="1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xmlns="" id="{D08FE84A-DEAA-2045-AB8B-6728CCADD3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44856" y="2323383"/>
            <a:ext cx="6522800" cy="554571"/>
          </a:xfrm>
        </p:spPr>
        <p:txBody>
          <a:bodyPr/>
          <a:lstStyle/>
          <a:p>
            <a:r>
              <a:rPr kumimoji="1" lang="en-US" altLang="zh-CN" sz="1800" dirty="0" smtClean="0"/>
              <a:t>Huanbang Chen</a:t>
            </a:r>
            <a:r>
              <a:rPr lang="en-US" altLang="zh-CN" sz="1800" dirty="0" smtClean="0"/>
              <a:t>, Haitao Yang</a:t>
            </a:r>
            <a:endParaRPr kumimoji="1" lang="en-US" altLang="zh-CN" sz="1800" dirty="0"/>
          </a:p>
        </p:txBody>
      </p:sp>
      <p:sp>
        <p:nvSpPr>
          <p:cNvPr id="5" name="文本框 4"/>
          <p:cNvSpPr txBox="1"/>
          <p:nvPr/>
        </p:nvSpPr>
        <p:spPr>
          <a:xfrm>
            <a:off x="10429336" y="53104"/>
            <a:ext cx="1669560" cy="480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altLang="zh-CN" sz="2000" dirty="0" smtClean="0">
                <a:solidFill>
                  <a:srgbClr val="0D04B8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JVET-Q0370</a:t>
            </a:r>
            <a:endParaRPr lang="zh-CN" altLang="en-US" sz="2000" dirty="0" smtClean="0">
              <a:solidFill>
                <a:srgbClr val="0D04B8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756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Problem Statements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>
          <a:xfrm>
            <a:off x="706772" y="1251732"/>
            <a:ext cx="10733557" cy="4690459"/>
          </a:xfrm>
        </p:spPr>
        <p:txBody>
          <a:bodyPr/>
          <a:lstStyle/>
          <a:p>
            <a:pPr marL="298123" indent="-285750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Mismatch between SPEC and SW in </a:t>
            </a:r>
            <a:r>
              <a:rPr lang="en-CA" altLang="zh-CN" sz="2000" dirty="0"/>
              <a:t>the coding of merge indices for regular merge mode </a:t>
            </a:r>
            <a:r>
              <a:rPr lang="en-CA" altLang="zh-CN" sz="2000" dirty="0" smtClean="0"/>
              <a:t>(</a:t>
            </a:r>
            <a:r>
              <a:rPr lang="en-CA" altLang="zh-CN" sz="2000" b="1" dirty="0" err="1" smtClean="0"/>
              <a:t>merge_idx</a:t>
            </a:r>
            <a:r>
              <a:rPr lang="en-CA" altLang="zh-CN" sz="2000" dirty="0" smtClean="0"/>
              <a:t>) and </a:t>
            </a:r>
            <a:r>
              <a:rPr lang="en-CA" altLang="zh-CN" sz="2000" dirty="0"/>
              <a:t>triangle merge </a:t>
            </a:r>
            <a:r>
              <a:rPr lang="en-CA" altLang="zh-CN" sz="2000" dirty="0" smtClean="0"/>
              <a:t>mode (</a:t>
            </a:r>
            <a:r>
              <a:rPr lang="en-CA" altLang="zh-CN" sz="2000" b="1" dirty="0" smtClean="0"/>
              <a:t>merge_triangle_idx0</a:t>
            </a:r>
            <a:r>
              <a:rPr lang="en-CA" altLang="zh-CN" sz="2000" dirty="0" smtClean="0"/>
              <a:t> and </a:t>
            </a:r>
            <a:r>
              <a:rPr lang="en-CA" altLang="zh-CN" sz="2000" b="1" dirty="0" smtClean="0"/>
              <a:t>merge_triangle_idx1</a:t>
            </a:r>
            <a:r>
              <a:rPr lang="en-CA" altLang="zh-CN" sz="2000" dirty="0" smtClean="0"/>
              <a:t>)</a:t>
            </a:r>
            <a:endParaRPr lang="en-US" altLang="zh-CN" sz="2000" b="1" dirty="0" smtClean="0"/>
          </a:p>
          <a:p>
            <a:pPr marL="868750" lvl="3" indent="-342900">
              <a:buFont typeface="Calibri" panose="020F0502020204030204" pitchFamily="34" charset="0"/>
              <a:buChar char="–"/>
            </a:pPr>
            <a:r>
              <a:rPr lang="en-US" altLang="zh-CN" sz="2000" dirty="0" smtClean="0"/>
              <a:t>SPEC: </a:t>
            </a:r>
            <a:r>
              <a:rPr lang="en-US" altLang="zh-CN" sz="2000" dirty="0" smtClean="0"/>
              <a:t>	Separate </a:t>
            </a:r>
            <a:r>
              <a:rPr lang="en-US" altLang="zh-CN" sz="2000" dirty="0" smtClean="0"/>
              <a:t>contexts</a:t>
            </a:r>
          </a:p>
          <a:p>
            <a:pPr marL="868750" lvl="3" indent="-342900">
              <a:buFont typeface="Calibri" panose="020F0502020204030204" pitchFamily="34" charset="0"/>
              <a:buChar char="–"/>
            </a:pPr>
            <a:r>
              <a:rPr lang="en-US" altLang="zh-CN" sz="2000" dirty="0" smtClean="0"/>
              <a:t>SW: </a:t>
            </a:r>
            <a:r>
              <a:rPr lang="en-US" altLang="zh-CN" sz="2000" dirty="0" smtClean="0"/>
              <a:t>	Shared contexts</a:t>
            </a:r>
            <a:endParaRPr lang="zh-CN" altLang="en-US" sz="2000" dirty="0"/>
          </a:p>
        </p:txBody>
      </p:sp>
      <p:sp>
        <p:nvSpPr>
          <p:cNvPr id="5" name="文本框 4"/>
          <p:cNvSpPr txBox="1"/>
          <p:nvPr/>
        </p:nvSpPr>
        <p:spPr>
          <a:xfrm>
            <a:off x="10429336" y="53104"/>
            <a:ext cx="166956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440"/>
              </a:lnSpc>
            </a:pPr>
            <a:r>
              <a:rPr lang="en-US" altLang="zh-CN" sz="2000" dirty="0" smtClean="0">
                <a:solidFill>
                  <a:srgbClr val="0D04B8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JVET-Q0370</a:t>
            </a:r>
            <a:endParaRPr lang="zh-CN" altLang="en-US" sz="2000" dirty="0">
              <a:solidFill>
                <a:srgbClr val="0D04B8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8712777"/>
              </p:ext>
            </p:extLst>
          </p:nvPr>
        </p:nvGraphicFramePr>
        <p:xfrm>
          <a:off x="1636294" y="3353592"/>
          <a:ext cx="9403884" cy="2411940"/>
        </p:xfrm>
        <a:graphic>
          <a:graphicData uri="http://schemas.openxmlformats.org/drawingml/2006/table">
            <a:tbl>
              <a:tblPr/>
              <a:tblGrid>
                <a:gridCol w="2622959"/>
                <a:gridCol w="2622959"/>
                <a:gridCol w="1053622"/>
                <a:gridCol w="880907"/>
                <a:gridCol w="1039528"/>
                <a:gridCol w="1015258"/>
                <a:gridCol w="168651"/>
              </a:tblGrid>
              <a:tr h="859702"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Table 48 – Association of </a:t>
                      </a:r>
                      <a:r>
                        <a:rPr lang="en-CA" sz="1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ctxIdx</a:t>
                      </a: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and syntax elements for each </a:t>
                      </a:r>
                      <a:r>
                        <a:rPr lang="en-CA" sz="1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initialization Type</a:t>
                      </a: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/>
                      </a:r>
                      <a:b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</a:b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 the initialization process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sz="2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005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Syntax structure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Syntax element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ctxTable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initType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90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8557">
                <a:tc rowSpan="4"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merge_data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mmvd_cand_flag[ ][ ]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Table 100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85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merge_triangle_idx0[ ][ ]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Table 105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85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merge_triangle_idx1[ ][ ]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Table 105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85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merge_idx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PMingLiU"/>
                        </a:rPr>
                        <a:t>[ ][ ]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Table 105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661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Proposed methods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10429336" y="53104"/>
            <a:ext cx="166956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440"/>
              </a:lnSpc>
            </a:pPr>
            <a:r>
              <a:rPr lang="en-US" altLang="zh-CN" sz="2000" dirty="0" smtClean="0">
                <a:solidFill>
                  <a:srgbClr val="0D04B8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JVET-Q0370</a:t>
            </a:r>
            <a:endParaRPr lang="zh-CN" altLang="en-US" sz="2000" dirty="0">
              <a:solidFill>
                <a:srgbClr val="0D04B8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706772" y="1319110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73" indent="0" algn="l" defTabSz="1187798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8123" indent="-285750">
              <a:buFont typeface="Arial" panose="020B0604020202020204" pitchFamily="34" charset="0"/>
              <a:buChar char="•"/>
            </a:pPr>
            <a:endParaRPr lang="en-US" altLang="zh-CN" sz="20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297488"/>
              </p:ext>
            </p:extLst>
          </p:nvPr>
        </p:nvGraphicFramePr>
        <p:xfrm>
          <a:off x="1722922" y="1595743"/>
          <a:ext cx="8874492" cy="3739579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1530417"/>
                <a:gridCol w="3404607"/>
                <a:gridCol w="393946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b="1" dirty="0" smtClean="0"/>
                        <a:t>#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b="1" dirty="0" smtClean="0"/>
                        <a:t>Shared contexts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b="1" dirty="0" smtClean="0"/>
                        <a:t>Separate contexts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b="1" dirty="0" smtClean="0"/>
                        <a:t>Method</a:t>
                      </a:r>
                      <a:r>
                        <a:rPr lang="en-US" altLang="zh-CN" sz="1800" b="1" baseline="0" dirty="0" smtClean="0"/>
                        <a:t> </a:t>
                      </a:r>
                      <a:r>
                        <a:rPr lang="en-US" altLang="zh-CN" sz="1800" b="1" baseline="0" dirty="0" smtClean="0"/>
                        <a:t>1 (SW)</a:t>
                      </a:r>
                      <a:endParaRPr lang="zh-CN" alt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err="1" smtClean="0"/>
                        <a:t>merge_idx</a:t>
                      </a:r>
                      <a:r>
                        <a:rPr lang="en-US" altLang="zh-CN" sz="1800" dirty="0" smtClean="0"/>
                        <a:t/>
                      </a:r>
                      <a:br>
                        <a:rPr lang="en-US" altLang="zh-CN" sz="1800" dirty="0" smtClean="0"/>
                      </a:br>
                      <a:r>
                        <a:rPr lang="en-US" altLang="zh-CN" sz="1800" dirty="0" smtClean="0"/>
                        <a:t>m</a:t>
                      </a:r>
                      <a:r>
                        <a:rPr lang="en-US" altLang="zh-CN" sz="1800" baseline="0" dirty="0" smtClean="0"/>
                        <a:t>erge_triangle_idx0</a:t>
                      </a:r>
                      <a:br>
                        <a:rPr lang="en-US" altLang="zh-CN" sz="1800" baseline="0" dirty="0" smtClean="0"/>
                      </a:br>
                      <a:r>
                        <a:rPr lang="en-US" altLang="zh-CN" sz="1800" baseline="0" dirty="0" smtClean="0"/>
                        <a:t>merge_triangle_idx1</a:t>
                      </a:r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err="1" smtClean="0"/>
                        <a:t>mmvd_cand_flag</a:t>
                      </a:r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b="1" dirty="0" smtClean="0"/>
                        <a:t>Method 2</a:t>
                      </a:r>
                      <a:endParaRPr lang="zh-CN" alt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err="1" smtClean="0"/>
                        <a:t>merge_idx</a:t>
                      </a:r>
                      <a:r>
                        <a:rPr lang="en-US" altLang="zh-CN" sz="1800" dirty="0" smtClean="0"/>
                        <a:t/>
                      </a:r>
                      <a:br>
                        <a:rPr lang="en-US" altLang="zh-CN" sz="1800" dirty="0" smtClean="0"/>
                      </a:br>
                      <a:r>
                        <a:rPr lang="en-US" altLang="zh-CN" sz="1800" dirty="0" smtClean="0"/>
                        <a:t>m</a:t>
                      </a:r>
                      <a:r>
                        <a:rPr lang="en-US" altLang="zh-CN" sz="1800" baseline="0" dirty="0" smtClean="0"/>
                        <a:t>erge_triangle_idx0</a:t>
                      </a:r>
                      <a:br>
                        <a:rPr lang="en-US" altLang="zh-CN" sz="1800" baseline="0" dirty="0" smtClean="0"/>
                      </a:br>
                      <a:r>
                        <a:rPr lang="en-US" altLang="zh-CN" sz="1800" baseline="0" dirty="0" smtClean="0"/>
                        <a:t>merge_triangle_idx1</a:t>
                      </a:r>
                      <a:endParaRPr lang="zh-CN" altLang="en-US" sz="1800" dirty="0" smtClean="0"/>
                    </a:p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err="1" smtClean="0"/>
                        <a:t>mmvd_cand_flag</a:t>
                      </a:r>
                      <a:endParaRPr lang="zh-CN" altLang="en-US" sz="18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altLang="zh-CN" sz="18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dirty="0" smtClean="0"/>
                        <a:t>Method 3 (SPEC)</a:t>
                      </a:r>
                      <a:endParaRPr lang="zh-CN" altLang="en-US" sz="1800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err="1" smtClean="0"/>
                        <a:t>merge_idx</a:t>
                      </a:r>
                      <a:r>
                        <a:rPr lang="en-US" altLang="zh-CN" sz="1800" dirty="0" smtClean="0"/>
                        <a:t/>
                      </a:r>
                      <a:br>
                        <a:rPr lang="en-US" altLang="zh-CN" sz="1800" dirty="0" smtClean="0"/>
                      </a:br>
                      <a:r>
                        <a:rPr lang="en-US" altLang="zh-CN" sz="1800" dirty="0" smtClean="0"/>
                        <a:t>m</a:t>
                      </a:r>
                      <a:r>
                        <a:rPr lang="en-US" altLang="zh-CN" sz="1800" baseline="0" dirty="0" smtClean="0"/>
                        <a:t>erge_triangle_idx0</a:t>
                      </a:r>
                      <a:br>
                        <a:rPr lang="en-US" altLang="zh-CN" sz="1800" baseline="0" dirty="0" smtClean="0"/>
                      </a:br>
                      <a:r>
                        <a:rPr lang="en-US" altLang="zh-CN" sz="1800" baseline="0" dirty="0" smtClean="0"/>
                        <a:t>merge_triangle_idx1</a:t>
                      </a:r>
                      <a:endParaRPr lang="zh-CN" altLang="en-US" sz="1800" dirty="0" smtClean="0"/>
                    </a:p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err="1" smtClean="0"/>
                        <a:t>mmvd_cand_flag</a:t>
                      </a:r>
                      <a:endParaRPr lang="zh-CN" altLang="en-US" sz="18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676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Method 1: Align </a:t>
            </a:r>
            <a:r>
              <a:rPr lang="en-US" altLang="zh-CN" dirty="0" smtClean="0"/>
              <a:t>SPEC to </a:t>
            </a:r>
            <a:r>
              <a:rPr lang="en-US" altLang="zh-CN" dirty="0" smtClean="0"/>
              <a:t>SW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0429336" y="53104"/>
            <a:ext cx="166956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440"/>
              </a:lnSpc>
            </a:pPr>
            <a:r>
              <a:rPr lang="en-US" altLang="zh-CN" sz="2000" dirty="0" smtClean="0">
                <a:solidFill>
                  <a:srgbClr val="0D04B8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JVET-Q0370</a:t>
            </a:r>
            <a:endParaRPr lang="zh-CN" altLang="en-US" sz="2000" dirty="0">
              <a:solidFill>
                <a:srgbClr val="0D04B8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706772" y="1319110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73" indent="0" algn="l" defTabSz="1187798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8123" indent="-285750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Proposed specification:</a:t>
            </a:r>
            <a:endParaRPr lang="en-US" altLang="zh-CN" sz="20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652131"/>
              </p:ext>
            </p:extLst>
          </p:nvPr>
        </p:nvGraphicFramePr>
        <p:xfrm>
          <a:off x="1740664" y="2444814"/>
          <a:ext cx="8717662" cy="3195590"/>
        </p:xfrm>
        <a:graphic>
          <a:graphicData uri="http://schemas.openxmlformats.org/drawingml/2006/table">
            <a:tbl>
              <a:tblPr/>
              <a:tblGrid>
                <a:gridCol w="1624150"/>
                <a:gridCol w="2028453"/>
                <a:gridCol w="1463527"/>
                <a:gridCol w="928091"/>
                <a:gridCol w="1133341"/>
                <a:gridCol w="1446120"/>
                <a:gridCol w="93980"/>
              </a:tblGrid>
              <a:tr h="800923"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Table 48 – Association of </a:t>
                      </a:r>
                      <a:r>
                        <a:rPr lang="en-CA" sz="1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ctxIdx</a:t>
                      </a: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and syntax elements for each </a:t>
                      </a:r>
                      <a:r>
                        <a:rPr lang="en-CA" sz="1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initialization Type</a:t>
                      </a: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/>
                      </a:r>
                      <a:b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</a:b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 the initialization process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sz="2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114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Syntax structure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Syntax element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ctxTable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initType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61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1365">
                <a:tc rowSpan="4"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merge_data(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mmvd_cand_flag[ ][ ]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Table 100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136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strike="sng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merge_triangle_idx0[ ][ ]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strike="sngStrike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Table 105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strike="sngStrike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strike="sngStrike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136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strike="sng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merge_triangle_idx1[ ][ ]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strike="sngStrike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Table 105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u="none" strike="noStrike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strike="sngStrike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strike="sngStrike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6834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merge_idx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/>
                        </a:rPr>
                        <a:t>[ ][ 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PMingLiU"/>
                        </a:rPr>
                        <a:t>]</a:t>
                      </a:r>
                    </a:p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merge_triangle_idx0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[ ][ </a:t>
                      </a:r>
                      <a:r>
                        <a:rPr lang="en-CA" sz="14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]</a:t>
                      </a:r>
                    </a:p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merge_triangle_idx1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[ ][ ]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Table 105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056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Method 2: Share context for all merge indices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0429336" y="53104"/>
            <a:ext cx="166956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440"/>
              </a:lnSpc>
            </a:pPr>
            <a:r>
              <a:rPr lang="en-US" altLang="zh-CN" sz="2000" dirty="0" smtClean="0">
                <a:solidFill>
                  <a:srgbClr val="0D04B8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JVET-Q0370</a:t>
            </a:r>
            <a:endParaRPr lang="zh-CN" altLang="en-US" sz="2000" dirty="0">
              <a:solidFill>
                <a:srgbClr val="0D04B8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706772" y="1319110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73" indent="0" algn="l" defTabSz="1187798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8123" indent="-285750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Proposed specification:</a:t>
            </a:r>
            <a:endParaRPr lang="en-US" altLang="zh-CN" sz="20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348542"/>
              </p:ext>
            </p:extLst>
          </p:nvPr>
        </p:nvGraphicFramePr>
        <p:xfrm>
          <a:off x="1740664" y="2187188"/>
          <a:ext cx="8717662" cy="3368843"/>
        </p:xfrm>
        <a:graphic>
          <a:graphicData uri="http://schemas.openxmlformats.org/drawingml/2006/table">
            <a:tbl>
              <a:tblPr/>
              <a:tblGrid>
                <a:gridCol w="1624150"/>
                <a:gridCol w="2028453"/>
                <a:gridCol w="1463527"/>
                <a:gridCol w="928091"/>
                <a:gridCol w="1133341"/>
                <a:gridCol w="1446120"/>
                <a:gridCol w="93980"/>
              </a:tblGrid>
              <a:tr h="789220"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Table 48 – Association of </a:t>
                      </a:r>
                      <a:r>
                        <a:rPr lang="en-CA" sz="18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ctxIdx</a:t>
                      </a: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and syntax elements for each </a:t>
                      </a:r>
                      <a:r>
                        <a:rPr lang="en-CA" sz="1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initialization Type</a:t>
                      </a: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/>
                      </a:r>
                      <a:b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</a:b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 the initialization process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sz="2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372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Syntax structure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Syntax element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ctxTable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initType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237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5938">
                <a:tc rowSpan="4"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merge_data(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1187798" rtl="0" eaLnBrk="1" latinLnBrk="0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strike="sngStrike" kern="12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mmvd_cand_flag</a:t>
                      </a:r>
                      <a:r>
                        <a:rPr lang="en-CA" sz="1400" strike="sng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[ ][ ]</a:t>
                      </a:r>
                      <a:endParaRPr lang="zh-CN" sz="1400" strike="sng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latinLnBrk="0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strike="sng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Table 100</a:t>
                      </a:r>
                      <a:endParaRPr lang="zh-CN" sz="1600" strike="sng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latinLnBrk="0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endParaRPr lang="zh-CN" sz="1400" strike="sng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latinLnBrk="0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strike="sng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0</a:t>
                      </a:r>
                      <a:endParaRPr lang="zh-CN" sz="1400" strike="sng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1187798" rtl="0" eaLnBrk="1" latinLnBrk="0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strike="sng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  <a:endParaRPr lang="zh-CN" sz="1400" strike="sngStrike" kern="12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59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strike="sng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merge_triangle_idx0[ ][ ]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strike="sngStrike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Table 105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strike="sngStrike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strike="sngStrike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59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strike="sng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merge_triangle_idx1[ ][ ]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strike="sngStrike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Table 105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u="none" strike="noStrike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strike="sngStrike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strike="sngStrike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97706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merge_idx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/>
                        </a:rPr>
                        <a:t>[ ][ 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PMingLiU"/>
                        </a:rPr>
                        <a:t>]</a:t>
                      </a:r>
                    </a:p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merge_triangle_idx0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[ ][ </a:t>
                      </a:r>
                      <a:r>
                        <a:rPr lang="en-CA" sz="14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]</a:t>
                      </a:r>
                    </a:p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merge_triangle_idx1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[ ][ </a:t>
                      </a:r>
                      <a:r>
                        <a:rPr lang="en-CA" sz="14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]</a:t>
                      </a:r>
                    </a:p>
                    <a:p>
                      <a:pPr marL="0" marR="0" lvl="0" indent="0" algn="l" defTabSz="1187798" rtl="0" eaLnBrk="1" fontAlgn="auto" latinLnBrk="0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altLang="zh-CN" sz="1400" dirty="0" err="1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mmvd_cand_flag</a:t>
                      </a:r>
                      <a:r>
                        <a:rPr lang="en-CA" altLang="zh-CN" sz="14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[ ][ ]</a:t>
                      </a:r>
                      <a:endParaRPr lang="zh-CN" altLang="zh-CN" sz="180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Table 105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15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Method 2: Share context for all merge indices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0429336" y="53104"/>
            <a:ext cx="166956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440"/>
              </a:lnSpc>
            </a:pPr>
            <a:r>
              <a:rPr lang="en-US" altLang="zh-CN" sz="2000" dirty="0" smtClean="0">
                <a:solidFill>
                  <a:srgbClr val="0D04B8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JVET-Q0370</a:t>
            </a:r>
            <a:endParaRPr lang="zh-CN" altLang="en-US" sz="2000" dirty="0">
              <a:solidFill>
                <a:srgbClr val="0D04B8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706772" y="1319110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73" indent="0" algn="l" defTabSz="1187798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8123" indent="-285750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Simulation results:</a:t>
            </a:r>
            <a:endParaRPr lang="en-US" altLang="zh-CN" sz="20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2137060"/>
              </p:ext>
            </p:extLst>
          </p:nvPr>
        </p:nvGraphicFramePr>
        <p:xfrm>
          <a:off x="2517028" y="1766504"/>
          <a:ext cx="7113044" cy="4426950"/>
        </p:xfrm>
        <a:graphic>
          <a:graphicData uri="http://schemas.openxmlformats.org/drawingml/2006/table">
            <a:tbl>
              <a:tblPr firstRow="1" firstCol="1" bandRow="1"/>
              <a:tblGrid>
                <a:gridCol w="1386262"/>
                <a:gridCol w="1240028"/>
                <a:gridCol w="1240028"/>
                <a:gridCol w="1240028"/>
                <a:gridCol w="1045613"/>
                <a:gridCol w="961085"/>
              </a:tblGrid>
              <a:tr h="0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Access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3370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VTM-7.0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3370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3370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VTM-7.0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3370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048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Method 3: Align SW to SPEC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0429336" y="53104"/>
            <a:ext cx="166956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440"/>
              </a:lnSpc>
            </a:pPr>
            <a:r>
              <a:rPr lang="en-US" altLang="zh-CN" sz="2000" dirty="0" smtClean="0">
                <a:solidFill>
                  <a:srgbClr val="0D04B8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JVET-Q0370</a:t>
            </a:r>
            <a:endParaRPr lang="zh-CN" altLang="en-US" sz="2000" dirty="0">
              <a:solidFill>
                <a:srgbClr val="0D04B8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706772" y="1319110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73" indent="0" algn="l" defTabSz="1187798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8123" indent="-285750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Simulation results:</a:t>
            </a:r>
            <a:endParaRPr lang="en-US" altLang="zh-CN" sz="20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26980"/>
              </p:ext>
            </p:extLst>
          </p:nvPr>
        </p:nvGraphicFramePr>
        <p:xfrm>
          <a:off x="2517028" y="1766504"/>
          <a:ext cx="7113044" cy="4426950"/>
        </p:xfrm>
        <a:graphic>
          <a:graphicData uri="http://schemas.openxmlformats.org/drawingml/2006/table">
            <a:tbl>
              <a:tblPr firstRow="1" firstCol="1" bandRow="1"/>
              <a:tblGrid>
                <a:gridCol w="1386262"/>
                <a:gridCol w="1240028"/>
                <a:gridCol w="1240028"/>
                <a:gridCol w="1240028"/>
                <a:gridCol w="1045613"/>
                <a:gridCol w="961085"/>
              </a:tblGrid>
              <a:tr h="0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Access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3370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VTM-7.0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3370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3370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VTM-7.0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3370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387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zh-CN" dirty="0" smtClean="0"/>
              <a:t>Recommend to adopt one of the methods</a:t>
            </a:r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sz="2000" dirty="0" smtClean="0">
                <a:solidFill>
                  <a:srgbClr val="0D04B8"/>
                </a:solidFill>
              </a:rPr>
              <a:t>Thanks to </a:t>
            </a:r>
            <a:r>
              <a:rPr lang="en-US" altLang="zh-CN" sz="2000" dirty="0" err="1" smtClean="0">
                <a:solidFill>
                  <a:srgbClr val="0D04B8"/>
                </a:solidFill>
              </a:rPr>
              <a:t>Hikvision</a:t>
            </a:r>
            <a:r>
              <a:rPr lang="en-US" altLang="zh-CN" sz="2000" dirty="0" smtClean="0">
                <a:solidFill>
                  <a:srgbClr val="0D04B8"/>
                </a:solidFill>
              </a:rPr>
              <a:t> for cross-checking (JVET-Q0534).</a:t>
            </a:r>
            <a:endParaRPr lang="zh-CN" altLang="en-US" sz="2000" dirty="0">
              <a:solidFill>
                <a:srgbClr val="0D04B8"/>
              </a:solidFill>
            </a:endParaRPr>
          </a:p>
          <a:p>
            <a:endParaRPr lang="en-US" altLang="zh-CN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10429336" y="53104"/>
            <a:ext cx="166956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440"/>
              </a:lnSpc>
            </a:pPr>
            <a:r>
              <a:rPr lang="en-US" altLang="zh-CN" sz="2000" dirty="0" smtClean="0">
                <a:solidFill>
                  <a:srgbClr val="0D04B8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JVET-Q0370</a:t>
            </a:r>
            <a:endParaRPr lang="zh-CN" altLang="en-US" sz="2000" dirty="0">
              <a:solidFill>
                <a:srgbClr val="0D04B8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006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 Slide">
  <a:themeElements>
    <a:clrScheme name="updated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C8102E"/>
      </a:accent2>
      <a:accent3>
        <a:srgbClr val="EA594F"/>
      </a:accent3>
      <a:accent4>
        <a:srgbClr val="F8B53C"/>
      </a:accent4>
      <a:accent5>
        <a:srgbClr val="231815"/>
      </a:accent5>
      <a:accent6>
        <a:srgbClr val="595757"/>
      </a:accent6>
      <a:hlink>
        <a:srgbClr val="898989"/>
      </a:hlink>
      <a:folHlink>
        <a:srgbClr val="B5B5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000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err="1" smtClean="0">
            <a:solidFill>
              <a:srgbClr val="575756"/>
            </a:solidFill>
            <a:latin typeface="+mj-lt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800" dirty="0" smtClean="0">
            <a:solidFill>
              <a:schemeClr val="accent2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7439</TotalTime>
  <Words>634</Words>
  <Application>Microsoft Office PowerPoint</Application>
  <PresentationFormat>自定义</PresentationFormat>
  <Paragraphs>358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PMingLiU</vt:lpstr>
      <vt:lpstr>等线</vt:lpstr>
      <vt:lpstr>黑体</vt:lpstr>
      <vt:lpstr>宋体</vt:lpstr>
      <vt:lpstr>微软雅黑</vt:lpstr>
      <vt:lpstr>Arial</vt:lpstr>
      <vt:lpstr>Calibri</vt:lpstr>
      <vt:lpstr>Times New Roman</vt:lpstr>
      <vt:lpstr>1_Title Slide</vt:lpstr>
      <vt:lpstr>Chart page</vt:lpstr>
      <vt:lpstr>4_Chart page</vt:lpstr>
      <vt:lpstr>End page</vt:lpstr>
      <vt:lpstr>On context model for merge indices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chenhuanbang (A)</cp:lastModifiedBy>
  <cp:revision>1909</cp:revision>
  <cp:lastPrinted>2019-03-23T11:45:00Z</cp:lastPrinted>
  <dcterms:created xsi:type="dcterms:W3CDTF">2018-06-21T13:34:14Z</dcterms:created>
  <dcterms:modified xsi:type="dcterms:W3CDTF">2020-01-09T14:49:30Z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(3)JB9zIqBz/JqGcTTQQ/76LN9XJkv1FuYj7ctkSioIVqTPCIHWn+Gx1HQ+BahkhJVQTLdUsy30
esrdkZ5+N4J89Ha3mSGYvlFrwPR99nbagzt6tDlzX3b8JAK8KZMUPH7G7lzAFI4NljX8bdEm
quUUYzp+5VDhYofkW6jePuadjDOkBzlYpy+SjaJsNQ1xLbzvb4iKpJFk0cbm4wdEh8GwQCPC
Dv5rjcZav+1tCCo/aw</vt:lpwstr>
  </property>
  <property fmtid="{D5CDD505-2E9C-101B-9397-08002B2CF9AE}" pid="3" name="_2015_ms_pID_7253431">
    <vt:lpwstr>kLvbekBaG7ClAt+iQiZ/EGvFFb431/mN3M/BxGe9yvWcTh7q5U6f1F
dPrYh2xDQfabyoK+AKLTVkYCdqluWxTZ2ceanW2CoTDyfCi6pWUPjSogiG6mEBWJQMv2+JPP
pG+yiUFznbQFItgFuXjIlAv5m1u5RwafzXweGRycQZp4ORWT0XTe4n2iKutedQW5BSpkgeem
bH6CoRuDqfNSp9FdxXfh5IwdediLi6WdRsqI</vt:lpwstr>
  </property>
  <property fmtid="{D5CDD505-2E9C-101B-9397-08002B2CF9AE}" pid="4" name="_2015_ms_pID_7253432">
    <vt:lpwstr>qg==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1562223242</vt:lpwstr>
  </property>
</Properties>
</file>