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1"/>
  </p:notesMasterIdLst>
  <p:handoutMasterIdLst>
    <p:handoutMasterId r:id="rId12"/>
  </p:handoutMasterIdLst>
  <p:sldIdLst>
    <p:sldId id="282" r:id="rId5"/>
    <p:sldId id="337" r:id="rId6"/>
    <p:sldId id="338" r:id="rId7"/>
    <p:sldId id="336" r:id="rId8"/>
    <p:sldId id="334" r:id="rId9"/>
    <p:sldId id="280" r:id="rId10"/>
  </p:sldIdLst>
  <p:sldSz cx="12196763" cy="6858000"/>
  <p:notesSz cx="7099300" cy="10234613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37"/>
            <p14:sldId id="338"/>
            <p14:sldId id="336"/>
            <p14:sldId id="334"/>
          </p14:sldIdLst>
        </p14:section>
        <p14:section name="End page" id="{3F9D54A7-3BE2-2540-BB4C-DFE5509085F3}">
          <p14:sldIdLst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04B8"/>
    <a:srgbClr val="353530"/>
    <a:srgbClr val="4D4D4C"/>
    <a:srgbClr val="575756"/>
    <a:srgbClr val="4B4C4B"/>
    <a:srgbClr val="C7000B"/>
    <a:srgbClr val="DD4654"/>
    <a:srgbClr val="FFFFFF"/>
    <a:srgbClr val="F3D2D5"/>
    <a:srgbClr val="E6A8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31" autoAdjust="0"/>
    <p:restoredTop sz="94080" autoAdjust="0"/>
  </p:normalViewPr>
  <p:slideViewPr>
    <p:cSldViewPr snapToGrid="0" snapToObjects="1">
      <p:cViewPr varScale="1">
        <p:scale>
          <a:sx n="66" d="100"/>
          <a:sy n="66" d="100"/>
        </p:scale>
        <p:origin x="992" y="36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-4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8CF71B8-DF2A-2E41-BE66-2E18A767DA8A}" type="datetimeFigureOut">
              <a:rPr lang="en-US" smtClean="0"/>
              <a:t>1/14/2020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0DD60A27-BF12-6744-9E93-932A0E34D8BB}" type="datetimeFigureOut">
              <a:rPr lang="en-US" smtClean="0"/>
              <a:t>1/14/2020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="" xmlns:a16="http://schemas.microsoft.com/office/drawing/2014/main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="" xmlns:a16="http://schemas.microsoft.com/office/drawing/2014/main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="" xmlns:a16="http://schemas.microsoft.com/office/drawing/2014/main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2602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2pPr>
            <a:lvl3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="" xmlns:a16="http://schemas.microsoft.com/office/drawing/2014/main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="" xmlns:a16="http://schemas.microsoft.com/office/drawing/2014/main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="" xmlns:a16="http://schemas.microsoft.com/office/drawing/2014/main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="" xmlns:a16="http://schemas.microsoft.com/office/drawing/2014/main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="" xmlns:a16="http://schemas.microsoft.com/office/drawing/2014/main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="" xmlns:a16="http://schemas.microsoft.com/office/drawing/2014/main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="" xmlns:a16="http://schemas.microsoft.com/office/drawing/2014/main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="" xmlns:a16="http://schemas.microsoft.com/office/drawing/2014/main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="" xmlns:a16="http://schemas.microsoft.com/office/drawing/2014/main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="" xmlns:a16="http://schemas.microsoft.com/office/drawing/2014/main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="" xmlns:a16="http://schemas.microsoft.com/office/drawing/2014/main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="" xmlns:a16="http://schemas.microsoft.com/office/drawing/2014/main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="" xmlns:a16="http://schemas.microsoft.com/office/drawing/2014/main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="" xmlns:a16="http://schemas.microsoft.com/office/drawing/2014/main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="" xmlns:a16="http://schemas.microsoft.com/office/drawing/2014/main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="" xmlns:a16="http://schemas.microsoft.com/office/drawing/2014/main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="" xmlns:a16="http://schemas.microsoft.com/office/drawing/2014/main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="" xmlns:a16="http://schemas.microsoft.com/office/drawing/2014/main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="" xmlns:a16="http://schemas.microsoft.com/office/drawing/2014/main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=""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=""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497" y="5251150"/>
            <a:ext cx="1869596" cy="39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jvet.hhi.fraunhofer.de/trac/vvc/ticket/749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8533762" cy="690255"/>
          </a:xfrm>
        </p:spPr>
        <p:txBody>
          <a:bodyPr>
            <a:noAutofit/>
          </a:bodyPr>
          <a:lstStyle/>
          <a:p>
            <a:r>
              <a:rPr lang="en-US" altLang="zh-CN" b="1" smtClean="0"/>
              <a:t>JVET-Q0368: On </a:t>
            </a:r>
            <a:r>
              <a:rPr lang="en-US" altLang="zh-CN" b="1" dirty="0"/>
              <a:t>context model for </a:t>
            </a:r>
            <a:r>
              <a:rPr lang="en-US" altLang="zh-CN" b="1" dirty="0" err="1"/>
              <a:t>mvp_flag</a:t>
            </a:r>
            <a:r>
              <a:rPr lang="en-US" altLang="zh-CN" b="1" dirty="0"/>
              <a:t> and </a:t>
            </a:r>
            <a:r>
              <a:rPr lang="en-US" altLang="zh-CN" b="1" dirty="0" err="1"/>
              <a:t>ref_idx</a:t>
            </a:r>
            <a:endParaRPr lang="en-US" b="1" dirty="0"/>
          </a:p>
        </p:txBody>
      </p:sp>
      <p:sp>
        <p:nvSpPr>
          <p:cNvPr id="6" name="Text Placeholder 4">
            <a:extLst>
              <a:ext uri="{FF2B5EF4-FFF2-40B4-BE49-F238E27FC236}">
                <a16:creationId xmlns="" xmlns:a16="http://schemas.microsoft.com/office/drawing/2014/main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44856" y="2323383"/>
            <a:ext cx="6522800" cy="554571"/>
          </a:xfrm>
        </p:spPr>
        <p:txBody>
          <a:bodyPr/>
          <a:lstStyle/>
          <a:p>
            <a:r>
              <a:rPr kumimoji="1" lang="en-US" altLang="zh-CN" sz="1800" dirty="0" smtClean="0"/>
              <a:t>Huanbang Chen</a:t>
            </a:r>
            <a:r>
              <a:rPr lang="en-US" altLang="zh-CN" sz="1800" dirty="0" smtClean="0"/>
              <a:t>, Haitao Yang</a:t>
            </a:r>
            <a:endParaRPr kumimoji="1" lang="en-US" altLang="zh-CN" sz="1800" dirty="0"/>
          </a:p>
        </p:txBody>
      </p:sp>
      <p:sp>
        <p:nvSpPr>
          <p:cNvPr id="5" name="文本框 4"/>
          <p:cNvSpPr txBox="1"/>
          <p:nvPr/>
        </p:nvSpPr>
        <p:spPr>
          <a:xfrm>
            <a:off x="10429336" y="53104"/>
            <a:ext cx="1669560" cy="480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sz="2000" dirty="0" smtClean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JVET-Q0368</a:t>
            </a:r>
            <a:endParaRPr lang="zh-CN" altLang="en-US" sz="2000" dirty="0" smtClean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Problem Statements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>
          <a:xfrm>
            <a:off x="706772" y="1251732"/>
            <a:ext cx="10733557" cy="4690459"/>
          </a:xfrm>
        </p:spPr>
        <p:txBody>
          <a:bodyPr/>
          <a:lstStyle/>
          <a:p>
            <a:pPr marL="298123" indent="-28575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Mismatch between SPEC and SW in the coding of </a:t>
            </a:r>
            <a:r>
              <a:rPr lang="en-US" altLang="zh-CN" sz="2000" b="1" dirty="0"/>
              <a:t>mvp_l0_flag </a:t>
            </a:r>
            <a:r>
              <a:rPr lang="en-US" altLang="zh-CN" sz="2000" dirty="0"/>
              <a:t>and</a:t>
            </a:r>
            <a:r>
              <a:rPr lang="en-US" altLang="zh-CN" sz="2000" b="1" dirty="0"/>
              <a:t> </a:t>
            </a:r>
            <a:r>
              <a:rPr lang="en-US" altLang="zh-CN" sz="2000" b="1" dirty="0" smtClean="0"/>
              <a:t>mvp_l1_flag</a:t>
            </a:r>
            <a:r>
              <a:rPr lang="en-US" altLang="zh-CN" sz="2000" dirty="0" smtClean="0"/>
              <a:t>. Same issue was detected for </a:t>
            </a:r>
            <a:r>
              <a:rPr lang="en-US" altLang="zh-CN" sz="2000" b="1" dirty="0" smtClean="0"/>
              <a:t>ref_idx_l0 </a:t>
            </a:r>
            <a:r>
              <a:rPr lang="en-US" altLang="zh-CN" sz="2000" dirty="0"/>
              <a:t>and</a:t>
            </a:r>
            <a:r>
              <a:rPr lang="en-US" altLang="zh-CN" sz="2000" b="1" dirty="0"/>
              <a:t> </a:t>
            </a:r>
            <a:r>
              <a:rPr lang="en-US" altLang="zh-CN" sz="2000" b="1" dirty="0" smtClean="0"/>
              <a:t>ref_idx_l1</a:t>
            </a:r>
            <a:r>
              <a:rPr lang="en-US" altLang="zh-CN" sz="2000" dirty="0" smtClean="0"/>
              <a:t> and was reported in ticket #749 (</a:t>
            </a:r>
            <a:r>
              <a:rPr lang="en-US" altLang="zh-CN" sz="2000" dirty="0">
                <a:hlinkClick r:id="rId2"/>
              </a:rPr>
              <a:t>https://jvet.hhi.fraunhofer.de/trac/vvc/ticket/749</a:t>
            </a:r>
            <a:r>
              <a:rPr lang="en-US" altLang="zh-CN" sz="2000" dirty="0" smtClean="0"/>
              <a:t>).</a:t>
            </a:r>
          </a:p>
          <a:p>
            <a:pPr marL="868750" lvl="3" indent="-342900">
              <a:buFont typeface="Calibri" panose="020F0502020204030204" pitchFamily="34" charset="0"/>
              <a:buChar char="–"/>
            </a:pPr>
            <a:r>
              <a:rPr lang="en-US" altLang="zh-CN" sz="2000" dirty="0" smtClean="0"/>
              <a:t>SPEC: 	Separate contexts</a:t>
            </a:r>
          </a:p>
          <a:p>
            <a:pPr marL="868750" lvl="3" indent="-342900">
              <a:buFont typeface="Calibri" panose="020F0502020204030204" pitchFamily="34" charset="0"/>
              <a:buChar char="–"/>
            </a:pPr>
            <a:r>
              <a:rPr lang="en-US" altLang="zh-CN" sz="2000" dirty="0" smtClean="0"/>
              <a:t>SW: 	Shared contexts</a:t>
            </a:r>
            <a:endParaRPr lang="zh-CN" altLang="en-US" sz="20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266972"/>
              </p:ext>
            </p:extLst>
          </p:nvPr>
        </p:nvGraphicFramePr>
        <p:xfrm>
          <a:off x="1268511" y="3137838"/>
          <a:ext cx="9610078" cy="2524630"/>
        </p:xfrm>
        <a:graphic>
          <a:graphicData uri="http://schemas.openxmlformats.org/drawingml/2006/table">
            <a:tbl>
              <a:tblPr/>
              <a:tblGrid>
                <a:gridCol w="2680472"/>
                <a:gridCol w="1794166"/>
                <a:gridCol w="1453414"/>
                <a:gridCol w="1020278"/>
                <a:gridCol w="1376413"/>
                <a:gridCol w="1112987"/>
                <a:gridCol w="172348"/>
              </a:tblGrid>
              <a:tr h="465617"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48 – Association of 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ctxIdx</a:t>
                      </a: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and syntax elements for each 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initializationType</a:t>
                      </a: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/>
                      </a:r>
                      <a:b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</a:b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 the initialization 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976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Syntax structure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Syntax element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ctxTable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initType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49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9952">
                <a:tc rowSpan="4"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coding_unit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ref_idx_l0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PMingLiU"/>
                        </a:rPr>
                        <a:t>[ ][ ]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81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0..1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2..3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995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mvp_l0_flag</a:t>
                      </a: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PMingLiU"/>
                        </a:rPr>
                        <a:t>[ ][ ]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82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0..1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2..3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4..5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995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ref_idx_l1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PMingLiU"/>
                        </a:rPr>
                        <a:t>[ ][ ]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83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0..1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2..3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71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mvp_l1_flag</a:t>
                      </a: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PMingLiU"/>
                        </a:rPr>
                        <a:t>[ ][ ]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84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0..1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2..3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0429336" y="53104"/>
            <a:ext cx="1669560" cy="480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2000" dirty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JVET-Q0368</a:t>
            </a:r>
            <a:endParaRPr lang="zh-CN" altLang="en-US" sz="2000" dirty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661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Method 1: Align </a:t>
            </a:r>
            <a:r>
              <a:rPr lang="en-US" altLang="zh-CN" dirty="0"/>
              <a:t>SW </a:t>
            </a:r>
            <a:r>
              <a:rPr lang="en-US" altLang="zh-CN" dirty="0" smtClean="0"/>
              <a:t>to SPEC</a:t>
            </a:r>
            <a:endParaRPr lang="zh-CN" altLang="en-US" dirty="0" smtClean="0"/>
          </a:p>
          <a:p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168189"/>
              </p:ext>
            </p:extLst>
          </p:nvPr>
        </p:nvGraphicFramePr>
        <p:xfrm>
          <a:off x="2685474" y="2007135"/>
          <a:ext cx="7113044" cy="4427440"/>
        </p:xfrm>
        <a:graphic>
          <a:graphicData uri="http://schemas.openxmlformats.org/drawingml/2006/table">
            <a:tbl>
              <a:tblPr firstRow="1" firstCol="1" bandRow="1"/>
              <a:tblGrid>
                <a:gridCol w="1386262"/>
                <a:gridCol w="1240028"/>
                <a:gridCol w="1240028"/>
                <a:gridCol w="1240028"/>
                <a:gridCol w="1045613"/>
                <a:gridCol w="961085"/>
              </a:tblGrid>
              <a:tr h="0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Access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3370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VTM-7.0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3370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3370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VTM-7.0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3370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-0.38%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3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-0.48%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429336" y="53104"/>
            <a:ext cx="1669560" cy="480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2000" dirty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JVET-Q0368</a:t>
            </a:r>
            <a:endParaRPr lang="zh-CN" altLang="en-US" sz="2000" dirty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706772" y="1319110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 algn="l" defTabSz="1187798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8123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Add 1 context for mvp_l1_flag and 2 contexts for ref_idx_l1 to SW</a:t>
            </a:r>
          </a:p>
          <a:p>
            <a:pPr marL="868750" lvl="3" indent="-342900">
              <a:buFont typeface="Calibri" panose="020F0502020204030204" pitchFamily="34" charset="0"/>
              <a:buChar char="–"/>
            </a:pPr>
            <a:r>
              <a:rPr lang="en-US" altLang="zh-CN" sz="2000" dirty="0"/>
              <a:t>Simulation </a:t>
            </a:r>
            <a:r>
              <a:rPr lang="en-US" altLang="zh-CN" sz="2000" dirty="0" smtClean="0"/>
              <a:t>results: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96676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Method 2: Align SPEC to SW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429336" y="53104"/>
            <a:ext cx="1669560" cy="480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2000" dirty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JVET-Q0368</a:t>
            </a:r>
            <a:endParaRPr lang="zh-CN" altLang="en-US" sz="2000" dirty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595123"/>
              </p:ext>
            </p:extLst>
          </p:nvPr>
        </p:nvGraphicFramePr>
        <p:xfrm>
          <a:off x="1059888" y="2358190"/>
          <a:ext cx="9610078" cy="2524630"/>
        </p:xfrm>
        <a:graphic>
          <a:graphicData uri="http://schemas.openxmlformats.org/drawingml/2006/table">
            <a:tbl>
              <a:tblPr/>
              <a:tblGrid>
                <a:gridCol w="1904693"/>
                <a:gridCol w="3330341"/>
                <a:gridCol w="1443790"/>
                <a:gridCol w="895149"/>
                <a:gridCol w="750770"/>
                <a:gridCol w="1112987"/>
                <a:gridCol w="172348"/>
              </a:tblGrid>
              <a:tr h="465617"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48 – Association of 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ctxIdx</a:t>
                      </a: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and syntax elements for each 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initializationType</a:t>
                      </a: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/>
                      </a:r>
                      <a:b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</a:b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 the initialization process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976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Syntax structure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Syntax element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ctxTable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initType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49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9952">
                <a:tc rowSpan="4"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coding_unit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ref_idx_l0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PMingLiU"/>
                        </a:rPr>
                        <a:t>[ ][ 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PMingLiU"/>
                        </a:rPr>
                        <a:t>]</a:t>
                      </a:r>
                      <a:r>
                        <a:rPr lang="en-CA" altLang="zh-CN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PMingLiU"/>
                        </a:rPr>
                        <a:t> , </a:t>
                      </a:r>
                      <a:r>
                        <a:rPr lang="en-CA" altLang="zh-CN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ref_idx_l1</a:t>
                      </a:r>
                      <a:r>
                        <a:rPr lang="en-CA" altLang="zh-CN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PMingLiU"/>
                        </a:rPr>
                        <a:t>[ ][ ]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81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0..1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2..3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995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mvp_l0_flag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PMingLiU"/>
                        </a:rPr>
                        <a:t>[ ][ 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PMingLiU"/>
                        </a:rPr>
                        <a:t>]</a:t>
                      </a:r>
                      <a:r>
                        <a:rPr lang="en-CA" altLang="zh-CN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PMingLiU"/>
                        </a:rPr>
                        <a:t> , </a:t>
                      </a:r>
                      <a:r>
                        <a:rPr lang="en-CA" altLang="zh-CN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mvp_l1_flag</a:t>
                      </a:r>
                      <a:r>
                        <a:rPr lang="en-CA" altLang="zh-CN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PMingLiU"/>
                        </a:rPr>
                        <a:t>[ ][ ]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82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0..1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2..3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4..5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995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strike="sng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ref_idx_l1</a:t>
                      </a:r>
                      <a:r>
                        <a:rPr lang="en-CA" sz="1600" strike="sng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PMingLiU"/>
                        </a:rPr>
                        <a:t>[ ][ ]</a:t>
                      </a:r>
                      <a:endParaRPr lang="zh-CN" sz="1600" strike="sng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strike="sng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83</a:t>
                      </a:r>
                      <a:endParaRPr lang="zh-CN" sz="1600" strike="sng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strike="sng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 strike="sng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strike="sng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0..1</a:t>
                      </a:r>
                      <a:endParaRPr lang="zh-CN" sz="1600" strike="sng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strike="sng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2..3</a:t>
                      </a:r>
                      <a:endParaRPr lang="zh-CN" sz="1600" strike="sng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71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strike="sngStrike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mvp_l1_flag</a:t>
                      </a:r>
                      <a:r>
                        <a:rPr lang="en-CA" sz="1600" strike="sngStrike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PMingLiU"/>
                        </a:rPr>
                        <a:t>[ ][ ]</a:t>
                      </a:r>
                      <a:endParaRPr lang="zh-CN" sz="1600" strike="sngStrike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strike="sng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Table 84</a:t>
                      </a:r>
                      <a:endParaRPr lang="zh-CN" sz="1600" strike="sng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strike="sngStrike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 strike="sngStrike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strike="sng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0..1</a:t>
                      </a:r>
                      <a:endParaRPr lang="zh-CN" sz="1600" strike="sng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600" strike="sng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2..3</a:t>
                      </a:r>
                      <a:endParaRPr lang="zh-CN" sz="1600" strike="sng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内容占位符 2"/>
          <p:cNvSpPr txBox="1">
            <a:spLocks/>
          </p:cNvSpPr>
          <p:nvPr/>
        </p:nvSpPr>
        <p:spPr>
          <a:xfrm>
            <a:off x="706772" y="1319110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 algn="l" defTabSz="1187798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8123" indent="-28575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Proposed specification: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20056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zh-CN" dirty="0" smtClean="0"/>
              <a:t>Recommend to adopt one of the methods</a:t>
            </a:r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sz="2000" dirty="0" smtClean="0">
                <a:solidFill>
                  <a:srgbClr val="0D04B8"/>
                </a:solidFill>
              </a:rPr>
              <a:t>Thanks to </a:t>
            </a:r>
            <a:r>
              <a:rPr lang="en-US" altLang="zh-CN" sz="2000" dirty="0" err="1" smtClean="0">
                <a:solidFill>
                  <a:srgbClr val="0D04B8"/>
                </a:solidFill>
              </a:rPr>
              <a:t>Xidian</a:t>
            </a:r>
            <a:r>
              <a:rPr lang="en-US" altLang="zh-CN" sz="2000" dirty="0" smtClean="0">
                <a:solidFill>
                  <a:srgbClr val="0D04B8"/>
                </a:solidFill>
              </a:rPr>
              <a:t> University and NPU for cross-checking (JVET-Q0633).</a:t>
            </a:r>
            <a:endParaRPr lang="zh-CN" altLang="en-US" sz="2000" dirty="0">
              <a:solidFill>
                <a:srgbClr val="0D04B8"/>
              </a:solidFill>
            </a:endParaRPr>
          </a:p>
          <a:p>
            <a:endParaRPr lang="en-US" altLang="zh-CN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10429336" y="53104"/>
            <a:ext cx="1669560" cy="480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2000" dirty="0">
                <a:solidFill>
                  <a:srgbClr val="0D04B8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JVET-Q0368</a:t>
            </a:r>
            <a:endParaRPr lang="zh-CN" altLang="en-US" sz="2000" dirty="0">
              <a:solidFill>
                <a:srgbClr val="0D04B8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06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7364</TotalTime>
  <Words>416</Words>
  <Application>Microsoft Office PowerPoint</Application>
  <PresentationFormat>自定义</PresentationFormat>
  <Paragraphs>196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PMingLiU</vt:lpstr>
      <vt:lpstr>等线</vt:lpstr>
      <vt:lpstr>黑体</vt:lpstr>
      <vt:lpstr>宋体</vt:lpstr>
      <vt:lpstr>Microsoft YaHei</vt:lpstr>
      <vt:lpstr>Arial</vt:lpstr>
      <vt:lpstr>Calibri</vt:lpstr>
      <vt:lpstr>Times New Roman</vt:lpstr>
      <vt:lpstr>1_Title Slide</vt:lpstr>
      <vt:lpstr>Chart page</vt:lpstr>
      <vt:lpstr>4_Chart page</vt:lpstr>
      <vt:lpstr>End page</vt:lpstr>
      <vt:lpstr>JVET-Q0368: On context model for mvp_flag and ref_idx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chenhuanbang (A)</cp:lastModifiedBy>
  <cp:revision>1894</cp:revision>
  <cp:lastPrinted>2019-03-23T11:45:00Z</cp:lastPrinted>
  <dcterms:created xsi:type="dcterms:W3CDTF">2018-06-21T13:34:14Z</dcterms:created>
  <dcterms:modified xsi:type="dcterms:W3CDTF">2020-01-14T14:45:33Z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(3)JB9zIqBz/JqGcTTQQ/76LN9XJkv1FuYj7ctkSioIVqTPCIHWn+Gx1HQ+BahkhJVQTLdUsy30
esrdkZ5+N4J89Ha3mSGYvlFrwPR99nbagzt6tDlzX3b8JAK8KZMUPH7G7lzAFI4NljX8bdEm
quUUYzp+5VDhYofkW6jePuadjDOkBzlYpy+SjaJsNQ1xLbzvb4iKpJFk0cbm4wdEh8GwQCPC
Dv5rjcZav+1tCCo/aw</vt:lpwstr>
  </property>
  <property fmtid="{D5CDD505-2E9C-101B-9397-08002B2CF9AE}" pid="3" name="_2015_ms_pID_7253431">
    <vt:lpwstr>kLvbekBaG7ClAt+iQiZ/EGvFFb431/mN3M/BxGe9yvWcTh7q5U6f1F
dPrYh2xDQfabyoK+AKLTVkYCdqluWxTZ2ceanW2CoTDyfCi6pWUPjSogiG6mEBWJQMv2+JPP
pG+yiUFznbQFItgFuXjIlAv5m1u5RwafzXweGRycQZp4ORWT0XTe4n2iKutedQW5BSpkgeem
bH6CoRuDqfNSp9FdxXfh5IwdediLi6WdRsqI</vt:lpwstr>
  </property>
  <property fmtid="{D5CDD505-2E9C-101B-9397-08002B2CF9AE}" pid="4" name="_2015_ms_pID_7253432">
    <vt:lpwstr>qg==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1562223242</vt:lpwstr>
  </property>
</Properties>
</file>