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17"/>
  </p:notesMasterIdLst>
  <p:sldIdLst>
    <p:sldId id="256" r:id="rId2"/>
    <p:sldId id="273" r:id="rId3"/>
    <p:sldId id="258" r:id="rId4"/>
    <p:sldId id="269" r:id="rId5"/>
    <p:sldId id="268" r:id="rId6"/>
    <p:sldId id="271" r:id="rId7"/>
    <p:sldId id="259" r:id="rId8"/>
    <p:sldId id="265" r:id="rId9"/>
    <p:sldId id="266" r:id="rId10"/>
    <p:sldId id="260" r:id="rId11"/>
    <p:sldId id="263" r:id="rId12"/>
    <p:sldId id="274" r:id="rId13"/>
    <p:sldId id="275" r:id="rId14"/>
    <p:sldId id="276" r:id="rId15"/>
    <p:sldId id="277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94" autoAdjust="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0959257-8772-45AE-99BA-636603B5251E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E917E814-9029-4028-9D04-2F6D1305879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899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13983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034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9" name="Google Shape;169;p12:notes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170" name="Google Shape;170;p12:notes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sym typeface="Arial"/>
              </a:rPr>
              <a:t>11</a:t>
            </a:fld>
            <a:endParaRPr sz="1200" b="0" i="0" u="none" strike="noStrike" cap="none" dirty="0">
              <a:solidFill>
                <a:schemeClr val="dk1"/>
              </a:solidFill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Note the common, CE 421 422 coding gain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5882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0776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46891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98325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26251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3660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98816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39919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7E814-9029-4028-9D04-2F6D1305879A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3610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按一下以編輯母片子標題樣式</a:t>
            </a:r>
            <a:endParaRPr dirty="0"/>
          </a:p>
        </p:txBody>
      </p:sp>
      <p:sp>
        <p:nvSpPr>
          <p:cNvPr id="20" name="Google Shape;20;p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21" name="Google Shape;21;p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22" name="Google Shape;22;p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  <p:pic>
        <p:nvPicPr>
          <p:cNvPr id="23" name="Google Shape;23;p2"/>
          <p:cNvPicPr preferRelativeResize="0"/>
          <p:nvPr/>
        </p:nvPicPr>
        <p:blipFill rotWithShape="1">
          <a:blip r:embed="rId2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0648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2746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80301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按一下圖示以新增圖片</a:t>
            </a:r>
            <a:endParaRPr dirty="0"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76634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91" name="Google Shape;91;p1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92" name="Google Shape;92;p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8138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8" name="Google Shape;98;p15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9847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按一下圖示以新增圖片</a:t>
            </a: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02" name="Google Shape;102;p1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103" name="Google Shape;103;p1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04" name="Google Shape;104;p16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306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標題及內容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26" name="Google Shape;26;p3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057705-5E12-4499-BC1B-3B83B84A798A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28" name="Google Shape;28;p3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  <p:sp>
        <p:nvSpPr>
          <p:cNvPr id="29" name="Google Shape;29;p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4762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標題投影片">
  <p:cSld name="1_標題投影片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zh-TW" altLang="en-US" dirty="0"/>
              <a:t>按一下以編輯母片子標題樣式</a:t>
            </a:r>
            <a:endParaRPr dirty="0"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4178301" y="5895975"/>
            <a:ext cx="3822700" cy="55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0510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36" name="Google Shape;36;p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39" name="Google Shape;39;p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362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5" name="Google Shape;45;p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1899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310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9" name="Google Shape;59;p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61" name="Google Shape;61;p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44552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64" name="Google Shape;64;p9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66" name="Google Shape;66;p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2697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zh-TW" altLang="en-US" dirty="0"/>
              <a:t>按一下以編輯母片標題樣式</a:t>
            </a:r>
            <a:endParaRPr dirty="0"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71" name="Google Shape;71;p1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872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F2BCA457-33FA-4F19-A00A-0EDED058339C}" type="datetimeFigureOut">
              <a:rPr lang="zh-TW" altLang="en-US" smtClean="0"/>
              <a:pPr/>
              <a:t>2020/1/8</a:t>
            </a:fld>
            <a:endParaRPr lang="zh-TW" altLang="en-US"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9CB962BB-DE7C-4DC4-A38C-C1D2716B74B8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5" name="Google Shape;15;p1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dirty="0"/>
          </a:p>
        </p:txBody>
      </p:sp>
      <p:pic>
        <p:nvPicPr>
          <p:cNvPr id="16" name="Google Shape;16;p1"/>
          <p:cNvPicPr preferRelativeResize="0"/>
          <p:nvPr/>
        </p:nvPicPr>
        <p:blipFill rotWithShape="1">
          <a:blip r:embed="rId17">
            <a:alphaModFix/>
          </a:blip>
          <a:srcRect l="4945" t="37078" r="4431" b="28004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93525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6C4A2D3-0F50-484F-A081-08942B81B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5950"/>
            <a:ext cx="9144000" cy="1824256"/>
          </a:xfrm>
        </p:spPr>
        <p:txBody>
          <a:bodyPr/>
          <a:lstStyle/>
          <a:p>
            <a: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  <a:t>JVET-Q0348</a:t>
            </a:r>
            <a:b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zh-TW" sz="4000" dirty="0">
                <a:solidFill>
                  <a:schemeClr val="bg2">
                    <a:lumMod val="75000"/>
                  </a:schemeClr>
                </a:solidFill>
              </a:rPr>
              <a:t>CE4-related: Displacement Restriction on Geometric Inter Prediction</a:t>
            </a:r>
            <a:endParaRPr lang="zh-TW" altLang="en-US" sz="4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0F5EF19-4361-4191-B371-310F4B5F2D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44706"/>
            <a:ext cx="9144000" cy="1655762"/>
          </a:xfrm>
        </p:spPr>
        <p:txBody>
          <a:bodyPr/>
          <a:lstStyle/>
          <a:p>
            <a:r>
              <a:rPr lang="en-CA" altLang="zh-TW" sz="3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Chih</a:t>
            </a:r>
            <a:r>
              <a:rPr lang="en-CA" altLang="zh-TW" sz="3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-Yu Teng, Yu-</a:t>
            </a:r>
            <a:r>
              <a:rPr lang="en-CA" altLang="zh-TW" sz="36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Chiao</a:t>
            </a:r>
            <a:r>
              <a:rPr lang="en-CA" altLang="zh-TW" sz="3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Yang</a:t>
            </a:r>
          </a:p>
          <a:p>
            <a:r>
              <a:rPr lang="en-CA" altLang="zh-TW" dirty="0"/>
              <a:t>Brussels, BE</a:t>
            </a:r>
          </a:p>
          <a:p>
            <a:r>
              <a:rPr lang="zh-TW" altLang="zh-TW" dirty="0"/>
              <a:t> </a:t>
            </a:r>
            <a:r>
              <a:rPr lang="en-CA" altLang="zh-TW" dirty="0"/>
              <a:t>January 2020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65313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70B410-831D-43BA-9B4A-CC9B12C7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0F9270E-E4B6-4AE1-A968-529B82DCB8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400" dirty="0"/>
              <a:t>This contribution propose reduce to number of displacements when the block width or height is equal to maximum GEO size.</a:t>
            </a:r>
          </a:p>
          <a:p>
            <a:r>
              <a:rPr lang="en-US" altLang="zh-TW" sz="2400" dirty="0"/>
              <a:t>The memory storage has 26.53% reduction based on CE4 common base.</a:t>
            </a:r>
          </a:p>
          <a:p>
            <a:endParaRPr lang="zh-TW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2B514B-BB58-4793-8BAD-35DA508FD629}"/>
              </a:ext>
            </a:extLst>
          </p:cNvPr>
          <p:cNvSpPr/>
          <p:nvPr/>
        </p:nvSpPr>
        <p:spPr>
          <a:xfrm>
            <a:off x="3729490" y="4691606"/>
            <a:ext cx="457117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lvl="0" indent="-228600">
              <a:buSzPts val="1400"/>
            </a:pPr>
            <a:r>
              <a:rPr lang="en-US" altLang="zh-TW" sz="28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Thanks </a:t>
            </a:r>
            <a:r>
              <a:rPr lang="en-US" altLang="zh-TW" sz="2800" dirty="0" err="1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Kwai</a:t>
            </a:r>
            <a:r>
              <a:rPr lang="en-US" altLang="zh-TW" sz="28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for crosscheck</a:t>
            </a:r>
          </a:p>
        </p:txBody>
      </p:sp>
    </p:spTree>
    <p:extLst>
      <p:ext uri="{BB962C8B-B14F-4D97-AF65-F5344CB8AC3E}">
        <p14:creationId xmlns:p14="http://schemas.microsoft.com/office/powerpoint/2010/main" val="4017766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7200" b="0" i="0" u="none" strike="noStrike" cap="none" dirty="0">
                <a:solidFill>
                  <a:schemeClr val="dk2"/>
                </a:solidFill>
                <a:ea typeface="Calibri"/>
                <a:sym typeface="Calibri"/>
              </a:rPr>
              <a:t>Thank you!</a:t>
            </a:r>
            <a:endParaRPr sz="7200" b="0" i="0" u="none" strike="noStrike" cap="none" dirty="0">
              <a:solidFill>
                <a:schemeClr val="dk2"/>
              </a:solidFill>
              <a:ea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7B41F38-3C8E-4B9E-B044-F96DB21A0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755DADC-9BB3-4F4A-B01F-85A5E6547B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3347" y="995320"/>
            <a:ext cx="11325727" cy="5181643"/>
          </a:xfrm>
        </p:spPr>
        <p:txBody>
          <a:bodyPr/>
          <a:lstStyle/>
          <a:p>
            <a:r>
              <a:rPr lang="en-US" altLang="zh-TW" sz="2400" dirty="0"/>
              <a:t>The summary of experiment results are over CE4 common base, CE4-2.1 and CE4-2.2.</a:t>
            </a:r>
            <a:endParaRPr lang="en-US" altLang="zh-TW" sz="2000" dirty="0"/>
          </a:p>
          <a:p>
            <a:pPr lvl="1"/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 : Proposal based on CE4 common base</a:t>
            </a:r>
          </a:p>
          <a:p>
            <a:pPr lvl="1"/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 : Proposal based on CE4-2.1</a:t>
            </a:r>
          </a:p>
          <a:p>
            <a:pPr lvl="1"/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3 : Proposal based on CE4-2.2</a:t>
            </a:r>
          </a:p>
          <a:p>
            <a:pPr lvl="1"/>
            <a:endParaRPr lang="en-US" altLang="zh-TW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070100" algn="l"/>
              </a:tabLst>
            </a:pPr>
            <a:endParaRPr lang="en-CA" altLang="zh-TW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1"/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54ACEB89-729B-4F58-BB95-F3B99417D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730497"/>
              </p:ext>
            </p:extLst>
          </p:nvPr>
        </p:nvGraphicFramePr>
        <p:xfrm>
          <a:off x="2031999" y="3095625"/>
          <a:ext cx="8128001" cy="2595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92373778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56604396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41421773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5099282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19577244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64448657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18300817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Y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U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V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Enc. time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Dec. time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483270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Test 1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RA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0.01%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-0.02%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22677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LB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0.04%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0.19%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0792639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Test 2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RA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-0.01%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0.01%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0.04%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300997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LB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0.08%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0.12%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75302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Test 3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RA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0.06%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192305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LB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0.07%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0.22%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-0.09%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24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577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D9D309-DB94-47EB-92A2-48E60D6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630938A-594F-4322-8D15-B4BBC599F7E7}"/>
              </a:ext>
            </a:extLst>
          </p:cNvPr>
          <p:cNvSpPr txBox="1"/>
          <p:nvPr/>
        </p:nvSpPr>
        <p:spPr>
          <a:xfrm>
            <a:off x="443884" y="1091953"/>
            <a:ext cx="3251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Common base with proposed: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8355FD76-5A29-406B-A5AF-9EC695A761AB}"/>
              </a:ext>
            </a:extLst>
          </p:cNvPr>
          <p:cNvGraphicFramePr>
            <a:graphicFrameLocks noGrp="1"/>
          </p:cNvGraphicFramePr>
          <p:nvPr/>
        </p:nvGraphicFramePr>
        <p:xfrm>
          <a:off x="2994297" y="1372099"/>
          <a:ext cx="6041564" cy="5147510"/>
        </p:xfrm>
        <a:graphic>
          <a:graphicData uri="http://schemas.openxmlformats.org/drawingml/2006/table">
            <a:tbl>
              <a:tblPr/>
              <a:tblGrid>
                <a:gridCol w="1422564">
                  <a:extLst>
                    <a:ext uri="{9D8B030D-6E8A-4147-A177-3AD203B41FA5}">
                      <a16:colId xmlns:a16="http://schemas.microsoft.com/office/drawing/2014/main" val="4196735990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4194274757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277839577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93629439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65067999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055050103"/>
                    </a:ext>
                  </a:extLst>
                </a:gridCol>
              </a:tblGrid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489576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45954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07953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15152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51918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805914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69681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1610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05245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97026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978839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648010"/>
                  </a:ext>
                </a:extLst>
              </a:tr>
              <a:tr h="263774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6460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482807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62977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69942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316057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67398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647636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0.14%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88998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0.19%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49819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250098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577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6907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D9D309-DB94-47EB-92A2-48E60D6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AB6319-6E7A-4DBF-80DD-B39350FFC3E3}"/>
              </a:ext>
            </a:extLst>
          </p:cNvPr>
          <p:cNvSpPr txBox="1"/>
          <p:nvPr/>
        </p:nvSpPr>
        <p:spPr>
          <a:xfrm>
            <a:off x="443884" y="1091953"/>
            <a:ext cx="2640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CE4-2.1 with proposed: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FEC69488-6700-4520-B944-1EC80DF02E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932216"/>
              </p:ext>
            </p:extLst>
          </p:nvPr>
        </p:nvGraphicFramePr>
        <p:xfrm>
          <a:off x="2994297" y="1372099"/>
          <a:ext cx="6041564" cy="5147502"/>
        </p:xfrm>
        <a:graphic>
          <a:graphicData uri="http://schemas.openxmlformats.org/drawingml/2006/table">
            <a:tbl>
              <a:tblPr/>
              <a:tblGrid>
                <a:gridCol w="1422564">
                  <a:extLst>
                    <a:ext uri="{9D8B030D-6E8A-4147-A177-3AD203B41FA5}">
                      <a16:colId xmlns:a16="http://schemas.microsoft.com/office/drawing/2014/main" val="26023391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623599747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8668862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464044894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21162176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183776343"/>
                    </a:ext>
                  </a:extLst>
                </a:gridCol>
              </a:tblGrid>
              <a:tr h="261651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39516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CE4-2.1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00064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649461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66880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14688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72828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43296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74413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78606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46630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45331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220716"/>
                  </a:ext>
                </a:extLst>
              </a:tr>
              <a:tr h="261651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00109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CE4-2.1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341063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033685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27391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371560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0.14%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45012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-0.14%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860995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0.19%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96329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620018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0.17%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350310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-0.88%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112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0404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D9D309-DB94-47EB-92A2-48E60D6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89A5EDB-DBC7-43FA-AA7A-60E961E66583}"/>
              </a:ext>
            </a:extLst>
          </p:cNvPr>
          <p:cNvSpPr txBox="1"/>
          <p:nvPr/>
        </p:nvSpPr>
        <p:spPr>
          <a:xfrm>
            <a:off x="443884" y="1091953"/>
            <a:ext cx="2640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CE4-2.2 with proposed: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5973599-9FB1-4DA6-A8FF-11799B14A5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911384"/>
              </p:ext>
            </p:extLst>
          </p:nvPr>
        </p:nvGraphicFramePr>
        <p:xfrm>
          <a:off x="2994297" y="1372099"/>
          <a:ext cx="6041564" cy="5147515"/>
        </p:xfrm>
        <a:graphic>
          <a:graphicData uri="http://schemas.openxmlformats.org/drawingml/2006/table">
            <a:tbl>
              <a:tblPr/>
              <a:tblGrid>
                <a:gridCol w="1422564">
                  <a:extLst>
                    <a:ext uri="{9D8B030D-6E8A-4147-A177-3AD203B41FA5}">
                      <a16:colId xmlns:a16="http://schemas.microsoft.com/office/drawing/2014/main" val="408904995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2022685094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4420716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223215989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042283671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344476687"/>
                    </a:ext>
                  </a:extLst>
                </a:gridCol>
              </a:tblGrid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32860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CE4-2.2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2767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99387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00829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910537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92128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0.16%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05870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01146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76205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0.11%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976561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7768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98774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303863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CE4-2.2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5674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77482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984490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6321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0.19%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-0.24%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17976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0.37%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6535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0.13%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-0.16%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45456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0.07%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0.22%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305050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-0.18%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0.19%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706945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0.17%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-0.76%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525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579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BE2F1A-46C1-417D-8CDA-D710D2E19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AB73C1-0190-4C39-BA3D-5B0F36C9DB8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43656" y="993303"/>
                <a:ext cx="10795894" cy="5569421"/>
              </a:xfrm>
            </p:spPr>
            <p:txBody>
              <a:bodyPr/>
              <a:lstStyle/>
              <a:p>
                <a:r>
                  <a:rPr lang="en-US" altLang="zh-TW" sz="2400" dirty="0"/>
                  <a:t>In geometric inter prediction, the block is split into two sub-partitions, two sub-partitions are combined with blending weights.</a:t>
                </a:r>
              </a:p>
              <a:p>
                <a:r>
                  <a:rPr lang="en-US" altLang="zh-TW" sz="2400" dirty="0"/>
                  <a:t>The blending weights of GEO can be derived by 2 approaches:</a:t>
                </a:r>
              </a:p>
              <a:p>
                <a:pPr lvl="1"/>
                <a:r>
                  <a:rPr lang="en-US" altLang="zh-TW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current implementation in CE4 common base software, the blending weights and motion field mask are cropped from the pre-defined masks.</a:t>
                </a:r>
              </a:p>
              <a:p>
                <a:pPr lvl="2"/>
                <a:r>
                  <a:rPr lang="en-US" altLang="zh-TW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size of blending weights mask is 224x224.</a:t>
                </a:r>
              </a:p>
              <a:p>
                <a:pPr lvl="2"/>
                <a:r>
                  <a:rPr lang="en-US" altLang="zh-TW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memory storage of blending weights is 171.5 KB.</a:t>
                </a:r>
              </a:p>
              <a:p>
                <a:pPr lvl="2"/>
                <a:r>
                  <a:rPr lang="en-US" altLang="zh-TW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Pre-defined masks can be reused.</a:t>
                </a:r>
              </a:p>
              <a:p>
                <a:pPr lvl="1"/>
                <a:r>
                  <a:rPr lang="en-US" altLang="zh-TW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other approach is derived the blending weights from a pre-defined table and the size of pre-defined table is 24x14 </a:t>
                </a:r>
                <a14:m>
                  <m:oMath xmlns:m="http://schemas.openxmlformats.org/officeDocument/2006/math">
                    <m:r>
                      <a:rPr lang="en-US" altLang="zh-TW" sz="2000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TW" altLang="zh-TW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𝑏𝑙𝑒𝑛𝑑</m:t>
                        </m:r>
                        <m:r>
                          <a:rPr lang="en-CA" altLang="zh-TW" sz="2000" i="1">
                            <a:latin typeface="Cambria Math" panose="02040503050406030204" pitchFamily="18" charset="0"/>
                          </a:rPr>
                          <m:t>𝑊𝑒𝑖𝑔h𝑡</m:t>
                        </m:r>
                      </m:e>
                      <m:sub>
                        <m:r>
                          <a:rPr lang="en-CA" altLang="zh-TW" sz="2000" i="1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zh-TW" altLang="zh-TW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TW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zh-TW" altLang="zh-TW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TW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altLang="zh-TW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altLang="zh-TW" sz="2000" i="1">
                        <a:latin typeface="Cambria Math" panose="02040503050406030204" pitchFamily="18" charset="0"/>
                      </a:rPr>
                      <m:t>𝑏𝑙𝑒𝑛𝑑𝑀𝑎𝑠𝑘</m:t>
                    </m:r>
                    <m:d>
                      <m:dPr>
                        <m:begChr m:val="["/>
                        <m:endChr m:val="]"/>
                        <m:ctrlPr>
                          <a:rPr lang="en-CA" altLang="zh-TW" sz="2000" b="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TW" sz="200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CA" altLang="zh-TW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TW" sz="2000" i="1">
                            <a:latin typeface="Cambria Math" panose="02040503050406030204" pitchFamily="18" charset="0"/>
                          </a:rPr>
                          <m:t>𝑤𝐼𝑑𝑥</m:t>
                        </m:r>
                      </m:e>
                    </m:d>
                    <m:r>
                      <a:rPr lang="en-US" altLang="zh-TW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TW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2"/>
                <a:r>
                  <a:rPr lang="en-US" altLang="zh-TW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Duplicate calculation of the same PU size.</a:t>
                </a:r>
              </a:p>
              <a:p>
                <a:pPr lvl="2"/>
                <a:r>
                  <a:rPr lang="en-US" altLang="zh-TW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 evidence for the encoder complexity evaluation.</a:t>
                </a:r>
                <a:endParaRPr lang="zh-TW" altLang="zh-TW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AB73C1-0190-4C39-BA3D-5B0F36C9DB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43656" y="993303"/>
                <a:ext cx="10795894" cy="5569421"/>
              </a:xfrm>
              <a:blipFill>
                <a:blip r:embed="rId3"/>
                <a:stretch>
                  <a:fillRect l="-5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B88AD9A-CF6E-408F-9522-C84F0C510E5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2012960"/>
                  </p:ext>
                </p:extLst>
              </p:nvPr>
            </p:nvGraphicFramePr>
            <p:xfrm>
              <a:off x="2588565" y="5191343"/>
              <a:ext cx="7014870" cy="1384808"/>
            </p:xfrm>
            <a:graphic>
              <a:graphicData uri="http://schemas.openxmlformats.org/drawingml/2006/table">
                <a:tbl>
                  <a:tblPr firstRow="1" firstCol="1" bandRow="1">
                    <a:tableStyleId>{BC89EF96-8CEA-46FF-86C4-4CE0E7609802}</a:tableStyleId>
                  </a:tblPr>
                  <a:tblGrid>
                    <a:gridCol w="1675193">
                      <a:extLst>
                        <a:ext uri="{9D8B030D-6E8A-4147-A177-3AD203B41FA5}">
                          <a16:colId xmlns:a16="http://schemas.microsoft.com/office/drawing/2014/main" val="2615103085"/>
                        </a:ext>
                      </a:extLst>
                    </a:gridCol>
                    <a:gridCol w="5339677">
                      <a:extLst>
                        <a:ext uri="{9D8B030D-6E8A-4147-A177-3AD203B41FA5}">
                          <a16:colId xmlns:a16="http://schemas.microsoft.com/office/drawing/2014/main" val="2930217814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 dirty="0">
                              <a:effectLst/>
                            </a:rPr>
                            <a:t>φ = 0, 12</a:t>
                          </a:r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𝑤𝐼𝑑𝑥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𝐶𝑙𝑖𝑝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3(0, 13,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𝑜𝑓𝑓𝑠𝑒𝑡𝑋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−128+5)</m:t>
                                </m:r>
                              </m:oMath>
                            </m:oMathPara>
                          </a14:m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25708074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 dirty="0">
                              <a:effectLst/>
                            </a:rPr>
                            <a:t>φ = 1, 2, 13, 14</a:t>
                          </a:r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𝑤𝐼𝑑𝑥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𝐶𝑙𝑖𝑝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3(0, 13,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𝑜𝑓𝑓𝑠𝑒𝑡𝑌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zh-TW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TW" sz="1200" i="1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𝑜𝑓𝑓𝑠𝑒𝑡𝑋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𝑡𝑚𝑝</m:t>
                                        </m:r>
                                      </m:e>
                                    </m:d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≪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𝑠h𝑖𝑓𝑡</m:t>
                                    </m:r>
                                  </m:e>
                                </m:d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+5)</m:t>
                                </m:r>
                              </m:oMath>
                            </m:oMathPara>
                          </a14:m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3319481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3, 4, 5, 15, 16, 17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𝑤𝐼𝑑𝑥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𝐶𝑙𝑖𝑝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3(0, 13,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𝑜𝑓𝑓𝑠𝑒𝑡𝑋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zh-TW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TW" sz="1200" i="1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𝑜𝑓𝑓𝑠𝑒𝑡𝑌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𝑡𝑚𝑝</m:t>
                                        </m:r>
                                      </m:e>
                                    </m:d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≪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𝑠h𝑖𝑓𝑡</m:t>
                                    </m:r>
                                  </m:e>
                                </m:d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+5)</m:t>
                                </m:r>
                              </m:oMath>
                            </m:oMathPara>
                          </a14:m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7289107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6, 18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𝑤𝐼𝑑𝑥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𝐶𝑙𝑖𝑝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3(0, 13,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𝑜𝑓𝑓𝑠𝑒𝑡𝑌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−128+5)</m:t>
                                </m:r>
                              </m:oMath>
                            </m:oMathPara>
                          </a14:m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2970525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7, 8, 9, 19, 20, 21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𝑤𝐼𝑑𝑥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𝐶𝑙𝑖𝑝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3(0, 13,</m:t>
                                </m:r>
                                <m:d>
                                  <m:dPr>
                                    <m:ctrlPr>
                                      <a:rPr lang="zh-TW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𝑜𝑓𝑓𝑠𝑒𝑡𝑋</m:t>
                                    </m:r>
                                  </m:e>
                                </m:d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zh-TW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TW" sz="1200" i="1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𝑜𝑓𝑓𝑠𝑒𝑡𝑌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𝑡𝑚𝑝</m:t>
                                        </m:r>
                                      </m:e>
                                    </m:d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≪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𝑠h𝑖𝑓𝑡</m:t>
                                    </m:r>
                                  </m:e>
                                </m:d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−255+8)</m:t>
                                </m:r>
                              </m:oMath>
                            </m:oMathPara>
                          </a14:m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74671125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10, 11, 22, 23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𝑤𝐼𝑑𝑥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𝐶𝑙𝑖𝑝</m:t>
                                </m:r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3(0, 13,</m:t>
                                </m:r>
                                <m:d>
                                  <m:dPr>
                                    <m:ctrlPr>
                                      <a:rPr lang="zh-TW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TW" sz="1200" i="1" kern="1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𝑜𝑓𝑓𝑠𝑒𝑡𝑋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CA" sz="1000" kern="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𝑡𝑚𝑝</m:t>
                                        </m:r>
                                      </m:e>
                                    </m:d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≪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𝑠h𝑖𝑓𝑡</m:t>
                                    </m:r>
                                  </m:e>
                                </m:d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zh-TW" sz="1200" i="1" kern="1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CA" sz="1000" ker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𝑜𝑓𝑓𝑠𝑒𝑡𝑌</m:t>
                                    </m:r>
                                  </m:e>
                                </m:d>
                                <m:r>
                                  <a:rPr lang="en-CA" sz="1000" kern="0">
                                    <a:effectLst/>
                                    <a:latin typeface="Cambria Math" panose="02040503050406030204" pitchFamily="18" charset="0"/>
                                  </a:rPr>
                                  <m:t>−255+8)</m:t>
                                </m:r>
                              </m:oMath>
                            </m:oMathPara>
                          </a14:m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61788445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2B88AD9A-CF6E-408F-9522-C84F0C510E5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2012960"/>
                  </p:ext>
                </p:extLst>
              </p:nvPr>
            </p:nvGraphicFramePr>
            <p:xfrm>
              <a:off x="2588565" y="5191343"/>
              <a:ext cx="7014870" cy="1384808"/>
            </p:xfrm>
            <a:graphic>
              <a:graphicData uri="http://schemas.openxmlformats.org/drawingml/2006/table">
                <a:tbl>
                  <a:tblPr firstRow="1" firstCol="1" bandRow="1">
                    <a:tableStyleId>{BC89EF96-8CEA-46FF-86C4-4CE0E7609802}</a:tableStyleId>
                  </a:tblPr>
                  <a:tblGrid>
                    <a:gridCol w="1675193">
                      <a:extLst>
                        <a:ext uri="{9D8B030D-6E8A-4147-A177-3AD203B41FA5}">
                          <a16:colId xmlns:a16="http://schemas.microsoft.com/office/drawing/2014/main" val="2615103085"/>
                        </a:ext>
                      </a:extLst>
                    </a:gridCol>
                    <a:gridCol w="5339677">
                      <a:extLst>
                        <a:ext uri="{9D8B030D-6E8A-4147-A177-3AD203B41FA5}">
                          <a16:colId xmlns:a16="http://schemas.microsoft.com/office/drawing/2014/main" val="2930217814"/>
                        </a:ext>
                      </a:extLst>
                    </a:gridCol>
                  </a:tblGrid>
                  <a:tr h="152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 dirty="0">
                              <a:effectLst/>
                            </a:rPr>
                            <a:t>φ = 0, 12</a:t>
                          </a:r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4"/>
                          <a:stretch>
                            <a:fillRect l="-31471" t="-28000" r="-228" b="-82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70807402"/>
                      </a:ext>
                    </a:extLst>
                  </a:tr>
                  <a:tr h="27000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 dirty="0">
                              <a:effectLst/>
                            </a:rPr>
                            <a:t>φ = 1, 2, 13, 14</a:t>
                          </a:r>
                          <a:endParaRPr lang="zh-TW" sz="12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4"/>
                          <a:stretch>
                            <a:fillRect l="-31471" t="-71111" r="-228" b="-3555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31948100"/>
                      </a:ext>
                    </a:extLst>
                  </a:tr>
                  <a:tr h="27000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3, 4, 5, 15, 16, 17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1471" t="-175000" r="-228" b="-26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72891071"/>
                      </a:ext>
                    </a:extLst>
                  </a:tr>
                  <a:tr h="1524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6, 18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1471" t="-484000" r="-228" b="-36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29705257"/>
                      </a:ext>
                    </a:extLst>
                  </a:tr>
                  <a:tr h="27000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7, 8, 9, 19, 20, 21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1471" t="-324444" r="-228" b="-10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6711258"/>
                      </a:ext>
                    </a:extLst>
                  </a:tr>
                  <a:tr h="27000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CA" sz="1000" kern="0">
                              <a:effectLst/>
                            </a:rPr>
                            <a:t>φ = 10, 11, 22, 23</a:t>
                          </a:r>
                          <a:endParaRPr lang="zh-TW" sz="12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31471" t="-434091" r="-228" b="-45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788445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6031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69038A-BB57-4F76-A0D7-21A30C6D6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Proposed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0CF4AB5-FC4C-4755-AB53-A5C037144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995320"/>
            <a:ext cx="10515600" cy="5586455"/>
          </a:xfrm>
        </p:spPr>
        <p:txBody>
          <a:bodyPr/>
          <a:lstStyle/>
          <a:p>
            <a:r>
              <a:rPr lang="en-US" altLang="zh-TW" sz="2000" dirty="0"/>
              <a:t>The current implementation may be better than the other approach.</a:t>
            </a:r>
          </a:p>
          <a:p>
            <a:pPr lvl="1"/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complexity for encoder by only offsetting the crop window on pre-defined mask.</a:t>
            </a:r>
          </a:p>
          <a:p>
            <a:pPr lvl="1"/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logical for both encoder and decoder if the memory requirement is acceptable for the decoder.</a:t>
            </a:r>
          </a:p>
          <a:p>
            <a:r>
              <a:rPr lang="en-US" altLang="zh-TW" sz="2000" dirty="0"/>
              <a:t>Based on current implementation, it is proposed to disable the distance index 3 when the block width or height is equal to GEO maximum size.</a:t>
            </a:r>
            <a:r>
              <a:rPr lang="en-CA" altLang="zh-TW" sz="2000" dirty="0"/>
              <a:t> Consequently, the size of pre-defined mask can be reduced.</a:t>
            </a:r>
            <a:endParaRPr lang="en-US" altLang="zh-TW" sz="2000" dirty="0"/>
          </a:p>
          <a:p>
            <a:pPr lvl="1"/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size of blending weights is reduced from 224x224 to 192x192</a:t>
            </a:r>
            <a:endParaRPr lang="en-US" altLang="zh-TW" sz="1800" b="0" dirty="0"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motion field mask size is reduced from 56x56 to 48x48.</a:t>
            </a:r>
          </a:p>
          <a:p>
            <a:r>
              <a:rPr lang="en-US" altLang="zh-TW" sz="2000" dirty="0"/>
              <a:t>The </a:t>
            </a:r>
            <a:r>
              <a:rPr lang="en-CA" altLang="zh-TW" sz="2000" dirty="0"/>
              <a:t>memory requirements with/without proposed method on CE4 common base, CE4-2.1 and CE4-2.2 are listed as following:</a:t>
            </a:r>
            <a:endParaRPr lang="en-US" altLang="zh-TW" sz="20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248D516-3016-4D8F-8D5A-617F00F61F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224480"/>
              </p:ext>
            </p:extLst>
          </p:nvPr>
        </p:nvGraphicFramePr>
        <p:xfrm>
          <a:off x="1362379" y="4765400"/>
          <a:ext cx="930540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2326350">
                  <a:extLst>
                    <a:ext uri="{9D8B030D-6E8A-4147-A177-3AD203B41FA5}">
                      <a16:colId xmlns:a16="http://schemas.microsoft.com/office/drawing/2014/main" val="2889268137"/>
                    </a:ext>
                  </a:extLst>
                </a:gridCol>
                <a:gridCol w="2326350">
                  <a:extLst>
                    <a:ext uri="{9D8B030D-6E8A-4147-A177-3AD203B41FA5}">
                      <a16:colId xmlns:a16="http://schemas.microsoft.com/office/drawing/2014/main" val="888784218"/>
                    </a:ext>
                  </a:extLst>
                </a:gridCol>
                <a:gridCol w="2326350">
                  <a:extLst>
                    <a:ext uri="{9D8B030D-6E8A-4147-A177-3AD203B41FA5}">
                      <a16:colId xmlns:a16="http://schemas.microsoft.com/office/drawing/2014/main" val="2915335939"/>
                    </a:ext>
                  </a:extLst>
                </a:gridCol>
                <a:gridCol w="2326350">
                  <a:extLst>
                    <a:ext uri="{9D8B030D-6E8A-4147-A177-3AD203B41FA5}">
                      <a16:colId xmlns:a16="http://schemas.microsoft.com/office/drawing/2014/main" val="3484734603"/>
                    </a:ext>
                  </a:extLst>
                </a:gridCol>
              </a:tblGrid>
              <a:tr h="2361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Test #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Without Proposed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With Proposed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Reduced (%)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790167"/>
                  </a:ext>
                </a:extLst>
              </a:tr>
              <a:tr h="2361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Common base 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176.86 KB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129.94 </a:t>
                      </a: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KB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26.53%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589"/>
                  </a:ext>
                </a:extLst>
              </a:tr>
              <a:tr h="2361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CE4-2.1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44.21 KB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32.48 </a:t>
                      </a: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KB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26.53%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018502"/>
                  </a:ext>
                </a:extLst>
              </a:tr>
              <a:tr h="23610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CE4-2.2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11.05 KB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8.12</a:t>
                      </a: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 KB</a:t>
                      </a:r>
                      <a:endParaRPr lang="zh-TW" sz="24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40"/>
                        </a:spcBef>
                        <a:spcAft>
                          <a:spcPts val="24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26.53%</a:t>
                      </a:r>
                      <a:endParaRPr lang="zh-TW" sz="24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585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69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E34B87-E0D5-4F90-AAF5-199CB9C58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Working Draft Change</a:t>
            </a:r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5A8D1A2-2B49-452E-9FAB-B66B589E8983}"/>
              </a:ext>
            </a:extLst>
          </p:cNvPr>
          <p:cNvSpPr/>
          <p:nvPr/>
        </p:nvSpPr>
        <p:spPr>
          <a:xfrm>
            <a:off x="3570907" y="179357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altLang="zh-TW" b="1" dirty="0"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Table 36 – Specification of the </a:t>
            </a:r>
            <a:r>
              <a:rPr lang="en-CA" altLang="zh-TW" b="1" dirty="0" err="1"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merge_geo_partition_idx</a:t>
            </a:r>
            <a:r>
              <a:rPr lang="en-CA" altLang="zh-TW" b="1" dirty="0"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 based on the </a:t>
            </a:r>
            <a:r>
              <a:rPr lang="en-CA" altLang="zh-TW" b="1" dirty="0" err="1"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merge_geo_non_last_dist_partition_idx</a:t>
            </a:r>
            <a:r>
              <a:rPr lang="en-CA" altLang="zh-TW" b="1" dirty="0"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.</a:t>
            </a:r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6DE9C0-5337-4B6C-AFD6-D03BD0BDAF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240349"/>
              </p:ext>
            </p:extLst>
          </p:nvPr>
        </p:nvGraphicFramePr>
        <p:xfrm>
          <a:off x="1234115" y="2322462"/>
          <a:ext cx="9723770" cy="3423118"/>
        </p:xfrm>
        <a:graphic>
          <a:graphicData uri="http://schemas.openxmlformats.org/drawingml/2006/table">
            <a:tbl>
              <a:tblPr firstRow="1" firstCol="1" bandRow="1"/>
              <a:tblGrid>
                <a:gridCol w="1154697">
                  <a:extLst>
                    <a:ext uri="{9D8B030D-6E8A-4147-A177-3AD203B41FA5}">
                      <a16:colId xmlns:a16="http://schemas.microsoft.com/office/drawing/2014/main" val="2267010388"/>
                    </a:ext>
                  </a:extLst>
                </a:gridCol>
                <a:gridCol w="500136">
                  <a:extLst>
                    <a:ext uri="{9D8B030D-6E8A-4147-A177-3AD203B41FA5}">
                      <a16:colId xmlns:a16="http://schemas.microsoft.com/office/drawing/2014/main" val="2364846031"/>
                    </a:ext>
                  </a:extLst>
                </a:gridCol>
                <a:gridCol w="501133">
                  <a:extLst>
                    <a:ext uri="{9D8B030D-6E8A-4147-A177-3AD203B41FA5}">
                      <a16:colId xmlns:a16="http://schemas.microsoft.com/office/drawing/2014/main" val="2855940591"/>
                    </a:ext>
                  </a:extLst>
                </a:gridCol>
                <a:gridCol w="502128">
                  <a:extLst>
                    <a:ext uri="{9D8B030D-6E8A-4147-A177-3AD203B41FA5}">
                      <a16:colId xmlns:a16="http://schemas.microsoft.com/office/drawing/2014/main" val="3249602920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2383936112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2167336239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4228552967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2086172464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1122893259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2641871414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3072521461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3044922470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3194988146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4211014722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339387404"/>
                    </a:ext>
                  </a:extLst>
                </a:gridCol>
                <a:gridCol w="504122">
                  <a:extLst>
                    <a:ext uri="{9D8B030D-6E8A-4147-A177-3AD203B41FA5}">
                      <a16:colId xmlns:a16="http://schemas.microsoft.com/office/drawing/2014/main" val="9045907"/>
                    </a:ext>
                  </a:extLst>
                </a:gridCol>
                <a:gridCol w="508106">
                  <a:extLst>
                    <a:ext uri="{9D8B030D-6E8A-4147-A177-3AD203B41FA5}">
                      <a16:colId xmlns:a16="http://schemas.microsoft.com/office/drawing/2014/main" val="438902356"/>
                    </a:ext>
                  </a:extLst>
                </a:gridCol>
                <a:gridCol w="508106">
                  <a:extLst>
                    <a:ext uri="{9D8B030D-6E8A-4147-A177-3AD203B41FA5}">
                      <a16:colId xmlns:a16="http://schemas.microsoft.com/office/drawing/2014/main" val="1674906075"/>
                    </a:ext>
                  </a:extLst>
                </a:gridCol>
              </a:tblGrid>
              <a:tr h="5018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merge_geo_non_last_dist_partition_idx</a:t>
                      </a:r>
                      <a:r>
                        <a:rPr lang="en-CA" sz="11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 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991356"/>
                  </a:ext>
                </a:extLst>
              </a:tr>
              <a:tr h="3345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merge_geo_partition_idx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0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526769"/>
                  </a:ext>
                </a:extLst>
              </a:tr>
              <a:tr h="5018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merge_geo_non_last_dist_partition_idx 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18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19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59638"/>
                  </a:ext>
                </a:extLst>
              </a:tr>
              <a:tr h="3345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merge_geo_partition_idx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27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28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30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793905"/>
                  </a:ext>
                </a:extLst>
              </a:tr>
              <a:tr h="5018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merge_geo_non_last_dist_partition_idx 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39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40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42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43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49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50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209250"/>
                  </a:ext>
                </a:extLst>
              </a:tr>
              <a:tr h="3345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merge_geo_partition_idx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49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58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59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62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68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70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243343"/>
                  </a:ext>
                </a:extLst>
              </a:tr>
              <a:tr h="50187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merge_geo_non_last_dist_partition_idx 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51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52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55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57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TW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 </a:t>
                      </a:r>
                    </a:p>
                  </a:txBody>
                  <a:tcPr marL="87450" marR="87450" marT="43725" marB="437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219231"/>
                  </a:ext>
                </a:extLst>
              </a:tr>
              <a:tr h="40559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merge_geo_partition_idx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73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74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76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77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79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80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544" marR="107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TW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 </a:t>
                      </a:r>
                    </a:p>
                  </a:txBody>
                  <a:tcPr marL="87450" marR="87450" marT="43725" marB="437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1240710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A0FB1DB9-AE37-4A2F-8BCA-8FF382643320}"/>
              </a:ext>
            </a:extLst>
          </p:cNvPr>
          <p:cNvSpPr txBox="1"/>
          <p:nvPr/>
        </p:nvSpPr>
        <p:spPr>
          <a:xfrm>
            <a:off x="757279" y="1112420"/>
            <a:ext cx="9950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table is used to indicate the partition index without distance index 3 to the original partition index.</a:t>
            </a:r>
            <a:endParaRPr lang="zh-TW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724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1BEA2A-BA03-468F-86C1-32618097A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Working Draft Change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28FABEA-3F08-421D-99C3-68F588079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783869"/>
              </p:ext>
            </p:extLst>
          </p:nvPr>
        </p:nvGraphicFramePr>
        <p:xfrm>
          <a:off x="1312892" y="987225"/>
          <a:ext cx="9566215" cy="4161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51458">
                  <a:extLst>
                    <a:ext uri="{9D8B030D-6E8A-4147-A177-3AD203B41FA5}">
                      <a16:colId xmlns:a16="http://schemas.microsoft.com/office/drawing/2014/main" val="3526404206"/>
                    </a:ext>
                  </a:extLst>
                </a:gridCol>
                <a:gridCol w="1214757">
                  <a:extLst>
                    <a:ext uri="{9D8B030D-6E8A-4147-A177-3AD203B41FA5}">
                      <a16:colId xmlns:a16="http://schemas.microsoft.com/office/drawing/2014/main" val="1942004983"/>
                    </a:ext>
                  </a:extLst>
                </a:gridCol>
              </a:tblGrid>
              <a:tr h="52022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 dirty="0" err="1">
                          <a:effectLst/>
                        </a:rPr>
                        <a:t>merge_data</a:t>
                      </a:r>
                      <a:r>
                        <a:rPr lang="en-CA" sz="1500" dirty="0">
                          <a:effectLst/>
                        </a:rPr>
                        <a:t>( x0, y0, </a:t>
                      </a:r>
                      <a:r>
                        <a:rPr lang="en-CA" sz="1500" dirty="0" err="1">
                          <a:effectLst/>
                        </a:rPr>
                        <a:t>cbWidth</a:t>
                      </a:r>
                      <a:r>
                        <a:rPr lang="en-CA" sz="1500" dirty="0">
                          <a:effectLst/>
                        </a:rPr>
                        <a:t>, </a:t>
                      </a:r>
                      <a:r>
                        <a:rPr lang="en-CA" sz="1500" dirty="0" err="1">
                          <a:effectLst/>
                        </a:rPr>
                        <a:t>cbHeight</a:t>
                      </a:r>
                      <a:r>
                        <a:rPr lang="en-CA" sz="1500" dirty="0">
                          <a:effectLst/>
                        </a:rPr>
                        <a:t>, </a:t>
                      </a:r>
                      <a:r>
                        <a:rPr lang="en-CA" sz="1500" dirty="0" err="1">
                          <a:effectLst/>
                        </a:rPr>
                        <a:t>chType</a:t>
                      </a:r>
                      <a:r>
                        <a:rPr lang="en-CA" sz="1500" dirty="0">
                          <a:effectLst/>
                        </a:rPr>
                        <a:t> ) {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Descriptor</a:t>
                      </a:r>
                      <a:endParaRPr lang="zh-TW" sz="15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827404641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…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782590246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	if( !ciip_flag[ x0 ][ y0 ]  &amp;&amp; MaxNumGeoMergeCand &gt; 1 ) {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820794423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  <a:highlight>
                            <a:srgbClr val="FFFF00"/>
                          </a:highlight>
                        </a:rPr>
                        <a:t>					if(cbWidth == 128 || cbHeight ==128)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2651884311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  <a:highlight>
                            <a:srgbClr val="FFFF00"/>
                          </a:highlight>
                        </a:rPr>
                        <a:t>						merge_geo_non_last_dist_partition_idx[ x0 ][ y0 ]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highlight>
                            <a:srgbClr val="FFFF00"/>
                          </a:highlight>
                        </a:rPr>
                        <a:t>ae(v)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886124322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  <a:highlight>
                            <a:srgbClr val="FFFF00"/>
                          </a:highlight>
                        </a:rPr>
                        <a:t>					else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4254940908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			merge_geo _partition_idx[ x0 ][ y0 ]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ae(v)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591496237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		merge_geo_idx0[ x0 ][ y0 ]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ae(v)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349019082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		if( MaxNumGeoMergeCand &gt; 2 )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3312543608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			merge_geo_idx1[ x0 ][ y0 ]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ae(v)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3949668757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	}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679365970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	}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862763085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	}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1923178081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	}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>
                          <a:effectLst/>
                        </a:rPr>
                        <a:t> 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2004705184"/>
                  </a:ext>
                </a:extLst>
              </a:tr>
              <a:tr h="2601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500">
                          <a:effectLst/>
                        </a:rPr>
                        <a:t>}</a:t>
                      </a:r>
                      <a:endParaRPr lang="zh-TW" sz="15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500" dirty="0">
                          <a:effectLst/>
                        </a:rPr>
                        <a:t> 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0086" marR="100086" marT="0" marB="0"/>
                </a:tc>
                <a:extLst>
                  <a:ext uri="{0D108BD9-81ED-4DB2-BD59-A6C34878D82A}">
                    <a16:rowId xmlns:a16="http://schemas.microsoft.com/office/drawing/2014/main" val="3557986135"/>
                  </a:ext>
                </a:extLst>
              </a:tr>
            </a:tbl>
          </a:graphicData>
        </a:graphic>
      </p:graphicFrame>
      <p:sp>
        <p:nvSpPr>
          <p:cNvPr id="5" name="文字方塊 4">
            <a:extLst>
              <a:ext uri="{FF2B5EF4-FFF2-40B4-BE49-F238E27FC236}">
                <a16:creationId xmlns:a16="http://schemas.microsoft.com/office/drawing/2014/main" id="{00F5EBEE-2526-4AE3-93EC-1ADDF58A7689}"/>
              </a:ext>
            </a:extLst>
          </p:cNvPr>
          <p:cNvSpPr txBox="1"/>
          <p:nvPr/>
        </p:nvSpPr>
        <p:spPr>
          <a:xfrm>
            <a:off x="1312892" y="5371570"/>
            <a:ext cx="9566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altLang="zh-TW" b="1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merge_geo_non_last_dist_partition_idx</a:t>
            </a:r>
            <a:r>
              <a:rPr lang="en-CA" altLang="zh-TW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[ x0 ][ y0 ] specifies the geometric splitting direction of the merge geometric mode. The array indices x0, y0 specify the location ( x0, y0 ) of the top-left </a:t>
            </a:r>
            <a:r>
              <a:rPr lang="en-CA" altLang="zh-TW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TW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sample of the considered coding block relative to the top-left </a:t>
            </a:r>
            <a:r>
              <a:rPr lang="en-CA" altLang="zh-TW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TW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sample of the picture. </a:t>
            </a:r>
            <a:endParaRPr lang="zh-TW" altLang="zh-TW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altLang="zh-TW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zh-TW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merge_geo_non_last_dist_partition_idx</a:t>
            </a:r>
            <a:r>
              <a:rPr lang="en-CA" altLang="zh-TW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[ x0 ][ y0 ] is not present, it is inferred to be equal to 0.</a:t>
            </a:r>
            <a:endParaRPr lang="zh-TW" altLang="en-U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078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7B41F38-3C8E-4B9E-B044-F96DB21A0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755DADC-9BB3-4F4A-B01F-85A5E6547B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2400" dirty="0"/>
              <a:t>The summary of experiment results are over CE4 common base.</a:t>
            </a:r>
            <a:endParaRPr lang="en-US" altLang="zh-TW" sz="2000" dirty="0"/>
          </a:p>
          <a:p>
            <a:pPr lvl="1"/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 : Proposal based on CE4 common base</a:t>
            </a:r>
          </a:p>
          <a:p>
            <a:pPr lvl="1"/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 : Proposal based on CE4-2.1</a:t>
            </a:r>
          </a:p>
          <a:p>
            <a:pPr lvl="1"/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3 : Proposal based on CE4-2.2</a:t>
            </a:r>
          </a:p>
          <a:p>
            <a:pPr lvl="1"/>
            <a:endParaRPr lang="en-US" altLang="zh-TW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070100" algn="l"/>
              </a:tabLst>
            </a:pPr>
            <a:endParaRPr lang="en-CA" altLang="zh-TW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lvl="1"/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6">
            <a:extLst>
              <a:ext uri="{FF2B5EF4-FFF2-40B4-BE49-F238E27FC236}">
                <a16:creationId xmlns:a16="http://schemas.microsoft.com/office/drawing/2014/main" id="{54ACEB89-729B-4F58-BB95-F3B99417D1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851945"/>
              </p:ext>
            </p:extLst>
          </p:nvPr>
        </p:nvGraphicFramePr>
        <p:xfrm>
          <a:off x="2031999" y="3095625"/>
          <a:ext cx="8128001" cy="2595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92373778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56604396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414217736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50992827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19577244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64448657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18300817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Y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U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V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Enc. time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Dec. time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483270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Test 1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RA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0.01%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-0.02%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22677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LB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0.04%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0.19%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0792639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Test 2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RA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-0.02%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0.01%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300997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LB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0.08%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0.18%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75302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Test 3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RA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0.02%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0.03%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-0.01%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192305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LB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0.28%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0.33%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0.15%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99%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100%</a:t>
                      </a:r>
                      <a:endParaRPr lang="zh-TW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24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457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D9D309-DB94-47EB-92A2-48E60D6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630938A-594F-4322-8D15-B4BBC599F7E7}"/>
              </a:ext>
            </a:extLst>
          </p:cNvPr>
          <p:cNvSpPr txBox="1"/>
          <p:nvPr/>
        </p:nvSpPr>
        <p:spPr>
          <a:xfrm>
            <a:off x="443884" y="1091953"/>
            <a:ext cx="3251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Common base with proposed: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8355FD76-5A29-406B-A5AF-9EC695A761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373084"/>
              </p:ext>
            </p:extLst>
          </p:nvPr>
        </p:nvGraphicFramePr>
        <p:xfrm>
          <a:off x="2994297" y="1372099"/>
          <a:ext cx="6041564" cy="5147510"/>
        </p:xfrm>
        <a:graphic>
          <a:graphicData uri="http://schemas.openxmlformats.org/drawingml/2006/table">
            <a:tbl>
              <a:tblPr/>
              <a:tblGrid>
                <a:gridCol w="1422564">
                  <a:extLst>
                    <a:ext uri="{9D8B030D-6E8A-4147-A177-3AD203B41FA5}">
                      <a16:colId xmlns:a16="http://schemas.microsoft.com/office/drawing/2014/main" val="4196735990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4194274757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277839577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93629439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65067999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055050103"/>
                    </a:ext>
                  </a:extLst>
                </a:gridCol>
              </a:tblGrid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489576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845954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07953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15152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51918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4805914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69681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1610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05245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97026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978839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648010"/>
                  </a:ext>
                </a:extLst>
              </a:tr>
              <a:tr h="263774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6460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482807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62977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69942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316057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67398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647636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0.14%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889983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0.19%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498191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-0.13%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-0.04%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250098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3058" marR="13058" marT="130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058" marR="13058" marT="130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577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1605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D9D309-DB94-47EB-92A2-48E60D6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AB6319-6E7A-4DBF-80DD-B39350FFC3E3}"/>
              </a:ext>
            </a:extLst>
          </p:cNvPr>
          <p:cNvSpPr txBox="1"/>
          <p:nvPr/>
        </p:nvSpPr>
        <p:spPr>
          <a:xfrm>
            <a:off x="443884" y="1091953"/>
            <a:ext cx="2640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CE4-2.1 with proposed: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FEC69488-6700-4520-B944-1EC80DF02E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080068"/>
              </p:ext>
            </p:extLst>
          </p:nvPr>
        </p:nvGraphicFramePr>
        <p:xfrm>
          <a:off x="2994297" y="1372099"/>
          <a:ext cx="6041564" cy="5147502"/>
        </p:xfrm>
        <a:graphic>
          <a:graphicData uri="http://schemas.openxmlformats.org/drawingml/2006/table">
            <a:tbl>
              <a:tblPr/>
              <a:tblGrid>
                <a:gridCol w="1422564">
                  <a:extLst>
                    <a:ext uri="{9D8B030D-6E8A-4147-A177-3AD203B41FA5}">
                      <a16:colId xmlns:a16="http://schemas.microsoft.com/office/drawing/2014/main" val="26023391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623599747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8668862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464044894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21162176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183776343"/>
                    </a:ext>
                  </a:extLst>
                </a:gridCol>
              </a:tblGrid>
              <a:tr h="261651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39516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00064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649461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-0.17%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766880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-0.09%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14688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72828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43296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74413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78606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46630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45331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220716"/>
                  </a:ext>
                </a:extLst>
              </a:tr>
              <a:tr h="261651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00109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341063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033685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727391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371560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450122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860995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0.27%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963296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0.08%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0.18%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620018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-0.35%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350310"/>
                  </a:ext>
                </a:extLst>
              </a:tr>
              <a:tr h="220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-0.07%</a:t>
                      </a:r>
                    </a:p>
                  </a:txBody>
                  <a:tcPr marL="12943" marR="12943" marT="129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0.23%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2943" marR="12943" marT="129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112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363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D9D309-DB94-47EB-92A2-48E60D6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>
                <a:solidFill>
                  <a:srgbClr val="FFFFFF"/>
                </a:solidFill>
              </a:rPr>
              <a:t>Simulation results 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89A5EDB-DBC7-43FA-AA7A-60E961E66583}"/>
              </a:ext>
            </a:extLst>
          </p:cNvPr>
          <p:cNvSpPr txBox="1"/>
          <p:nvPr/>
        </p:nvSpPr>
        <p:spPr>
          <a:xfrm>
            <a:off x="443884" y="1091953"/>
            <a:ext cx="2640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CE4-2.2 with proposed:</a:t>
            </a:r>
            <a:endParaRPr lang="zh-TW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5973599-9FB1-4DA6-A8FF-11799B14A5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937129"/>
              </p:ext>
            </p:extLst>
          </p:nvPr>
        </p:nvGraphicFramePr>
        <p:xfrm>
          <a:off x="2994297" y="1372099"/>
          <a:ext cx="6041564" cy="5147515"/>
        </p:xfrm>
        <a:graphic>
          <a:graphicData uri="http://schemas.openxmlformats.org/drawingml/2006/table">
            <a:tbl>
              <a:tblPr/>
              <a:tblGrid>
                <a:gridCol w="1422564">
                  <a:extLst>
                    <a:ext uri="{9D8B030D-6E8A-4147-A177-3AD203B41FA5}">
                      <a16:colId xmlns:a16="http://schemas.microsoft.com/office/drawing/2014/main" val="408904995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2022685094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44207165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223215989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1042283671"/>
                    </a:ext>
                  </a:extLst>
                </a:gridCol>
                <a:gridCol w="923800">
                  <a:extLst>
                    <a:ext uri="{9D8B030D-6E8A-4147-A177-3AD203B41FA5}">
                      <a16:colId xmlns:a16="http://schemas.microsoft.com/office/drawing/2014/main" val="3344476687"/>
                    </a:ext>
                  </a:extLst>
                </a:gridCol>
              </a:tblGrid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Main10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32860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32767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99387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00829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0.04%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0.01%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910537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-0.02%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92128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-0.08%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05870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01146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-0.01%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76205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-0.06%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976561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0.02%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-0.03%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7768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98774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Main10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303863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Common base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TW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56749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77482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A1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8984490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A2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6321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B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0.17%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179768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C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0.09%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6535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E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0.73%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0.68%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0.32%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454562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0.28%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0.33%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305050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D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0.06%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-0.34%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0.47%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706945"/>
                  </a:ext>
                </a:extLst>
              </a:tr>
              <a:tr h="2238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0.12%</a:t>
                      </a:r>
                    </a:p>
                  </a:txBody>
                  <a:tcPr marL="13165" marR="13165" marT="131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-0.15%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13165" marR="13165" marT="13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13165" marR="13165" marT="131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525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2216"/>
      </p:ext>
    </p:extLst>
  </p:cSld>
  <p:clrMapOvr>
    <a:masterClrMapping/>
  </p:clrMapOvr>
</p:sld>
</file>

<file path=ppt/theme/theme1.xml><?xml version="1.0" encoding="utf-8"?>
<a:theme xmlns:a="http://schemas.openxmlformats.org/drawingml/2006/main" name="Foxcon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oxconn" id="{ACB73F9F-FA90-469D-94F2-C2BB5FAE742C}" vid="{98A836E8-EC33-4A9E-9633-6D03B4DF0667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JVET-P0497</Template>
  <TotalTime>2526</TotalTime>
  <Words>2554</Words>
  <Application>Microsoft Office PowerPoint</Application>
  <PresentationFormat>寬螢幕</PresentationFormat>
  <Paragraphs>982</Paragraphs>
  <Slides>15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1" baseType="lpstr">
      <vt:lpstr>新細明體</vt:lpstr>
      <vt:lpstr>Arial</vt:lpstr>
      <vt:lpstr>Calibri</vt:lpstr>
      <vt:lpstr>Cambria Math</vt:lpstr>
      <vt:lpstr>Times New Roman</vt:lpstr>
      <vt:lpstr>Foxconn</vt:lpstr>
      <vt:lpstr>JVET-Q0348 CE4-related: Displacement Restriction on Geometric Inter Prediction</vt:lpstr>
      <vt:lpstr>Introduction</vt:lpstr>
      <vt:lpstr>Proposed</vt:lpstr>
      <vt:lpstr>Working Draft Change</vt:lpstr>
      <vt:lpstr>Working Draft Change</vt:lpstr>
      <vt:lpstr>Simulation results </vt:lpstr>
      <vt:lpstr>Simulation results </vt:lpstr>
      <vt:lpstr>Simulation results </vt:lpstr>
      <vt:lpstr>Simulation results </vt:lpstr>
      <vt:lpstr>Conclusion</vt:lpstr>
      <vt:lpstr>Thank you!</vt:lpstr>
      <vt:lpstr>Simulation results </vt:lpstr>
      <vt:lpstr>Simulation results </vt:lpstr>
      <vt:lpstr>Simulation results </vt:lpstr>
      <vt:lpstr>Simulation results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JVET-QXXXX CE4-related:</dc:title>
  <dc:creator>Yu-Ciao Yang</dc:creator>
  <cp:lastModifiedBy>Jhih-You Deng</cp:lastModifiedBy>
  <cp:revision>71</cp:revision>
  <dcterms:created xsi:type="dcterms:W3CDTF">2019-12-31T01:28:22Z</dcterms:created>
  <dcterms:modified xsi:type="dcterms:W3CDTF">2020-01-08T08:51:12Z</dcterms:modified>
</cp:coreProperties>
</file>