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1119" r:id="rId6"/>
    <p:sldId id="1120" r:id="rId7"/>
    <p:sldId id="112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28" autoAdjust="0"/>
  </p:normalViewPr>
  <p:slideViewPr>
    <p:cSldViewPr snapToGrid="0">
      <p:cViewPr varScale="1">
        <p:scale>
          <a:sx n="85" d="100"/>
          <a:sy n="85" d="100"/>
        </p:scale>
        <p:origin x="590" y="7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1/10/2020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3549626"/>
            <a:ext cx="7055035" cy="961930"/>
          </a:xfrm>
        </p:spPr>
        <p:txBody>
          <a:bodyPr/>
          <a:lstStyle/>
          <a:p>
            <a:r>
              <a:rPr lang="en-US" dirty="0"/>
              <a:t>Nan Hu,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95299" y="1224996"/>
            <a:ext cx="7415930" cy="1927835"/>
          </a:xfrm>
        </p:spPr>
        <p:txBody>
          <a:bodyPr/>
          <a:lstStyle/>
          <a:p>
            <a:r>
              <a:rPr lang="en-US" sz="4800" dirty="0"/>
              <a:t>JVET-Q0249: </a:t>
            </a:r>
            <a:r>
              <a:rPr lang="en-CA" sz="4800" b="1" dirty="0"/>
              <a:t>Clipping flag clean-up for chroma adaptive loop filters</a:t>
            </a:r>
            <a:endParaRPr lang="en-US" sz="4800" dirty="0"/>
          </a:p>
        </p:txBody>
      </p:sp>
      <p:sp>
        <p:nvSpPr>
          <p:cNvPr id="4" name="Text Placeholder 3">
            <a:extLst>
              <a:ext uri="{FF2B5EF4-FFF2-40B4-BE49-F238E27FC236}">
                <a16:creationId xmlns:a16="http://schemas.microsoft.com/office/drawing/2014/main" id="{1309D22F-F297-49F2-BFB4-9AD11B42120B}"/>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84689EAB-1B98-4AF1-9260-9BB932E366D1}"/>
              </a:ext>
            </a:extLst>
          </p:cNvPr>
          <p:cNvSpPr>
            <a:spLocks noGrp="1"/>
          </p:cNvSpPr>
          <p:nvPr>
            <p:ph type="body" sz="quarter" idx="11"/>
          </p:nvPr>
        </p:nvSpPr>
        <p:spPr/>
        <p:txBody>
          <a:bodyPr/>
          <a:lstStyle/>
          <a:p>
            <a:endParaRPr lang="en-US"/>
          </a:p>
        </p:txBody>
      </p:sp>
      <p:sp>
        <p:nvSpPr>
          <p:cNvPr id="8" name="Text Placeholder 7">
            <a:extLst>
              <a:ext uri="{FF2B5EF4-FFF2-40B4-BE49-F238E27FC236}">
                <a16:creationId xmlns:a16="http://schemas.microsoft.com/office/drawing/2014/main" id="{B1D1C1AE-815F-4182-AFA0-AA20C492F970}"/>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889777-C15B-48D7-B555-7A36F003E904}"/>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2F178E91-62A2-4DA8-9E92-79F630B42D0B}"/>
              </a:ext>
            </a:extLst>
          </p:cNvPr>
          <p:cNvSpPr>
            <a:spLocks noGrp="1"/>
          </p:cNvSpPr>
          <p:nvPr>
            <p:ph type="title"/>
          </p:nvPr>
        </p:nvSpPr>
        <p:spPr/>
        <p:txBody>
          <a:bodyPr/>
          <a:lstStyle/>
          <a:p>
            <a:r>
              <a:rPr lang="en-US" dirty="0"/>
              <a:t>Clipping control flag for ALF in APS in VVC draft 7</a:t>
            </a:r>
          </a:p>
        </p:txBody>
      </p:sp>
      <p:sp>
        <p:nvSpPr>
          <p:cNvPr id="4" name="Subtitle 3">
            <a:extLst>
              <a:ext uri="{FF2B5EF4-FFF2-40B4-BE49-F238E27FC236}">
                <a16:creationId xmlns:a16="http://schemas.microsoft.com/office/drawing/2014/main" id="{6EE7D828-9130-452D-B8CF-1C85399EE201}"/>
              </a:ext>
            </a:extLst>
          </p:cNvPr>
          <p:cNvSpPr>
            <a:spLocks noGrp="1"/>
          </p:cNvSpPr>
          <p:nvPr>
            <p:ph type="subTitle" idx="1"/>
          </p:nvPr>
        </p:nvSpPr>
        <p:spPr/>
        <p:txBody>
          <a:bodyPr/>
          <a:lstStyle/>
          <a:p>
            <a:r>
              <a:rPr lang="en-US" dirty="0" err="1"/>
              <a:t>Luma</a:t>
            </a:r>
            <a:r>
              <a:rPr lang="en-US" dirty="0"/>
              <a:t>: one flag for all filters                                                Chroma: one flag for each filter</a:t>
            </a:r>
          </a:p>
        </p:txBody>
      </p:sp>
      <p:graphicFrame>
        <p:nvGraphicFramePr>
          <p:cNvPr id="6" name="Table 5">
            <a:extLst>
              <a:ext uri="{FF2B5EF4-FFF2-40B4-BE49-F238E27FC236}">
                <a16:creationId xmlns:a16="http://schemas.microsoft.com/office/drawing/2014/main" id="{3DA95504-FECD-4C1F-8B5D-9BC7FADFF05E}"/>
              </a:ext>
            </a:extLst>
          </p:cNvPr>
          <p:cNvGraphicFramePr>
            <a:graphicFrameLocks noGrp="1"/>
          </p:cNvGraphicFramePr>
          <p:nvPr>
            <p:extLst>
              <p:ext uri="{D42A27DB-BD31-4B8C-83A1-F6EECF244321}">
                <p14:modId xmlns:p14="http://schemas.microsoft.com/office/powerpoint/2010/main" val="347704296"/>
              </p:ext>
            </p:extLst>
          </p:nvPr>
        </p:nvGraphicFramePr>
        <p:xfrm>
          <a:off x="327580" y="1578144"/>
          <a:ext cx="4916773" cy="2133600"/>
        </p:xfrm>
        <a:graphic>
          <a:graphicData uri="http://schemas.openxmlformats.org/drawingml/2006/table">
            <a:tbl>
              <a:tblPr>
                <a:tableStyleId>{5C22544A-7EE6-4342-B048-85BDC9FD1C3A}</a:tableStyleId>
              </a:tblPr>
              <a:tblGrid>
                <a:gridCol w="4360961">
                  <a:extLst>
                    <a:ext uri="{9D8B030D-6E8A-4147-A177-3AD203B41FA5}">
                      <a16:colId xmlns:a16="http://schemas.microsoft.com/office/drawing/2014/main" val="2268352662"/>
                    </a:ext>
                  </a:extLst>
                </a:gridCol>
                <a:gridCol w="555812">
                  <a:extLst>
                    <a:ext uri="{9D8B030D-6E8A-4147-A177-3AD203B41FA5}">
                      <a16:colId xmlns:a16="http://schemas.microsoft.com/office/drawing/2014/main" val="3150804797"/>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if( </a:t>
                      </a:r>
                      <a:r>
                        <a:rPr lang="en-CA" sz="1400" dirty="0" err="1">
                          <a:effectLst/>
                        </a:rPr>
                        <a:t>alf_luma_filter_signal_flag</a:t>
                      </a:r>
                      <a:r>
                        <a:rPr lang="en-CA" sz="1400" dirty="0">
                          <a:effectLst/>
                        </a:rPr>
                        <a:t> )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24378545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err="1">
                          <a:effectLst/>
                          <a:highlight>
                            <a:srgbClr val="FFFF00"/>
                          </a:highlight>
                        </a:rPr>
                        <a:t>alf_luma_clip_flag</a:t>
                      </a:r>
                      <a:endParaRPr lang="en-US" sz="1400" dirty="0">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u(1)</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51372262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02222085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if( </a:t>
                      </a:r>
                      <a:r>
                        <a:rPr lang="en-CA" sz="1400" dirty="0" err="1">
                          <a:effectLst/>
                          <a:highlight>
                            <a:srgbClr val="FFFF00"/>
                          </a:highlight>
                        </a:rPr>
                        <a:t>alf_luma_clip_flag</a:t>
                      </a:r>
                      <a:r>
                        <a:rPr lang="en-CA" sz="1400" dirty="0">
                          <a:effectLst/>
                          <a:highlight>
                            <a:srgbClr val="FFFF00"/>
                          </a:highlight>
                        </a:rPr>
                        <a:t> </a:t>
                      </a: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95114402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for( </a:t>
                      </a:r>
                      <a:r>
                        <a:rPr lang="en-CA" sz="1400" dirty="0" err="1">
                          <a:effectLst/>
                        </a:rPr>
                        <a:t>sfIdx</a:t>
                      </a:r>
                      <a:r>
                        <a:rPr lang="en-CA" sz="1400" dirty="0">
                          <a:effectLst/>
                        </a:rPr>
                        <a:t> = 0; </a:t>
                      </a:r>
                      <a:r>
                        <a:rPr lang="en-CA" sz="1400" dirty="0" err="1">
                          <a:effectLst/>
                        </a:rPr>
                        <a:t>sfIdx</a:t>
                      </a:r>
                      <a:r>
                        <a:rPr lang="en-CA" sz="1400" dirty="0">
                          <a:effectLst/>
                        </a:rPr>
                        <a:t> &lt;= alf_luma_num_filters_signalled_minus1; </a:t>
                      </a:r>
                      <a:r>
                        <a:rPr lang="en-CA" sz="1400" dirty="0" err="1">
                          <a:effectLst/>
                        </a:rPr>
                        <a:t>sfIdx</a:t>
                      </a:r>
                      <a:r>
                        <a:rPr lang="en-CA" sz="1400" dirty="0">
                          <a:effectLst/>
                        </a:rPr>
                        <a:t>++ )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23931113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for( j = 0; j &lt; 12; </a:t>
                      </a:r>
                      <a:r>
                        <a:rPr lang="en-CA" sz="1400" dirty="0" err="1">
                          <a:effectLst/>
                        </a:rPr>
                        <a:t>j++</a:t>
                      </a: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8411381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err="1">
                          <a:effectLst/>
                        </a:rPr>
                        <a:t>alf_luma_clip_idx</a:t>
                      </a:r>
                      <a:r>
                        <a:rPr lang="en-CA" sz="1400" dirty="0">
                          <a:effectLst/>
                        </a:rPr>
                        <a:t>[ </a:t>
                      </a:r>
                      <a:r>
                        <a:rPr lang="en-CA" sz="1400" dirty="0" err="1">
                          <a:effectLst/>
                        </a:rPr>
                        <a:t>sfIdx</a:t>
                      </a:r>
                      <a:r>
                        <a:rPr lang="en-CA" sz="1400" dirty="0">
                          <a:effectLst/>
                        </a:rPr>
                        <a:t> ][ j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u(2)</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89244919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850920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71259267"/>
                  </a:ext>
                </a:extLst>
              </a:tr>
            </a:tbl>
          </a:graphicData>
        </a:graphic>
      </p:graphicFrame>
      <p:graphicFrame>
        <p:nvGraphicFramePr>
          <p:cNvPr id="7" name="Table 6">
            <a:extLst>
              <a:ext uri="{FF2B5EF4-FFF2-40B4-BE49-F238E27FC236}">
                <a16:creationId xmlns:a16="http://schemas.microsoft.com/office/drawing/2014/main" id="{BAEA4699-AD37-473F-AC3B-3A7E9A24D021}"/>
              </a:ext>
            </a:extLst>
          </p:cNvPr>
          <p:cNvGraphicFramePr>
            <a:graphicFrameLocks noGrp="1"/>
          </p:cNvGraphicFramePr>
          <p:nvPr>
            <p:extLst>
              <p:ext uri="{D42A27DB-BD31-4B8C-83A1-F6EECF244321}">
                <p14:modId xmlns:p14="http://schemas.microsoft.com/office/powerpoint/2010/main" val="3217361009"/>
              </p:ext>
            </p:extLst>
          </p:nvPr>
        </p:nvGraphicFramePr>
        <p:xfrm>
          <a:off x="6096000" y="1547664"/>
          <a:ext cx="6096000" cy="1706880"/>
        </p:xfrm>
        <a:graphic>
          <a:graphicData uri="http://schemas.openxmlformats.org/drawingml/2006/table">
            <a:tbl>
              <a:tblPr>
                <a:tableStyleId>{5C22544A-7EE6-4342-B048-85BDC9FD1C3A}</a:tableStyleId>
              </a:tblPr>
              <a:tblGrid>
                <a:gridCol w="5321905">
                  <a:extLst>
                    <a:ext uri="{9D8B030D-6E8A-4147-A177-3AD203B41FA5}">
                      <a16:colId xmlns:a16="http://schemas.microsoft.com/office/drawing/2014/main" val="1511207927"/>
                    </a:ext>
                  </a:extLst>
                </a:gridCol>
                <a:gridCol w="774095">
                  <a:extLst>
                    <a:ext uri="{9D8B030D-6E8A-4147-A177-3AD203B41FA5}">
                      <a16:colId xmlns:a16="http://schemas.microsoft.com/office/drawing/2014/main" val="1694965509"/>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for( </a:t>
                      </a:r>
                      <a:r>
                        <a:rPr lang="en-CA" sz="1400" dirty="0" err="1">
                          <a:effectLst/>
                        </a:rPr>
                        <a:t>altIdx</a:t>
                      </a:r>
                      <a:r>
                        <a:rPr lang="en-CA" sz="1400" dirty="0">
                          <a:effectLst/>
                        </a:rPr>
                        <a:t> = 0; </a:t>
                      </a:r>
                      <a:r>
                        <a:rPr lang="en-CA" sz="1400" dirty="0" err="1">
                          <a:effectLst/>
                        </a:rPr>
                        <a:t>altIdx</a:t>
                      </a:r>
                      <a:r>
                        <a:rPr lang="en-CA" sz="1400" dirty="0">
                          <a:effectLst/>
                        </a:rPr>
                        <a:t> &lt;= alf_chroma_num_alt_filters_minus1; </a:t>
                      </a:r>
                      <a:r>
                        <a:rPr lang="en-CA" sz="1400" dirty="0" err="1">
                          <a:effectLst/>
                        </a:rPr>
                        <a:t>altIdx</a:t>
                      </a:r>
                      <a:r>
                        <a:rPr lang="en-CA" sz="1400" dirty="0">
                          <a:effectLst/>
                        </a:rPr>
                        <a:t>++ )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7630135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err="1">
                          <a:effectLst/>
                          <a:highlight>
                            <a:srgbClr val="FFFF00"/>
                          </a:highlight>
                        </a:rPr>
                        <a:t>alf_chroma_clip_flag</a:t>
                      </a:r>
                      <a:r>
                        <a:rPr lang="en-CA" sz="1400" dirty="0">
                          <a:effectLst/>
                          <a:highlight>
                            <a:srgbClr val="FFFF00"/>
                          </a:highlight>
                        </a:rPr>
                        <a:t>[ </a:t>
                      </a:r>
                      <a:r>
                        <a:rPr lang="en-CA" sz="1400" dirty="0" err="1">
                          <a:effectLst/>
                          <a:highlight>
                            <a:srgbClr val="FFFF00"/>
                          </a:highlight>
                        </a:rPr>
                        <a:t>altIdx</a:t>
                      </a:r>
                      <a:r>
                        <a:rPr lang="en-CA" sz="1400" dirty="0">
                          <a:effectLst/>
                          <a:highlight>
                            <a:srgbClr val="FFFF00"/>
                          </a:highlight>
                        </a:rPr>
                        <a:t> ]</a:t>
                      </a:r>
                      <a:endParaRPr lang="en-US" sz="1400" dirty="0">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u(1)</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2318474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99657081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a:effectLst/>
                          <a:highlight>
                            <a:srgbClr val="FFFF00"/>
                          </a:highlight>
                        </a:rPr>
                        <a:t>if( </a:t>
                      </a:r>
                      <a:r>
                        <a:rPr lang="en-CA" sz="1400" dirty="0" err="1">
                          <a:effectLst/>
                          <a:highlight>
                            <a:srgbClr val="FFFF00"/>
                          </a:highlight>
                        </a:rPr>
                        <a:t>alf_chroma_clip_flag</a:t>
                      </a:r>
                      <a:r>
                        <a:rPr lang="en-CA" sz="1400" dirty="0">
                          <a:effectLst/>
                          <a:highlight>
                            <a:srgbClr val="FFFF00"/>
                          </a:highlight>
                        </a:rPr>
                        <a:t>[ </a:t>
                      </a:r>
                      <a:r>
                        <a:rPr lang="en-CA" sz="1400" dirty="0" err="1">
                          <a:effectLst/>
                          <a:highlight>
                            <a:srgbClr val="FFFF00"/>
                          </a:highlight>
                        </a:rPr>
                        <a:t>altIdx</a:t>
                      </a:r>
                      <a:r>
                        <a:rPr lang="en-CA" sz="1400" dirty="0">
                          <a:effectLst/>
                          <a:highlight>
                            <a:srgbClr val="FFFF00"/>
                          </a:highlight>
                        </a:rPr>
                        <a:t> ] </a:t>
                      </a: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7416067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rPr>
                        <a:t>				for( j = 0; j &lt; 6; j++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a:effectLst/>
                        </a:rPr>
                        <a:t>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65951837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rPr>
                        <a:t>					alf_chroma_clip_idx[ altIdx ][ j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dirty="0">
                          <a:effectLst/>
                        </a:rPr>
                        <a:t>u(2)</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8367268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rPr>
                        <a:t>			}</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400" dirty="0">
                          <a:effectLst/>
                        </a:rPr>
                        <a:t> </a:t>
                      </a:r>
                      <a:endParaRPr lang="en-US"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780602976"/>
                  </a:ext>
                </a:extLst>
              </a:tr>
            </a:tbl>
          </a:graphicData>
        </a:graphic>
      </p:graphicFrame>
      <p:sp>
        <p:nvSpPr>
          <p:cNvPr id="8" name="Subtitle 3">
            <a:extLst>
              <a:ext uri="{FF2B5EF4-FFF2-40B4-BE49-F238E27FC236}">
                <a16:creationId xmlns:a16="http://schemas.microsoft.com/office/drawing/2014/main" id="{6B979DA0-E262-4ED7-8CE1-76A1FCB6DDCF}"/>
              </a:ext>
            </a:extLst>
          </p:cNvPr>
          <p:cNvSpPr txBox="1">
            <a:spLocks/>
          </p:cNvSpPr>
          <p:nvPr/>
        </p:nvSpPr>
        <p:spPr>
          <a:xfrm>
            <a:off x="327580" y="3912692"/>
            <a:ext cx="11188223" cy="304058"/>
          </a:xfrm>
          <a:prstGeom prst="rect">
            <a:avLst/>
          </a:prstGeom>
        </p:spPr>
        <p:txBody>
          <a:bodyPr vert="horz" lIns="0" tIns="0" rIns="0" bIns="0" rtlCol="0">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2000" kern="1200" baseline="0">
                <a:solidFill>
                  <a:schemeClr val="tx1"/>
                </a:solidFill>
                <a:latin typeface="+mn-lt"/>
                <a:ea typeface="+mn-ea"/>
                <a:cs typeface="+mn-cs"/>
              </a:defRPr>
            </a:lvl2pPr>
            <a:lvl3pPr marL="9144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lang="en-US" sz="1800" kern="1200">
                <a:solidFill>
                  <a:schemeClr val="tx1"/>
                </a:solidFill>
                <a:latin typeface="+mn-lt"/>
                <a:ea typeface="+mn-ea"/>
                <a:cs typeface="+mn-cs"/>
              </a:defRPr>
            </a:lvl3pPr>
            <a:lvl4pPr marL="1371600" indent="0" algn="ctr" defTabSz="914400" rtl="0" eaLnBrk="1" latinLnBrk="0" hangingPunct="1">
              <a:lnSpc>
                <a:spcPct val="107000"/>
              </a:lnSpc>
              <a:spcBef>
                <a:spcPts val="0"/>
              </a:spcBef>
              <a:buClr>
                <a:schemeClr val="tx1">
                  <a:lumMod val="85000"/>
                  <a:lumOff val="15000"/>
                </a:schemeClr>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6000"/>
              </a:lnSpc>
              <a:spcBef>
                <a:spcPts val="1800"/>
              </a:spcBef>
              <a:buClr>
                <a:srgbClr val="595959"/>
              </a:buClr>
              <a:buFont typeface="Microsoft Sans Serif" panose="020B0604020202020204" pitchFamily="34" charset="0"/>
              <a:buNone/>
              <a:tabLst/>
              <a:defRPr sz="1600" kern="1200" baseline="0">
                <a:solidFill>
                  <a:schemeClr val="tx1"/>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pPr lvl="1"/>
            <a:r>
              <a:rPr lang="en-US" dirty="0"/>
              <a:t>                                                Proposed:  Chroma: one flag for all filters</a:t>
            </a:r>
          </a:p>
        </p:txBody>
      </p:sp>
    </p:spTree>
    <p:extLst>
      <p:ext uri="{BB962C8B-B14F-4D97-AF65-F5344CB8AC3E}">
        <p14:creationId xmlns:p14="http://schemas.microsoft.com/office/powerpoint/2010/main" val="489574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889777-C15B-48D7-B555-7A36F003E904}"/>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2F178E91-62A2-4DA8-9E92-79F630B42D0B}"/>
              </a:ext>
            </a:extLst>
          </p:cNvPr>
          <p:cNvSpPr>
            <a:spLocks noGrp="1"/>
          </p:cNvSpPr>
          <p:nvPr>
            <p:ph type="title"/>
          </p:nvPr>
        </p:nvSpPr>
        <p:spPr/>
        <p:txBody>
          <a:bodyPr/>
          <a:lstStyle/>
          <a:p>
            <a:r>
              <a:rPr lang="en-US" dirty="0"/>
              <a:t>Proposal</a:t>
            </a:r>
          </a:p>
        </p:txBody>
      </p:sp>
      <p:sp>
        <p:nvSpPr>
          <p:cNvPr id="4" name="Subtitle 3">
            <a:extLst>
              <a:ext uri="{FF2B5EF4-FFF2-40B4-BE49-F238E27FC236}">
                <a16:creationId xmlns:a16="http://schemas.microsoft.com/office/drawing/2014/main" id="{6EE7D828-9130-452D-B8CF-1C85399EE201}"/>
              </a:ext>
            </a:extLst>
          </p:cNvPr>
          <p:cNvSpPr>
            <a:spLocks noGrp="1"/>
          </p:cNvSpPr>
          <p:nvPr>
            <p:ph type="subTitle" idx="1"/>
          </p:nvPr>
        </p:nvSpPr>
        <p:spPr/>
        <p:txBody>
          <a:bodyPr/>
          <a:lstStyle/>
          <a:p>
            <a:r>
              <a:rPr lang="en-US" dirty="0"/>
              <a:t>Chroma: one flag for all filters</a:t>
            </a:r>
          </a:p>
        </p:txBody>
      </p:sp>
      <p:graphicFrame>
        <p:nvGraphicFramePr>
          <p:cNvPr id="5" name="Table 4">
            <a:extLst>
              <a:ext uri="{FF2B5EF4-FFF2-40B4-BE49-F238E27FC236}">
                <a16:creationId xmlns:a16="http://schemas.microsoft.com/office/drawing/2014/main" id="{22BC3EE2-CC1D-4620-934F-F930D56D9080}"/>
              </a:ext>
            </a:extLst>
          </p:cNvPr>
          <p:cNvGraphicFramePr>
            <a:graphicFrameLocks noGrp="1"/>
          </p:cNvGraphicFramePr>
          <p:nvPr>
            <p:extLst>
              <p:ext uri="{D42A27DB-BD31-4B8C-83A1-F6EECF244321}">
                <p14:modId xmlns:p14="http://schemas.microsoft.com/office/powerpoint/2010/main" val="3021302513"/>
              </p:ext>
            </p:extLst>
          </p:nvPr>
        </p:nvGraphicFramePr>
        <p:xfrm>
          <a:off x="2356849" y="1765067"/>
          <a:ext cx="8472516" cy="3413760"/>
        </p:xfrm>
        <a:graphic>
          <a:graphicData uri="http://schemas.openxmlformats.org/drawingml/2006/table">
            <a:tbl>
              <a:tblPr>
                <a:tableStyleId>{5C22544A-7EE6-4342-B048-85BDC9FD1C3A}</a:tableStyleId>
              </a:tblPr>
              <a:tblGrid>
                <a:gridCol w="7396641">
                  <a:extLst>
                    <a:ext uri="{9D8B030D-6E8A-4147-A177-3AD203B41FA5}">
                      <a16:colId xmlns:a16="http://schemas.microsoft.com/office/drawing/2014/main" val="77750404"/>
                    </a:ext>
                  </a:extLst>
                </a:gridCol>
                <a:gridCol w="1075875">
                  <a:extLst>
                    <a:ext uri="{9D8B030D-6E8A-4147-A177-3AD203B41FA5}">
                      <a16:colId xmlns:a16="http://schemas.microsoft.com/office/drawing/2014/main" val="3266665444"/>
                    </a:ext>
                  </a:extLst>
                </a:gridCol>
              </a:tblGrid>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if( alf_chroma_filter_signal_flag )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96134651"/>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highlight>
                            <a:srgbClr val="FFFF00"/>
                          </a:highlight>
                        </a:rPr>
                        <a:t>		alf_chroma_clip_flag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highlight>
                            <a:srgbClr val="FFFF00"/>
                          </a:highlight>
                        </a:rPr>
                        <a:t>u(1)</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4326370"/>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alf_chroma_num_alt_filters_minus1</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ue(v)</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02400264"/>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for( altIdx = 0; altIdx &lt;= alf_chroma_num_alt_filters_minus1; altIdx++ )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86576207"/>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strike="sngStrike">
                          <a:effectLst/>
                          <a:highlight>
                            <a:srgbClr val="FFFF00"/>
                          </a:highlight>
                        </a:rPr>
                        <a:t>			alf_chroma_clip_flag[ altIdx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strike="sngStrike">
                          <a:effectLst/>
                          <a:highlight>
                            <a:srgbClr val="FFFF00"/>
                          </a:highlight>
                        </a:rPr>
                        <a:t>u(1)</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56315909"/>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for( j = 0; j &lt; 6; j++ )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6011362"/>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alf_chroma_coeff_abs[ altIdx ][ j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uek(v)</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3586409"/>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if( alf_chroma_coeff_abs[ altIdx ][ j ] &gt; 0 )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94609247"/>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alf_chroma_coeff_sign[ altIdx ][ j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u(1)</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08996133"/>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41492234"/>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if( alf_chroma_clip_flag</a:t>
                      </a:r>
                      <a:r>
                        <a:rPr lang="en-CA" sz="1400" strike="sngStrike">
                          <a:effectLst/>
                          <a:highlight>
                            <a:srgbClr val="FFFF00"/>
                          </a:highlight>
                        </a:rPr>
                        <a:t>[ altIdx ]</a:t>
                      </a:r>
                      <a:r>
                        <a:rPr lang="en-CA" sz="1400">
                          <a:effectLst/>
                        </a:rPr>
                        <a:t> )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709430"/>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for( j = 0; j &lt; 6; j++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65111217"/>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alf_chroma_clip_idx[ altIdx ][ j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u(2)</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16219972"/>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98455697"/>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65573423"/>
                  </a:ext>
                </a:extLst>
              </a:tr>
              <a:tr h="0">
                <a:tc>
                  <a:txBody>
                    <a:bodyPr/>
                    <a:lstStyle/>
                    <a:p>
                      <a:pPr marL="0" marR="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CA" sz="1400">
                          <a:effectLst/>
                        </a:rPr>
                        <a:t>	}</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400" dirty="0">
                          <a:effectLst/>
                          <a:highlight>
                            <a:srgbClr val="FFFF00"/>
                          </a:highlight>
                        </a:rPr>
                        <a:t> </a:t>
                      </a: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64848737"/>
                  </a:ext>
                </a:extLst>
              </a:tr>
            </a:tbl>
          </a:graphicData>
        </a:graphic>
      </p:graphicFrame>
    </p:spTree>
    <p:extLst>
      <p:ext uri="{BB962C8B-B14F-4D97-AF65-F5344CB8AC3E}">
        <p14:creationId xmlns:p14="http://schemas.microsoft.com/office/powerpoint/2010/main" val="373471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EE4F05-B7A1-4EBD-A70B-E8FE850B8C1E}"/>
              </a:ext>
            </a:extLst>
          </p:cNvPr>
          <p:cNvSpPr>
            <a:spLocks noGrp="1"/>
          </p:cNvSpPr>
          <p:nvPr>
            <p:ph type="title"/>
          </p:nvPr>
        </p:nvSpPr>
        <p:spPr/>
        <p:txBody>
          <a:bodyPr/>
          <a:lstStyle/>
          <a:p>
            <a:r>
              <a:rPr lang="en-US" dirty="0"/>
              <a:t>Results</a:t>
            </a:r>
          </a:p>
        </p:txBody>
      </p:sp>
      <p:sp>
        <p:nvSpPr>
          <p:cNvPr id="4" name="Subtitle 3">
            <a:extLst>
              <a:ext uri="{FF2B5EF4-FFF2-40B4-BE49-F238E27FC236}">
                <a16:creationId xmlns:a16="http://schemas.microsoft.com/office/drawing/2014/main" id="{494F43B3-7CD5-42D6-B542-618B7CD71C31}"/>
              </a:ext>
            </a:extLst>
          </p:cNvPr>
          <p:cNvSpPr>
            <a:spLocks noGrp="1"/>
          </p:cNvSpPr>
          <p:nvPr>
            <p:ph type="subTitle" idx="1"/>
          </p:nvPr>
        </p:nvSpPr>
        <p:spPr>
          <a:xfrm>
            <a:off x="494189" y="6034265"/>
            <a:ext cx="11188223" cy="274320"/>
          </a:xfrm>
        </p:spPr>
        <p:txBody>
          <a:bodyPr/>
          <a:lstStyle/>
          <a:p>
            <a:r>
              <a:rPr lang="en-US" dirty="0"/>
              <a:t>Thank Ericsson for cross-checking</a:t>
            </a:r>
          </a:p>
        </p:txBody>
      </p:sp>
      <p:graphicFrame>
        <p:nvGraphicFramePr>
          <p:cNvPr id="5" name="Table 4">
            <a:extLst>
              <a:ext uri="{FF2B5EF4-FFF2-40B4-BE49-F238E27FC236}">
                <a16:creationId xmlns:a16="http://schemas.microsoft.com/office/drawing/2014/main" id="{58CE39F8-C383-4BED-8857-D22EC32A7684}"/>
              </a:ext>
            </a:extLst>
          </p:cNvPr>
          <p:cNvGraphicFramePr>
            <a:graphicFrameLocks noGrp="1"/>
          </p:cNvGraphicFramePr>
          <p:nvPr>
            <p:extLst>
              <p:ext uri="{D42A27DB-BD31-4B8C-83A1-F6EECF244321}">
                <p14:modId xmlns:p14="http://schemas.microsoft.com/office/powerpoint/2010/main" val="436529180"/>
              </p:ext>
            </p:extLst>
          </p:nvPr>
        </p:nvGraphicFramePr>
        <p:xfrm>
          <a:off x="6632630" y="-17929"/>
          <a:ext cx="4851156" cy="6807255"/>
        </p:xfrm>
        <a:graphic>
          <a:graphicData uri="http://schemas.openxmlformats.org/drawingml/2006/table">
            <a:tbl>
              <a:tblPr firstRow="1" firstCol="1" bandRow="1">
                <a:tableStyleId>{5C22544A-7EE6-4342-B048-85BDC9FD1C3A}</a:tableStyleId>
              </a:tblPr>
              <a:tblGrid>
                <a:gridCol w="808526">
                  <a:extLst>
                    <a:ext uri="{9D8B030D-6E8A-4147-A177-3AD203B41FA5}">
                      <a16:colId xmlns:a16="http://schemas.microsoft.com/office/drawing/2014/main" val="2411056394"/>
                    </a:ext>
                  </a:extLst>
                </a:gridCol>
                <a:gridCol w="808526">
                  <a:extLst>
                    <a:ext uri="{9D8B030D-6E8A-4147-A177-3AD203B41FA5}">
                      <a16:colId xmlns:a16="http://schemas.microsoft.com/office/drawing/2014/main" val="578224961"/>
                    </a:ext>
                  </a:extLst>
                </a:gridCol>
                <a:gridCol w="808526">
                  <a:extLst>
                    <a:ext uri="{9D8B030D-6E8A-4147-A177-3AD203B41FA5}">
                      <a16:colId xmlns:a16="http://schemas.microsoft.com/office/drawing/2014/main" val="2937050850"/>
                    </a:ext>
                  </a:extLst>
                </a:gridCol>
                <a:gridCol w="808526">
                  <a:extLst>
                    <a:ext uri="{9D8B030D-6E8A-4147-A177-3AD203B41FA5}">
                      <a16:colId xmlns:a16="http://schemas.microsoft.com/office/drawing/2014/main" val="475256407"/>
                    </a:ext>
                  </a:extLst>
                </a:gridCol>
                <a:gridCol w="808526">
                  <a:extLst>
                    <a:ext uri="{9D8B030D-6E8A-4147-A177-3AD203B41FA5}">
                      <a16:colId xmlns:a16="http://schemas.microsoft.com/office/drawing/2014/main" val="3353179586"/>
                    </a:ext>
                  </a:extLst>
                </a:gridCol>
                <a:gridCol w="808526">
                  <a:extLst>
                    <a:ext uri="{9D8B030D-6E8A-4147-A177-3AD203B41FA5}">
                      <a16:colId xmlns:a16="http://schemas.microsoft.com/office/drawing/2014/main" val="1791828227"/>
                    </a:ext>
                  </a:extLst>
                </a:gridCol>
              </a:tblGrid>
              <a:tr h="119538">
                <a:tc>
                  <a:txBody>
                    <a:bodyPr/>
                    <a:lstStyle/>
                    <a:p>
                      <a:endParaRPr lang="en-US" sz="1000">
                        <a:effectLst/>
                        <a:latin typeface="Times New Roman" panose="02020603050405020304" pitchFamily="18" charset="0"/>
                      </a:endParaRPr>
                    </a:p>
                  </a:txBody>
                  <a:tcPr marL="39121" marR="39121"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56699567"/>
                  </a:ext>
                </a:extLst>
              </a:tr>
              <a:tr h="119538">
                <a:tc>
                  <a:txBody>
                    <a:bodyPr/>
                    <a:lstStyle/>
                    <a:p>
                      <a:endParaRPr lang="en-US" sz="1000">
                        <a:effectLst/>
                        <a:latin typeface="Times New Roman" panose="02020603050405020304" pitchFamily="18" charset="0"/>
                      </a:endParaRPr>
                    </a:p>
                  </a:txBody>
                  <a:tcPr marL="39121" marR="39121"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VTM-7.0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3082705"/>
                  </a:ext>
                </a:extLst>
              </a:tr>
              <a:tr h="92370">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3887006111"/>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3549252851"/>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3314486279"/>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38557577"/>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845331413"/>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103848193"/>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371137393"/>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825980752"/>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485097703"/>
                  </a:ext>
                </a:extLst>
              </a:tr>
              <a:tr h="92370">
                <a:tc>
                  <a:txBody>
                    <a:bodyPr/>
                    <a:lstStyle/>
                    <a:p>
                      <a:endParaRPr lang="en-US" sz="1000">
                        <a:effectLst/>
                        <a:latin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extLst>
                  <a:ext uri="{0D108BD9-81ED-4DB2-BD59-A6C34878D82A}">
                    <a16:rowId xmlns:a16="http://schemas.microsoft.com/office/drawing/2014/main" val="4035677805"/>
                  </a:ext>
                </a:extLst>
              </a:tr>
              <a:tr h="119538">
                <a:tc>
                  <a:txBody>
                    <a:bodyPr/>
                    <a:lstStyle/>
                    <a:p>
                      <a:endParaRPr lang="en-US" sz="1000">
                        <a:effectLst/>
                        <a:latin typeface="Times New Roman" panose="02020603050405020304" pitchFamily="18" charset="0"/>
                      </a:endParaRPr>
                    </a:p>
                  </a:txBody>
                  <a:tcPr marL="39121" marR="39121"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Main10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15936586"/>
                  </a:ext>
                </a:extLst>
              </a:tr>
              <a:tr h="119538">
                <a:tc>
                  <a:txBody>
                    <a:bodyPr/>
                    <a:lstStyle/>
                    <a:p>
                      <a:endParaRPr lang="en-US" sz="1000">
                        <a:effectLst/>
                        <a:latin typeface="Times New Roman" panose="02020603050405020304" pitchFamily="18" charset="0"/>
                      </a:endParaRPr>
                    </a:p>
                  </a:txBody>
                  <a:tcPr marL="39121" marR="39121"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VTM-7.0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48217070"/>
                  </a:ext>
                </a:extLst>
              </a:tr>
              <a:tr h="92370">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843693632"/>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396731017"/>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3569628007"/>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210126192"/>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3812131803"/>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719459826"/>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901201602"/>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829416824"/>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799038707"/>
                  </a:ext>
                </a:extLst>
              </a:tr>
              <a:tr h="92370">
                <a:tc>
                  <a:txBody>
                    <a:bodyPr/>
                    <a:lstStyle/>
                    <a:p>
                      <a:endParaRPr lang="en-US" sz="1000">
                        <a:effectLst/>
                        <a:latin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extLst>
                  <a:ext uri="{0D108BD9-81ED-4DB2-BD59-A6C34878D82A}">
                    <a16:rowId xmlns:a16="http://schemas.microsoft.com/office/drawing/2014/main" val="2134097405"/>
                  </a:ext>
                </a:extLst>
              </a:tr>
              <a:tr h="117364">
                <a:tc>
                  <a:txBody>
                    <a:bodyPr/>
                    <a:lstStyle/>
                    <a:p>
                      <a:endParaRPr lang="en-US" sz="1000">
                        <a:effectLst/>
                        <a:latin typeface="Times New Roman" panose="02020603050405020304" pitchFamily="18" charset="0"/>
                      </a:endParaRPr>
                    </a:p>
                  </a:txBody>
                  <a:tcPr marL="39121" marR="39121"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30951635"/>
                  </a:ext>
                </a:extLst>
              </a:tr>
              <a:tr h="92370">
                <a:tc>
                  <a:txBody>
                    <a:bodyPr/>
                    <a:lstStyle/>
                    <a:p>
                      <a:endParaRPr lang="en-US" sz="1000">
                        <a:effectLst/>
                        <a:latin typeface="Times New Roman" panose="02020603050405020304" pitchFamily="18" charset="0"/>
                      </a:endParaRPr>
                    </a:p>
                  </a:txBody>
                  <a:tcPr marL="39121" marR="39121"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VTM-7.0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03304650"/>
                  </a:ext>
                </a:extLst>
              </a:tr>
              <a:tr h="92370">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237269481"/>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363905879"/>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857586301"/>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-0.36%</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-0.25%</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866296399"/>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766024838"/>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-0.15%</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327756850"/>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-0.19%</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000454386"/>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577217564"/>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-0.56%</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765512643"/>
                  </a:ext>
                </a:extLst>
              </a:tr>
              <a:tr h="92370">
                <a:tc>
                  <a:txBody>
                    <a:bodyPr/>
                    <a:lstStyle/>
                    <a:p>
                      <a:endParaRPr lang="en-US" sz="1000">
                        <a:effectLst/>
                        <a:latin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tc>
                  <a:txBody>
                    <a:bodyPr/>
                    <a:lstStyle/>
                    <a:p>
                      <a:endParaRPr lang="en-US" sz="1000">
                        <a:effectLst/>
                        <a:latin typeface="Times New Roman" panose="02020603050405020304" pitchFamily="18" charset="0"/>
                      </a:endParaRPr>
                    </a:p>
                  </a:txBody>
                  <a:tcPr marL="39121" marR="39121" marT="0" marB="0" anchor="b"/>
                </a:tc>
                <a:extLst>
                  <a:ext uri="{0D108BD9-81ED-4DB2-BD59-A6C34878D82A}">
                    <a16:rowId xmlns:a16="http://schemas.microsoft.com/office/drawing/2014/main" val="2465349466"/>
                  </a:ext>
                </a:extLst>
              </a:tr>
              <a:tr h="234729">
                <a:tc>
                  <a:txBody>
                    <a:bodyPr/>
                    <a:lstStyle/>
                    <a:p>
                      <a:endParaRPr lang="en-US" sz="1000">
                        <a:effectLst/>
                        <a:latin typeface="Times New Roman" panose="02020603050405020304" pitchFamily="18" charset="0"/>
                      </a:endParaRPr>
                    </a:p>
                  </a:txBody>
                  <a:tcPr marL="39121" marR="39121"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Low delay P Main10 </a:t>
                      </a:r>
                      <a:r>
                        <a:rPr lang="en-US" sz="1050" dirty="0">
                          <a:effectLst/>
                        </a:rPr>
                        <a:t> </a:t>
                      </a:r>
                      <a:endParaRPr lang="en-US" sz="1000" dirty="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000" dirty="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000" dirty="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000" dirty="0">
                        <a:effectLst/>
                        <a:latin typeface="Times New Roman" panose="02020603050405020304" pitchFamily="18" charset="0"/>
                        <a:ea typeface="Times New Roman" panose="02020603050405020304" pitchFamily="18" charset="0"/>
                      </a:endParaRPr>
                    </a:p>
                  </a:txBody>
                  <a:tcPr marL="39121" marR="39121" marT="0" marB="0" anchor="ct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000" dirty="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922874691"/>
                  </a:ext>
                </a:extLst>
              </a:tr>
              <a:tr h="156486">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VTM-7.0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469883669"/>
                  </a:ext>
                </a:extLst>
              </a:tr>
              <a:tr h="92370">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965623045"/>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950699243"/>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endParaRPr lang="en-US" sz="1000">
                        <a:effectLst/>
                        <a:latin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17986824"/>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0.26%</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4104613128"/>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934399742"/>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1870264046"/>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Overall</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36950793"/>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160695462"/>
                  </a:ext>
                </a:extLst>
              </a:tr>
              <a:tr h="9237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0.31%</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0.18%</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000">
                        <a:effectLst/>
                        <a:latin typeface="Times New Roman" panose="02020603050405020304" pitchFamily="18" charset="0"/>
                        <a:ea typeface="Times New Roman" panose="02020603050405020304" pitchFamily="18" charset="0"/>
                      </a:endParaRPr>
                    </a:p>
                  </a:txBody>
                  <a:tcPr marL="39121" marR="391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000" dirty="0">
                        <a:effectLst/>
                        <a:latin typeface="Times New Roman" panose="02020603050405020304" pitchFamily="18" charset="0"/>
                        <a:ea typeface="Times New Roman" panose="02020603050405020304" pitchFamily="18" charset="0"/>
                      </a:endParaRPr>
                    </a:p>
                  </a:txBody>
                  <a:tcPr marL="39121" marR="39121" marT="0" marB="0" anchor="ctr"/>
                </a:tc>
                <a:extLst>
                  <a:ext uri="{0D108BD9-81ED-4DB2-BD59-A6C34878D82A}">
                    <a16:rowId xmlns:a16="http://schemas.microsoft.com/office/drawing/2014/main" val="2622812910"/>
                  </a:ext>
                </a:extLst>
              </a:tr>
            </a:tbl>
          </a:graphicData>
        </a:graphic>
      </p:graphicFrame>
      <p:graphicFrame>
        <p:nvGraphicFramePr>
          <p:cNvPr id="6" name="Table 6">
            <a:extLst>
              <a:ext uri="{FF2B5EF4-FFF2-40B4-BE49-F238E27FC236}">
                <a16:creationId xmlns:a16="http://schemas.microsoft.com/office/drawing/2014/main" id="{7D98C17E-E854-4595-A2A2-3FD7F84926EB}"/>
              </a:ext>
            </a:extLst>
          </p:cNvPr>
          <p:cNvGraphicFramePr>
            <a:graphicFrameLocks noGrp="1"/>
          </p:cNvGraphicFramePr>
          <p:nvPr>
            <p:extLst>
              <p:ext uri="{D42A27DB-BD31-4B8C-83A1-F6EECF244321}">
                <p14:modId xmlns:p14="http://schemas.microsoft.com/office/powerpoint/2010/main" val="3444500369"/>
              </p:ext>
            </p:extLst>
          </p:nvPr>
        </p:nvGraphicFramePr>
        <p:xfrm>
          <a:off x="77695" y="1481666"/>
          <a:ext cx="6152778" cy="1854200"/>
        </p:xfrm>
        <a:graphic>
          <a:graphicData uri="http://schemas.openxmlformats.org/drawingml/2006/table">
            <a:tbl>
              <a:tblPr firstRow="1" bandRow="1">
                <a:tableStyleId>{5C22544A-7EE6-4342-B048-85BDC9FD1C3A}</a:tableStyleId>
              </a:tblPr>
              <a:tblGrid>
                <a:gridCol w="1025463">
                  <a:extLst>
                    <a:ext uri="{9D8B030D-6E8A-4147-A177-3AD203B41FA5}">
                      <a16:colId xmlns:a16="http://schemas.microsoft.com/office/drawing/2014/main" val="179846550"/>
                    </a:ext>
                  </a:extLst>
                </a:gridCol>
                <a:gridCol w="1025463">
                  <a:extLst>
                    <a:ext uri="{9D8B030D-6E8A-4147-A177-3AD203B41FA5}">
                      <a16:colId xmlns:a16="http://schemas.microsoft.com/office/drawing/2014/main" val="439841359"/>
                    </a:ext>
                  </a:extLst>
                </a:gridCol>
                <a:gridCol w="1025463">
                  <a:extLst>
                    <a:ext uri="{9D8B030D-6E8A-4147-A177-3AD203B41FA5}">
                      <a16:colId xmlns:a16="http://schemas.microsoft.com/office/drawing/2014/main" val="3199482925"/>
                    </a:ext>
                  </a:extLst>
                </a:gridCol>
                <a:gridCol w="1025463">
                  <a:extLst>
                    <a:ext uri="{9D8B030D-6E8A-4147-A177-3AD203B41FA5}">
                      <a16:colId xmlns:a16="http://schemas.microsoft.com/office/drawing/2014/main" val="1303486792"/>
                    </a:ext>
                  </a:extLst>
                </a:gridCol>
                <a:gridCol w="1025463">
                  <a:extLst>
                    <a:ext uri="{9D8B030D-6E8A-4147-A177-3AD203B41FA5}">
                      <a16:colId xmlns:a16="http://schemas.microsoft.com/office/drawing/2014/main" val="1595581833"/>
                    </a:ext>
                  </a:extLst>
                </a:gridCol>
                <a:gridCol w="1025463">
                  <a:extLst>
                    <a:ext uri="{9D8B030D-6E8A-4147-A177-3AD203B41FA5}">
                      <a16:colId xmlns:a16="http://schemas.microsoft.com/office/drawing/2014/main" val="365597971"/>
                    </a:ext>
                  </a:extLst>
                </a:gridCol>
              </a:tblGrid>
              <a:tr h="370840">
                <a:tc>
                  <a:txBody>
                    <a:bodyPr/>
                    <a:lstStyle/>
                    <a:p>
                      <a:endParaRPr lang="en-US" dirty="0"/>
                    </a:p>
                  </a:txBody>
                  <a:tcPr/>
                </a:tc>
                <a:tc>
                  <a:txBody>
                    <a:bodyPr/>
                    <a:lstStyle/>
                    <a:p>
                      <a:r>
                        <a:rPr lang="en-US" dirty="0"/>
                        <a:t>Y</a:t>
                      </a:r>
                    </a:p>
                  </a:txBody>
                  <a:tcPr/>
                </a:tc>
                <a:tc>
                  <a:txBody>
                    <a:bodyPr/>
                    <a:lstStyle/>
                    <a:p>
                      <a:r>
                        <a:rPr lang="en-US" dirty="0"/>
                        <a:t>U</a:t>
                      </a:r>
                    </a:p>
                  </a:txBody>
                  <a:tcPr/>
                </a:tc>
                <a:tc>
                  <a:txBody>
                    <a:bodyPr/>
                    <a:lstStyle/>
                    <a:p>
                      <a:r>
                        <a:rPr lang="en-US" dirty="0"/>
                        <a:t>V</a:t>
                      </a:r>
                    </a:p>
                  </a:txBody>
                  <a:tcPr/>
                </a:tc>
                <a:tc>
                  <a:txBody>
                    <a:bodyPr/>
                    <a:lstStyle/>
                    <a:p>
                      <a:r>
                        <a:rPr lang="en-US" dirty="0" err="1"/>
                        <a:t>EncT</a:t>
                      </a:r>
                      <a:endParaRPr lang="en-US" dirty="0"/>
                    </a:p>
                  </a:txBody>
                  <a:tcPr/>
                </a:tc>
                <a:tc>
                  <a:txBody>
                    <a:bodyPr/>
                    <a:lstStyle/>
                    <a:p>
                      <a:r>
                        <a:rPr lang="en-US" dirty="0" err="1"/>
                        <a:t>DecT</a:t>
                      </a:r>
                      <a:endParaRPr lang="en-US" dirty="0"/>
                    </a:p>
                  </a:txBody>
                  <a:tcPr/>
                </a:tc>
                <a:extLst>
                  <a:ext uri="{0D108BD9-81ED-4DB2-BD59-A6C34878D82A}">
                    <a16:rowId xmlns:a16="http://schemas.microsoft.com/office/drawing/2014/main" val="829249912"/>
                  </a:ext>
                </a:extLst>
              </a:tr>
              <a:tr h="370840">
                <a:tc>
                  <a:txBody>
                    <a:bodyPr/>
                    <a:lstStyle/>
                    <a:p>
                      <a:r>
                        <a:rPr lang="en-US" dirty="0"/>
                        <a:t>AI</a:t>
                      </a:r>
                    </a:p>
                  </a:txBody>
                  <a:tcPr/>
                </a:tc>
                <a:tc>
                  <a:txBody>
                    <a:bodyPr/>
                    <a:lstStyle/>
                    <a:p>
                      <a:r>
                        <a:rPr lang="en-US" dirty="0"/>
                        <a:t>0.00%</a:t>
                      </a:r>
                    </a:p>
                  </a:txBody>
                  <a:tcPr/>
                </a:tc>
                <a:tc>
                  <a:txBody>
                    <a:bodyPr/>
                    <a:lstStyle/>
                    <a:p>
                      <a:r>
                        <a:rPr lang="en-US" dirty="0"/>
                        <a:t>0.01%</a:t>
                      </a:r>
                    </a:p>
                  </a:txBody>
                  <a:tcPr/>
                </a:tc>
                <a:tc>
                  <a:txBody>
                    <a:bodyPr/>
                    <a:lstStyle/>
                    <a:p>
                      <a:r>
                        <a:rPr lang="en-US" dirty="0"/>
                        <a:t>0.00%</a:t>
                      </a:r>
                    </a:p>
                  </a:txBody>
                  <a:tcPr/>
                </a:tc>
                <a:tc>
                  <a:txBody>
                    <a:bodyPr/>
                    <a:lstStyle/>
                    <a:p>
                      <a:r>
                        <a:rPr lang="en-US" dirty="0"/>
                        <a:t>100%</a:t>
                      </a:r>
                    </a:p>
                  </a:txBody>
                  <a:tcPr/>
                </a:tc>
                <a:tc>
                  <a:txBody>
                    <a:bodyPr/>
                    <a:lstStyle/>
                    <a:p>
                      <a:r>
                        <a:rPr lang="en-US" dirty="0"/>
                        <a:t>100%</a:t>
                      </a:r>
                    </a:p>
                  </a:txBody>
                  <a:tcPr/>
                </a:tc>
                <a:extLst>
                  <a:ext uri="{0D108BD9-81ED-4DB2-BD59-A6C34878D82A}">
                    <a16:rowId xmlns:a16="http://schemas.microsoft.com/office/drawing/2014/main" val="275917632"/>
                  </a:ext>
                </a:extLst>
              </a:tr>
              <a:tr h="370840">
                <a:tc>
                  <a:txBody>
                    <a:bodyPr/>
                    <a:lstStyle/>
                    <a:p>
                      <a:r>
                        <a:rPr lang="en-US" dirty="0"/>
                        <a:t>RA</a:t>
                      </a:r>
                    </a:p>
                  </a:txBody>
                  <a:tcPr/>
                </a:tc>
                <a:tc>
                  <a:txBody>
                    <a:bodyPr/>
                    <a:lstStyle/>
                    <a:p>
                      <a:r>
                        <a:rPr lang="en-US" dirty="0"/>
                        <a:t>0.00%</a:t>
                      </a:r>
                    </a:p>
                  </a:txBody>
                  <a:tcPr/>
                </a:tc>
                <a:tc>
                  <a:txBody>
                    <a:bodyPr/>
                    <a:lstStyle/>
                    <a:p>
                      <a:r>
                        <a:rPr lang="en-US" dirty="0"/>
                        <a:t>0.01%</a:t>
                      </a:r>
                    </a:p>
                  </a:txBody>
                  <a:tcPr/>
                </a:tc>
                <a:tc>
                  <a:txBody>
                    <a:bodyPr/>
                    <a:lstStyle/>
                    <a:p>
                      <a:r>
                        <a:rPr lang="en-US" dirty="0"/>
                        <a:t>0.04%</a:t>
                      </a:r>
                    </a:p>
                  </a:txBody>
                  <a:tcPr/>
                </a:tc>
                <a:tc>
                  <a:txBody>
                    <a:bodyPr/>
                    <a:lstStyle/>
                    <a:p>
                      <a:r>
                        <a:rPr lang="en-US" dirty="0"/>
                        <a:t>100%</a:t>
                      </a:r>
                    </a:p>
                  </a:txBody>
                  <a:tcPr/>
                </a:tc>
                <a:tc>
                  <a:txBody>
                    <a:bodyPr/>
                    <a:lstStyle/>
                    <a:p>
                      <a:r>
                        <a:rPr lang="en-US" dirty="0"/>
                        <a:t>100%</a:t>
                      </a:r>
                    </a:p>
                  </a:txBody>
                  <a:tcPr/>
                </a:tc>
                <a:extLst>
                  <a:ext uri="{0D108BD9-81ED-4DB2-BD59-A6C34878D82A}">
                    <a16:rowId xmlns:a16="http://schemas.microsoft.com/office/drawing/2014/main" val="2206534011"/>
                  </a:ext>
                </a:extLst>
              </a:tr>
              <a:tr h="370840">
                <a:tc>
                  <a:txBody>
                    <a:bodyPr/>
                    <a:lstStyle/>
                    <a:p>
                      <a:r>
                        <a:rPr lang="en-US" dirty="0"/>
                        <a:t>LDB</a:t>
                      </a:r>
                    </a:p>
                  </a:txBody>
                  <a:tcPr/>
                </a:tc>
                <a:tc>
                  <a:txBody>
                    <a:bodyPr/>
                    <a:lstStyle/>
                    <a:p>
                      <a:r>
                        <a:rPr lang="en-US" dirty="0"/>
                        <a:t>-0.02%</a:t>
                      </a:r>
                    </a:p>
                  </a:txBody>
                  <a:tcPr/>
                </a:tc>
                <a:tc>
                  <a:txBody>
                    <a:bodyPr/>
                    <a:lstStyle/>
                    <a:p>
                      <a:r>
                        <a:rPr lang="en-US" dirty="0"/>
                        <a:t>-0.10%</a:t>
                      </a:r>
                    </a:p>
                  </a:txBody>
                  <a:tcPr/>
                </a:tc>
                <a:tc>
                  <a:txBody>
                    <a:bodyPr/>
                    <a:lstStyle/>
                    <a:p>
                      <a:r>
                        <a:rPr lang="en-US" dirty="0"/>
                        <a:t>-0.19%</a:t>
                      </a:r>
                    </a:p>
                  </a:txBody>
                  <a:tcPr/>
                </a:tc>
                <a:tc>
                  <a:txBody>
                    <a:bodyPr/>
                    <a:lstStyle/>
                    <a:p>
                      <a:r>
                        <a:rPr lang="en-US" dirty="0"/>
                        <a:t>100%</a:t>
                      </a:r>
                    </a:p>
                  </a:txBody>
                  <a:tcPr/>
                </a:tc>
                <a:tc>
                  <a:txBody>
                    <a:bodyPr/>
                    <a:lstStyle/>
                    <a:p>
                      <a:r>
                        <a:rPr lang="en-US" dirty="0"/>
                        <a:t>101%</a:t>
                      </a:r>
                    </a:p>
                  </a:txBody>
                  <a:tcPr/>
                </a:tc>
                <a:extLst>
                  <a:ext uri="{0D108BD9-81ED-4DB2-BD59-A6C34878D82A}">
                    <a16:rowId xmlns:a16="http://schemas.microsoft.com/office/drawing/2014/main" val="3701266462"/>
                  </a:ext>
                </a:extLst>
              </a:tr>
              <a:tr h="370840">
                <a:tc>
                  <a:txBody>
                    <a:bodyPr/>
                    <a:lstStyle/>
                    <a:p>
                      <a:r>
                        <a:rPr lang="en-US" dirty="0"/>
                        <a:t>LDP</a:t>
                      </a:r>
                    </a:p>
                  </a:txBody>
                  <a:tcPr/>
                </a:tc>
                <a:tc>
                  <a:txBody>
                    <a:bodyPr/>
                    <a:lstStyle/>
                    <a:p>
                      <a:r>
                        <a:rPr lang="en-US" dirty="0"/>
                        <a:t>0.00%</a:t>
                      </a:r>
                    </a:p>
                  </a:txBody>
                  <a:tcPr/>
                </a:tc>
                <a:tc>
                  <a:txBody>
                    <a:bodyPr/>
                    <a:lstStyle/>
                    <a:p>
                      <a:r>
                        <a:rPr lang="en-US" dirty="0"/>
                        <a:t>0.08%</a:t>
                      </a:r>
                    </a:p>
                  </a:txBody>
                  <a:tcPr/>
                </a:tc>
                <a:tc>
                  <a:txBody>
                    <a:bodyPr/>
                    <a:lstStyle/>
                    <a:p>
                      <a:r>
                        <a:rPr lang="en-US" dirty="0"/>
                        <a:t>-0.08%</a:t>
                      </a:r>
                    </a:p>
                  </a:txBody>
                  <a:tcPr/>
                </a:tc>
                <a:tc>
                  <a:txBody>
                    <a:bodyPr/>
                    <a:lstStyle/>
                    <a:p>
                      <a:r>
                        <a:rPr lang="en-US" dirty="0"/>
                        <a:t>100%</a:t>
                      </a:r>
                    </a:p>
                  </a:txBody>
                  <a:tcPr/>
                </a:tc>
                <a:tc>
                  <a:txBody>
                    <a:bodyPr/>
                    <a:lstStyle/>
                    <a:p>
                      <a:r>
                        <a:rPr lang="en-US" dirty="0"/>
                        <a:t>101%</a:t>
                      </a:r>
                    </a:p>
                  </a:txBody>
                  <a:tcPr/>
                </a:tc>
                <a:extLst>
                  <a:ext uri="{0D108BD9-81ED-4DB2-BD59-A6C34878D82A}">
                    <a16:rowId xmlns:a16="http://schemas.microsoft.com/office/drawing/2014/main" val="710415201"/>
                  </a:ext>
                </a:extLst>
              </a:tr>
            </a:tbl>
          </a:graphicData>
        </a:graphic>
      </p:graphicFrame>
    </p:spTree>
    <p:extLst>
      <p:ext uri="{BB962C8B-B14F-4D97-AF65-F5344CB8AC3E}">
        <p14:creationId xmlns:p14="http://schemas.microsoft.com/office/powerpoint/2010/main" val="428413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25ADAB1-1BF5-4DB6-8653-5DED444019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7433CDA-7420-4034-BDAF-360BEFC41228}">
  <ds:schemaRefs>
    <ds:schemaRef ds:uri="http://schemas.microsoft.com/sharepoint/v3/contenttype/forms"/>
  </ds:schemaRefs>
</ds:datastoreItem>
</file>

<file path=customXml/itemProps3.xml><?xml version="1.0" encoding="utf-8"?>
<ds:datastoreItem xmlns:ds="http://schemas.openxmlformats.org/officeDocument/2006/customXml" ds:itemID="{D44EF5E4-1503-4E54-91E3-81052705205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21</TotalTime>
  <Words>1036</Words>
  <Application>Microsoft Office PowerPoint</Application>
  <PresentationFormat>Widescreen</PresentationFormat>
  <Paragraphs>326</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Century Gothic</vt:lpstr>
      <vt:lpstr>Microsoft Sans Serif</vt:lpstr>
      <vt:lpstr>Times New Roman</vt:lpstr>
      <vt:lpstr>Qualcomm Executive External</vt:lpstr>
      <vt:lpstr>JVET-Q0249: Clipping flag clean-up for chroma adaptive loop filters</vt:lpstr>
      <vt:lpstr>Clipping control flag for ALF in APS in VVC draft 7</vt:lpstr>
      <vt:lpstr>Proposal</vt:lpstr>
      <vt:lpstr>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JVET-Q0249: Clipping flag clean-up for chroma adaptive loop filters</dc:title>
  <dc:creator>Nan Hu</dc:creator>
  <cp:lastModifiedBy>Nan Hu</cp:lastModifiedBy>
  <cp:revision>3</cp:revision>
  <dcterms:created xsi:type="dcterms:W3CDTF">2020-01-10T09:41:22Z</dcterms:created>
  <dcterms:modified xsi:type="dcterms:W3CDTF">2020-01-10T10:02:44Z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