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7"/>
  </p:notesMasterIdLst>
  <p:handoutMasterIdLst>
    <p:handoutMasterId r:id="rId18"/>
  </p:handoutMasterIdLst>
  <p:sldIdLst>
    <p:sldId id="268" r:id="rId7"/>
    <p:sldId id="309" r:id="rId8"/>
    <p:sldId id="307" r:id="rId9"/>
    <p:sldId id="308" r:id="rId10"/>
    <p:sldId id="311" r:id="rId11"/>
    <p:sldId id="312" r:id="rId12"/>
    <p:sldId id="304" r:id="rId13"/>
    <p:sldId id="313" r:id="rId14"/>
    <p:sldId id="306" r:id="rId15"/>
    <p:sldId id="305" r:id="rId16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74" d="100"/>
          <a:sy n="74" d="100"/>
        </p:scale>
        <p:origin x="892" y="52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JVET-Q0211</a:t>
            </a:r>
            <a:br>
              <a:rPr lang="en-US" sz="3600" dirty="0"/>
            </a:br>
            <a:r>
              <a:rPr lang="en-US" sz="3600" dirty="0"/>
              <a:t>[AHG16]: VVC software player and performance analysis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662613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Srinivas Gudumasu, Saurav Bandyopadhyay, Asit Srivastava, Yuwen He, Yong He 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2020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Autofit/>
          </a:bodyPr>
          <a:lstStyle/>
          <a:p>
            <a:pPr hangingPunct="0"/>
            <a:r>
              <a:rPr lang="en-US" sz="2800" dirty="0"/>
              <a:t>Proposed Multi-threaded (MT) framework uses CTU level parallel processing techniques without compromising on the memory bandwidth. </a:t>
            </a:r>
          </a:p>
          <a:p>
            <a:pPr hangingPunct="0"/>
            <a:r>
              <a:rPr lang="en-CA" sz="2800" dirty="0"/>
              <a:t>Proposed solution generates real-time performance for 2 CTC condition 4K sequences i.e. CatRobot and DaylightRoad at QP of 37.</a:t>
            </a:r>
          </a:p>
          <a:p>
            <a:pPr hangingPunct="0"/>
            <a:r>
              <a:rPr lang="en-CA" sz="2800" dirty="0"/>
              <a:t>An overall average decoding time </a:t>
            </a:r>
            <a:r>
              <a:rPr lang="en-US" sz="2800" dirty="0"/>
              <a:t>reduction </a:t>
            </a:r>
            <a:r>
              <a:rPr lang="en-CA" sz="2800" dirty="0"/>
              <a:t>of 88.97% is for the above mentioned 3 sequences at QP values of 22, 27, 32, 37 is observed.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</p:spPr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200" dirty="0"/>
              <a:t>Proposed Architecture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101246" y="1257300"/>
            <a:ext cx="8757282" cy="1571624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The CABAC decoding &amp; the rest slice decoding tasks are processed in parallel</a:t>
            </a:r>
          </a:p>
          <a:p>
            <a:pPr lvl="1"/>
            <a:r>
              <a:rPr lang="en-US" sz="2000" dirty="0"/>
              <a:t>VVC decoding process for each slice in a picture is divided into multiple tasks</a:t>
            </a:r>
          </a:p>
          <a:p>
            <a:pPr lvl="1"/>
            <a:r>
              <a:rPr lang="en-US" sz="2000" dirty="0"/>
              <a:t>Each task is executed in parallel for entire slice of a picture before proceeding to the next task</a:t>
            </a:r>
          </a:p>
          <a:p>
            <a:pPr lvl="1"/>
            <a:endParaRPr lang="en-US" sz="1700" dirty="0"/>
          </a:p>
          <a:p>
            <a:pPr lvl="1"/>
            <a:endParaRPr lang="en-US" sz="17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21D46C-D841-4C03-BDCF-1BB850191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0" y="2767198"/>
            <a:ext cx="8847239" cy="347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3109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200" dirty="0"/>
              <a:t>Thread Scheduling mechanism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0F1F7B-6827-47F0-B93B-D774A6023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521" y="1018357"/>
            <a:ext cx="6940209" cy="525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4660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200" dirty="0"/>
              <a:t>Mapping of coding tools to data parallelization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CB14A0-254E-460D-BD46-74EE70009E9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608"/>
            <a:ext cx="4064244" cy="25213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524E65-9245-4837-A04D-21AEB3B898A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796" y="1239817"/>
            <a:ext cx="4161617" cy="2226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407DFF-9ECA-41C7-93D9-CFC12A82FDE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6" y="3579172"/>
            <a:ext cx="3065964" cy="2449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921088F-B187-4707-B99C-9509833A2E2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831" y="3729917"/>
            <a:ext cx="3152959" cy="24918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63162E-83E9-4F94-A98A-042CF613A59F}"/>
              </a:ext>
            </a:extLst>
          </p:cNvPr>
          <p:cNvSpPr/>
          <p:nvPr/>
        </p:nvSpPr>
        <p:spPr>
          <a:xfrm>
            <a:off x="40144" y="3330192"/>
            <a:ext cx="44515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CTU level parallelization for Inter CU reconstruction</a:t>
            </a:r>
            <a:endParaRPr lang="en-US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E91522-5DC3-42D7-98C4-C4A3E795EB44}"/>
              </a:ext>
            </a:extLst>
          </p:cNvPr>
          <p:cNvSpPr/>
          <p:nvPr/>
        </p:nvSpPr>
        <p:spPr>
          <a:xfrm>
            <a:off x="5045513" y="3366204"/>
            <a:ext cx="30425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WPP for Intra CU reconstruction</a:t>
            </a:r>
            <a:endParaRPr lang="en-US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9973CC-1A3F-404E-980E-1B469B5CDC0D}"/>
              </a:ext>
            </a:extLst>
          </p:cNvPr>
          <p:cNvSpPr/>
          <p:nvPr/>
        </p:nvSpPr>
        <p:spPr>
          <a:xfrm>
            <a:off x="294811" y="6078693"/>
            <a:ext cx="39606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Thread scheduling for CIIP</a:t>
            </a:r>
            <a:endParaRPr lang="en-US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68F788-C70F-4872-BA37-5ECD2ACCC5F4}"/>
              </a:ext>
            </a:extLst>
          </p:cNvPr>
          <p:cNvSpPr/>
          <p:nvPr/>
        </p:nvSpPr>
        <p:spPr>
          <a:xfrm>
            <a:off x="4429469" y="6123625"/>
            <a:ext cx="40858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Pixel level parallelization for Inverse re-shaper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4896867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596B850-624A-4560-8BA9-B5BC04DDC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484" y="3742557"/>
            <a:ext cx="3497023" cy="21081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73C083-0950-49C5-B978-5AEE0D403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6" y="1471361"/>
            <a:ext cx="3457700" cy="21039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53048D-7AA2-425E-BC35-2D3419FA8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879" y="1457373"/>
            <a:ext cx="3457700" cy="210392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Complexity analysis (VTM5.0)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E4CAA4-4936-49B4-AB94-B6FDF92C2189}"/>
              </a:ext>
            </a:extLst>
          </p:cNvPr>
          <p:cNvSpPr txBox="1"/>
          <p:nvPr/>
        </p:nvSpPr>
        <p:spPr>
          <a:xfrm>
            <a:off x="2425540" y="6012008"/>
            <a:ext cx="4774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Percentage contribution of VTM5 at QP: 37</a:t>
            </a:r>
          </a:p>
        </p:txBody>
      </p:sp>
    </p:spTree>
    <p:extLst>
      <p:ext uri="{BB962C8B-B14F-4D97-AF65-F5344CB8AC3E}">
        <p14:creationId xmlns:p14="http://schemas.microsoft.com/office/powerpoint/2010/main" val="428363277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C3B698-3A68-42F5-AE57-FDD5E14CF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331" y="3783196"/>
            <a:ext cx="3484630" cy="2103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250CF0-3355-4776-AE0C-A2A62FA77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6" y="1463882"/>
            <a:ext cx="3471685" cy="21039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368193-ECFA-433C-B933-71203A2BFB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40" y="1482343"/>
            <a:ext cx="3469626" cy="20854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Complexity analysis (Proposed Solution)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22C320-6578-48BE-BEE8-F8859408DDC1}"/>
              </a:ext>
            </a:extLst>
          </p:cNvPr>
          <p:cNvSpPr txBox="1"/>
          <p:nvPr/>
        </p:nvSpPr>
        <p:spPr>
          <a:xfrm>
            <a:off x="202223" y="5954458"/>
            <a:ext cx="8739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Percentage contribution of slice decoding tasks using proposed solution at QP: 37 </a:t>
            </a:r>
          </a:p>
        </p:txBody>
      </p:sp>
    </p:spTree>
    <p:extLst>
      <p:ext uri="{BB962C8B-B14F-4D97-AF65-F5344CB8AC3E}">
        <p14:creationId xmlns:p14="http://schemas.microsoft.com/office/powerpoint/2010/main" val="267627170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4830" y="462452"/>
            <a:ext cx="8229600" cy="650356"/>
          </a:xfrm>
        </p:spPr>
        <p:txBody>
          <a:bodyPr/>
          <a:lstStyle/>
          <a:p>
            <a:r>
              <a:rPr lang="en-US" sz="3200" dirty="0"/>
              <a:t>Performance Analysis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79B375C-1B1A-4F1F-A30F-A990CBACD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296521"/>
              </p:ext>
            </p:extLst>
          </p:nvPr>
        </p:nvGraphicFramePr>
        <p:xfrm>
          <a:off x="191724" y="1319842"/>
          <a:ext cx="8822879" cy="4106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3589">
                  <a:extLst>
                    <a:ext uri="{9D8B030D-6E8A-4147-A177-3AD203B41FA5}">
                      <a16:colId xmlns:a16="http://schemas.microsoft.com/office/drawing/2014/main" val="1195926710"/>
                    </a:ext>
                  </a:extLst>
                </a:gridCol>
                <a:gridCol w="644715">
                  <a:extLst>
                    <a:ext uri="{9D8B030D-6E8A-4147-A177-3AD203B41FA5}">
                      <a16:colId xmlns:a16="http://schemas.microsoft.com/office/drawing/2014/main" val="2533007794"/>
                    </a:ext>
                  </a:extLst>
                </a:gridCol>
                <a:gridCol w="856675">
                  <a:extLst>
                    <a:ext uri="{9D8B030D-6E8A-4147-A177-3AD203B41FA5}">
                      <a16:colId xmlns:a16="http://schemas.microsoft.com/office/drawing/2014/main" val="3576185294"/>
                    </a:ext>
                  </a:extLst>
                </a:gridCol>
                <a:gridCol w="1012589">
                  <a:extLst>
                    <a:ext uri="{9D8B030D-6E8A-4147-A177-3AD203B41FA5}">
                      <a16:colId xmlns:a16="http://schemas.microsoft.com/office/drawing/2014/main" val="503614015"/>
                    </a:ext>
                  </a:extLst>
                </a:gridCol>
                <a:gridCol w="679960">
                  <a:extLst>
                    <a:ext uri="{9D8B030D-6E8A-4147-A177-3AD203B41FA5}">
                      <a16:colId xmlns:a16="http://schemas.microsoft.com/office/drawing/2014/main" val="2638119010"/>
                    </a:ext>
                  </a:extLst>
                </a:gridCol>
                <a:gridCol w="605328">
                  <a:extLst>
                    <a:ext uri="{9D8B030D-6E8A-4147-A177-3AD203B41FA5}">
                      <a16:colId xmlns:a16="http://schemas.microsoft.com/office/drawing/2014/main" val="2974452923"/>
                    </a:ext>
                  </a:extLst>
                </a:gridCol>
                <a:gridCol w="749062">
                  <a:extLst>
                    <a:ext uri="{9D8B030D-6E8A-4147-A177-3AD203B41FA5}">
                      <a16:colId xmlns:a16="http://schemas.microsoft.com/office/drawing/2014/main" val="3501340753"/>
                    </a:ext>
                  </a:extLst>
                </a:gridCol>
                <a:gridCol w="1034524">
                  <a:extLst>
                    <a:ext uri="{9D8B030D-6E8A-4147-A177-3AD203B41FA5}">
                      <a16:colId xmlns:a16="http://schemas.microsoft.com/office/drawing/2014/main" val="436087351"/>
                    </a:ext>
                  </a:extLst>
                </a:gridCol>
                <a:gridCol w="505054">
                  <a:extLst>
                    <a:ext uri="{9D8B030D-6E8A-4147-A177-3AD203B41FA5}">
                      <a16:colId xmlns:a16="http://schemas.microsoft.com/office/drawing/2014/main" val="1084870070"/>
                    </a:ext>
                  </a:extLst>
                </a:gridCol>
                <a:gridCol w="626914">
                  <a:extLst>
                    <a:ext uri="{9D8B030D-6E8A-4147-A177-3AD203B41FA5}">
                      <a16:colId xmlns:a16="http://schemas.microsoft.com/office/drawing/2014/main" val="2946626301"/>
                    </a:ext>
                  </a:extLst>
                </a:gridCol>
                <a:gridCol w="774469">
                  <a:extLst>
                    <a:ext uri="{9D8B030D-6E8A-4147-A177-3AD203B41FA5}">
                      <a16:colId xmlns:a16="http://schemas.microsoft.com/office/drawing/2014/main" val="3794482161"/>
                    </a:ext>
                  </a:extLst>
                </a:gridCol>
              </a:tblGrid>
              <a:tr h="29329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Sequence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QP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VTM5.0 (sec)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Proposed (sec)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Average Time Reduction (%)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603873"/>
                  </a:ext>
                </a:extLst>
              </a:tr>
              <a:tr h="586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MVCD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Inter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Intra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Inv Reshape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DBF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SAO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ALF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7805208"/>
                  </a:ext>
                </a:extLst>
              </a:tr>
              <a:tr h="293298">
                <a:tc rowSpan="4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CatRobot1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183.83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20.56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73.20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88.97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67.60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87.22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90.5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70.72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88.55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8926002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142.54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12.22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523022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127.23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9.93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163005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114.28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8.43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698851"/>
                  </a:ext>
                </a:extLst>
              </a:tr>
              <a:tr h="293298">
                <a:tc rowSpan="4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DaylightRoad2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200.42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30.65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71.09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88.99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67.73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86.42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90.4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72.84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88.15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0788989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147.91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13.46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352062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130.80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10.94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785707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117.79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8.89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127090"/>
                  </a:ext>
                </a:extLst>
              </a:tr>
              <a:tr h="293298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CampFireParty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229.8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45.12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66.21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86.79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71.49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86.74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89.6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73.29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87.82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6159986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164.47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20.31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0619618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134.75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14.03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034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92913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4830" y="462452"/>
            <a:ext cx="8229600" cy="650356"/>
          </a:xfrm>
        </p:spPr>
        <p:txBody>
          <a:bodyPr/>
          <a:lstStyle/>
          <a:p>
            <a:r>
              <a:rPr lang="en-US" sz="3200" dirty="0"/>
              <a:t>Performance Analysis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4AF73B-DDA2-479C-A2AE-5BA55D12FCB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112808"/>
            <a:ext cx="7881961" cy="50248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8702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Performance improvement w.r.t. threads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5928B2-164B-4CF6-82E5-936B0DC3E5F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6" y="1175281"/>
            <a:ext cx="7596567" cy="4949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988700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3067</TotalTime>
  <Words>461</Words>
  <Application>Microsoft Office PowerPoint</Application>
  <PresentationFormat>On-screen Show (4:3)</PresentationFormat>
  <Paragraphs>123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Linux Libertine</vt:lpstr>
      <vt:lpstr>Intro Section Slides</vt:lpstr>
      <vt:lpstr>Interior Slides - purple orange bottom bar</vt:lpstr>
      <vt:lpstr>No Bottom Bar</vt:lpstr>
      <vt:lpstr>JVET-Q0211 [AHG16]: VVC software player and performance analysis</vt:lpstr>
      <vt:lpstr>Proposed Architecture</vt:lpstr>
      <vt:lpstr>Thread Scheduling mechanism</vt:lpstr>
      <vt:lpstr>Mapping of coding tools to data parallelization</vt:lpstr>
      <vt:lpstr>Complexity analysis (VTM5.0)</vt:lpstr>
      <vt:lpstr>Complexity analysis (Proposed Solution)</vt:lpstr>
      <vt:lpstr>Performance Analysis</vt:lpstr>
      <vt:lpstr>Performance Analysis</vt:lpstr>
      <vt:lpstr>Performance improvement w.r.t. threads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Yong</cp:lastModifiedBy>
  <cp:revision>530</cp:revision>
  <dcterms:created xsi:type="dcterms:W3CDTF">2015-02-09T18:40:38Z</dcterms:created>
  <dcterms:modified xsi:type="dcterms:W3CDTF">2020-01-07T01:07:02Z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