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616" r:id="rId3"/>
    <p:sldId id="617" r:id="rId4"/>
    <p:sldId id="618" r:id="rId5"/>
    <p:sldId id="619" r:id="rId6"/>
    <p:sldId id="620" r:id="rId7"/>
    <p:sldId id="6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114" d="100"/>
          <a:sy n="114" d="100"/>
        </p:scale>
        <p:origin x="414" y="120"/>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96137" y="813732"/>
            <a:ext cx="8575227" cy="2718033"/>
          </a:xfrm>
        </p:spPr>
        <p:txBody>
          <a:bodyPr/>
          <a:lstStyle/>
          <a:p>
            <a:pPr algn="ctr"/>
            <a:r>
              <a:rPr lang="en-US" sz="3200" b="1" dirty="0"/>
              <a:t>JVET-Q0104</a:t>
            </a:r>
            <a:br>
              <a:rPr lang="en-US" sz="3200" b="1" dirty="0"/>
            </a:br>
            <a:br>
              <a:rPr lang="en-US" sz="3200" b="1" dirty="0"/>
            </a:br>
            <a:r>
              <a:rPr lang="en-CA" sz="3600" b="1" dirty="0"/>
              <a:t>On worst-case complexity of LFNST</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dirty="0"/>
              <a:t>Hilmi E. Egilmez, </a:t>
            </a:r>
            <a:r>
              <a:rPr lang="en-CA" u="sng" dirty="0"/>
              <a:t>Alican Nalci</a:t>
            </a:r>
            <a:r>
              <a:rPr lang="en-CA" dirty="0"/>
              <a:t>, Muhammed </a:t>
            </a:r>
            <a:r>
              <a:rPr lang="en-CA" dirty="0" err="1"/>
              <a:t>Çoban</a:t>
            </a:r>
            <a:r>
              <a:rPr lang="en-CA" dirty="0"/>
              <a:t>,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LFNST supports two dimensions</a:t>
            </a:r>
          </a:p>
          <a:p>
            <a:pPr marL="800100" lvl="1" indent="-342900" algn="just">
              <a:buFont typeface="Arial" panose="020B0604020202020204" pitchFamily="34" charset="0"/>
              <a:buChar char="•"/>
            </a:pPr>
            <a:r>
              <a:rPr lang="en-US" dirty="0">
                <a:solidFill>
                  <a:schemeClr val="tx1"/>
                </a:solidFill>
              </a:rPr>
              <a:t>4x4 LFNST: 4x4 square, and 4xN/Nx4 for N&gt;8 rectangular TUs</a:t>
            </a:r>
          </a:p>
          <a:p>
            <a:pPr marL="1257300" lvl="2" indent="-342900" algn="just">
              <a:buFont typeface="Arial" panose="020B0604020202020204" pitchFamily="34" charset="0"/>
              <a:buChar char="•"/>
            </a:pPr>
            <a:r>
              <a:rPr lang="en-US" dirty="0">
                <a:solidFill>
                  <a:schemeClr val="tx1"/>
                </a:solidFill>
              </a:rPr>
              <a:t>16x16 LFNST matrices, square support</a:t>
            </a:r>
          </a:p>
          <a:p>
            <a:pPr marL="800100" lvl="1" indent="-342900" algn="just">
              <a:buFont typeface="Arial" panose="020B0604020202020204" pitchFamily="34" charset="0"/>
              <a:buChar char="•"/>
            </a:pPr>
            <a:r>
              <a:rPr lang="en-US" dirty="0">
                <a:solidFill>
                  <a:schemeClr val="tx1"/>
                </a:solidFill>
              </a:rPr>
              <a:t>8x8 LNFST: 8x8 square, and 4xN/Nx4 for N&gt;16 rectangular TUs</a:t>
            </a:r>
          </a:p>
          <a:p>
            <a:pPr marL="1257300" lvl="2" indent="-342900" algn="just">
              <a:buFont typeface="Arial" panose="020B0604020202020204" pitchFamily="34" charset="0"/>
              <a:buChar char="•"/>
            </a:pPr>
            <a:r>
              <a:rPr lang="en-US" dirty="0">
                <a:solidFill>
                  <a:schemeClr val="tx1"/>
                </a:solidFill>
              </a:rPr>
              <a:t>16x48 LFNST matrices, L-shaped support</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32" name="Picture 31">
            <a:extLst>
              <a:ext uri="{FF2B5EF4-FFF2-40B4-BE49-F238E27FC236}">
                <a16:creationId xmlns:a16="http://schemas.microsoft.com/office/drawing/2014/main" id="{233101F9-971D-47F7-A3F2-1E2C2C7DAE4F}"/>
              </a:ext>
            </a:extLst>
          </p:cNvPr>
          <p:cNvPicPr>
            <a:picLocks noChangeAspect="1"/>
          </p:cNvPicPr>
          <p:nvPr/>
        </p:nvPicPr>
        <p:blipFill>
          <a:blip r:embed="rId2"/>
          <a:stretch>
            <a:fillRect/>
          </a:stretch>
        </p:blipFill>
        <p:spPr>
          <a:xfrm>
            <a:off x="795955" y="3364390"/>
            <a:ext cx="2342931" cy="2286000"/>
          </a:xfrm>
          <a:prstGeom prst="rect">
            <a:avLst/>
          </a:prstGeom>
        </p:spPr>
      </p:pic>
      <p:sp>
        <p:nvSpPr>
          <p:cNvPr id="33" name="Arrow: Right 32">
            <a:extLst>
              <a:ext uri="{FF2B5EF4-FFF2-40B4-BE49-F238E27FC236}">
                <a16:creationId xmlns:a16="http://schemas.microsoft.com/office/drawing/2014/main" id="{16D7B579-64DB-4583-8CC5-000125E6A1A1}"/>
              </a:ext>
            </a:extLst>
          </p:cNvPr>
          <p:cNvSpPr/>
          <p:nvPr/>
        </p:nvSpPr>
        <p:spPr>
          <a:xfrm>
            <a:off x="3413665" y="4246716"/>
            <a:ext cx="658520" cy="175966"/>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TextBox 33">
            <a:extLst>
              <a:ext uri="{FF2B5EF4-FFF2-40B4-BE49-F238E27FC236}">
                <a16:creationId xmlns:a16="http://schemas.microsoft.com/office/drawing/2014/main" id="{C87FF700-190C-4C45-98A2-62BACAC799F2}"/>
              </a:ext>
            </a:extLst>
          </p:cNvPr>
          <p:cNvSpPr txBox="1"/>
          <p:nvPr/>
        </p:nvSpPr>
        <p:spPr>
          <a:xfrm>
            <a:off x="3069946" y="3949690"/>
            <a:ext cx="1170833" cy="360099"/>
          </a:xfrm>
          <a:prstGeom prst="rect">
            <a:avLst/>
          </a:prstGeom>
          <a:noFill/>
          <a:ln>
            <a:noFill/>
          </a:ln>
        </p:spPr>
        <p:txBody>
          <a:bodyPr wrap="none" lIns="137160" tIns="91440" rIns="0" bIns="91440" rtlCol="0">
            <a:spAutoFit/>
          </a:bodyPr>
          <a:lstStyle/>
          <a:p>
            <a:pPr algn="l">
              <a:lnSpc>
                <a:spcPct val="95000"/>
              </a:lnSpc>
              <a:spcBef>
                <a:spcPts val="1200"/>
              </a:spcBef>
            </a:pPr>
            <a:r>
              <a:rPr lang="en-US" sz="1200" dirty="0"/>
              <a:t>Inverse LFNST</a:t>
            </a:r>
            <a:endParaRPr lang="en-US" sz="1200" dirty="0">
              <a:solidFill>
                <a:schemeClr val="tx1"/>
              </a:solidFill>
            </a:endParaRPr>
          </a:p>
        </p:txBody>
      </p:sp>
      <p:pic>
        <p:nvPicPr>
          <p:cNvPr id="35" name="Picture 34">
            <a:extLst>
              <a:ext uri="{FF2B5EF4-FFF2-40B4-BE49-F238E27FC236}">
                <a16:creationId xmlns:a16="http://schemas.microsoft.com/office/drawing/2014/main" id="{F5510BB5-A746-4C72-9E17-D08E313C447A}"/>
              </a:ext>
            </a:extLst>
          </p:cNvPr>
          <p:cNvPicPr>
            <a:picLocks noChangeAspect="1"/>
          </p:cNvPicPr>
          <p:nvPr/>
        </p:nvPicPr>
        <p:blipFill>
          <a:blip r:embed="rId3"/>
          <a:stretch>
            <a:fillRect/>
          </a:stretch>
        </p:blipFill>
        <p:spPr>
          <a:xfrm>
            <a:off x="4242105" y="3364390"/>
            <a:ext cx="2347194" cy="2286000"/>
          </a:xfrm>
          <a:prstGeom prst="rect">
            <a:avLst/>
          </a:prstGeom>
        </p:spPr>
      </p:pic>
      <p:sp>
        <p:nvSpPr>
          <p:cNvPr id="38" name="Arrow: Right 37">
            <a:extLst>
              <a:ext uri="{FF2B5EF4-FFF2-40B4-BE49-F238E27FC236}">
                <a16:creationId xmlns:a16="http://schemas.microsoft.com/office/drawing/2014/main" id="{869C7EFE-F0A6-46E3-986B-ABB7A13A7126}"/>
              </a:ext>
            </a:extLst>
          </p:cNvPr>
          <p:cNvSpPr/>
          <p:nvPr/>
        </p:nvSpPr>
        <p:spPr>
          <a:xfrm>
            <a:off x="6936895" y="4246716"/>
            <a:ext cx="658520" cy="175966"/>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TextBox 38">
            <a:extLst>
              <a:ext uri="{FF2B5EF4-FFF2-40B4-BE49-F238E27FC236}">
                <a16:creationId xmlns:a16="http://schemas.microsoft.com/office/drawing/2014/main" id="{6ED5BCF1-7FC6-403E-B28E-794623B8ABDF}"/>
              </a:ext>
            </a:extLst>
          </p:cNvPr>
          <p:cNvSpPr txBox="1"/>
          <p:nvPr/>
        </p:nvSpPr>
        <p:spPr>
          <a:xfrm>
            <a:off x="6581551" y="3949690"/>
            <a:ext cx="1135567" cy="360099"/>
          </a:xfrm>
          <a:prstGeom prst="rect">
            <a:avLst/>
          </a:prstGeom>
          <a:noFill/>
          <a:ln>
            <a:noFill/>
          </a:ln>
        </p:spPr>
        <p:txBody>
          <a:bodyPr wrap="none" lIns="137160" tIns="91440" rIns="0" bIns="91440" rtlCol="0">
            <a:spAutoFit/>
          </a:bodyPr>
          <a:lstStyle/>
          <a:p>
            <a:pPr algn="l">
              <a:lnSpc>
                <a:spcPct val="95000"/>
              </a:lnSpc>
              <a:spcBef>
                <a:spcPts val="1200"/>
              </a:spcBef>
            </a:pPr>
            <a:r>
              <a:rPr lang="en-US" sz="1200" dirty="0"/>
              <a:t>Inverse DCT-2</a:t>
            </a:r>
            <a:endParaRPr lang="en-US" sz="1200" dirty="0">
              <a:solidFill>
                <a:schemeClr val="tx1"/>
              </a:solidFill>
            </a:endParaRPr>
          </a:p>
        </p:txBody>
      </p:sp>
      <p:pic>
        <p:nvPicPr>
          <p:cNvPr id="44" name="Picture 43">
            <a:extLst>
              <a:ext uri="{FF2B5EF4-FFF2-40B4-BE49-F238E27FC236}">
                <a16:creationId xmlns:a16="http://schemas.microsoft.com/office/drawing/2014/main" id="{57C35795-33FB-48F6-ACDD-D8F842D836FF}"/>
              </a:ext>
            </a:extLst>
          </p:cNvPr>
          <p:cNvPicPr>
            <a:picLocks noChangeAspect="1"/>
          </p:cNvPicPr>
          <p:nvPr/>
        </p:nvPicPr>
        <p:blipFill>
          <a:blip r:embed="rId4"/>
          <a:stretch>
            <a:fillRect/>
          </a:stretch>
        </p:blipFill>
        <p:spPr>
          <a:xfrm>
            <a:off x="7821732" y="3364390"/>
            <a:ext cx="2303318" cy="2286000"/>
          </a:xfrm>
          <a:prstGeom prst="rect">
            <a:avLst/>
          </a:prstGeom>
        </p:spPr>
      </p:pic>
      <p:sp>
        <p:nvSpPr>
          <p:cNvPr id="45" name="TextBox 44">
            <a:extLst>
              <a:ext uri="{FF2B5EF4-FFF2-40B4-BE49-F238E27FC236}">
                <a16:creationId xmlns:a16="http://schemas.microsoft.com/office/drawing/2014/main" id="{26D3B87D-0B82-4913-8B61-B45CA8952B94}"/>
              </a:ext>
            </a:extLst>
          </p:cNvPr>
          <p:cNvSpPr txBox="1"/>
          <p:nvPr/>
        </p:nvSpPr>
        <p:spPr>
          <a:xfrm>
            <a:off x="859040" y="5666888"/>
            <a:ext cx="2041264"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t>Decoded coefficients</a:t>
            </a:r>
            <a:endParaRPr lang="en-US" sz="1600" dirty="0">
              <a:solidFill>
                <a:schemeClr val="tx1"/>
              </a:solidFill>
            </a:endParaRPr>
          </a:p>
        </p:txBody>
      </p:sp>
      <p:sp>
        <p:nvSpPr>
          <p:cNvPr id="46" name="TextBox 45">
            <a:extLst>
              <a:ext uri="{FF2B5EF4-FFF2-40B4-BE49-F238E27FC236}">
                <a16:creationId xmlns:a16="http://schemas.microsoft.com/office/drawing/2014/main" id="{A56A4D0D-5B6A-4837-A439-CEBD3604619B}"/>
              </a:ext>
            </a:extLst>
          </p:cNvPr>
          <p:cNvSpPr txBox="1"/>
          <p:nvPr/>
        </p:nvSpPr>
        <p:spPr>
          <a:xfrm>
            <a:off x="3846863" y="5666888"/>
            <a:ext cx="3105658" cy="418576"/>
          </a:xfrm>
          <a:prstGeom prst="rect">
            <a:avLst/>
          </a:prstGeom>
          <a:noFill/>
          <a:ln>
            <a:noFill/>
          </a:ln>
        </p:spPr>
        <p:txBody>
          <a:bodyPr wrap="none" lIns="137160" tIns="91440" rIns="0" bIns="91440" rtlCol="0">
            <a:spAutoFit/>
          </a:bodyPr>
          <a:lstStyle/>
          <a:p>
            <a:pPr algn="ctr">
              <a:lnSpc>
                <a:spcPct val="95000"/>
              </a:lnSpc>
              <a:spcBef>
                <a:spcPts val="1200"/>
              </a:spcBef>
            </a:pPr>
            <a:r>
              <a:rPr lang="en-US" sz="1600" dirty="0"/>
              <a:t>8x8 LFNST(L-shape, 48 sample)</a:t>
            </a:r>
            <a:endParaRPr lang="en-US" sz="1600" dirty="0">
              <a:solidFill>
                <a:schemeClr val="tx1"/>
              </a:solidFill>
            </a:endParaRPr>
          </a:p>
        </p:txBody>
      </p:sp>
      <p:sp>
        <p:nvSpPr>
          <p:cNvPr id="47" name="TextBox 46">
            <a:extLst>
              <a:ext uri="{FF2B5EF4-FFF2-40B4-BE49-F238E27FC236}">
                <a16:creationId xmlns:a16="http://schemas.microsoft.com/office/drawing/2014/main" id="{8A493AFC-9633-4C3B-8178-C9300BAB511C}"/>
              </a:ext>
            </a:extLst>
          </p:cNvPr>
          <p:cNvSpPr txBox="1"/>
          <p:nvPr/>
        </p:nvSpPr>
        <p:spPr>
          <a:xfrm>
            <a:off x="8079396" y="5666888"/>
            <a:ext cx="1787990" cy="418576"/>
          </a:xfrm>
          <a:prstGeom prst="rect">
            <a:avLst/>
          </a:prstGeom>
          <a:noFill/>
          <a:ln>
            <a:noFill/>
          </a:ln>
        </p:spPr>
        <p:txBody>
          <a:bodyPr wrap="none" lIns="137160" tIns="91440" rIns="0" bIns="91440" rtlCol="0">
            <a:spAutoFit/>
          </a:bodyPr>
          <a:lstStyle/>
          <a:p>
            <a:pPr algn="ctr">
              <a:lnSpc>
                <a:spcPct val="95000"/>
              </a:lnSpc>
              <a:spcBef>
                <a:spcPts val="1200"/>
              </a:spcBef>
            </a:pPr>
            <a:r>
              <a:rPr lang="en-US" sz="1600" dirty="0"/>
              <a:t>Reconstructed TU</a:t>
            </a:r>
            <a:endParaRPr lang="en-US" sz="1600" dirty="0">
              <a:solidFill>
                <a:schemeClr val="tx1"/>
              </a:solidFill>
            </a:endParaRPr>
          </a:p>
        </p:txBody>
      </p:sp>
    </p:spTree>
    <p:extLst>
      <p:ext uri="{BB962C8B-B14F-4D97-AF65-F5344CB8AC3E}">
        <p14:creationId xmlns:p14="http://schemas.microsoft.com/office/powerpoint/2010/main" val="418330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Complexity </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Worst-case handling: coefficients are normatively zeroed-out</a:t>
            </a:r>
          </a:p>
          <a:p>
            <a:pPr marL="800100" lvl="1" indent="-342900" algn="just">
              <a:buFont typeface="Arial" panose="020B0604020202020204" pitchFamily="34" charset="0"/>
              <a:buChar char="•"/>
            </a:pPr>
            <a:r>
              <a:rPr lang="en-US" dirty="0">
                <a:solidFill>
                  <a:schemeClr val="tx1"/>
                </a:solidFill>
              </a:rPr>
              <a:t>For 4x4 and 8x8 TUs </a:t>
            </a:r>
          </a:p>
          <a:p>
            <a:pPr marL="1257300" lvl="2" indent="-342900" algn="just">
              <a:buFont typeface="Arial" panose="020B0604020202020204" pitchFamily="34" charset="0"/>
              <a:buChar char="•"/>
            </a:pPr>
            <a:r>
              <a:rPr lang="en-US" dirty="0">
                <a:solidFill>
                  <a:schemeClr val="tx1"/>
                </a:solidFill>
              </a:rPr>
              <a:t> max. 8 coefficients are allowed </a:t>
            </a:r>
          </a:p>
          <a:p>
            <a:pPr marL="800100" lvl="1" indent="-342900" algn="just">
              <a:buFont typeface="Arial" panose="020B0604020202020204" pitchFamily="34" charset="0"/>
              <a:buChar char="•"/>
            </a:pPr>
            <a:r>
              <a:rPr lang="en-US" dirty="0">
                <a:solidFill>
                  <a:schemeClr val="tx1"/>
                </a:solidFill>
              </a:rPr>
              <a:t>Other TU sizes</a:t>
            </a:r>
          </a:p>
          <a:p>
            <a:pPr marL="1257300" lvl="2" indent="-342900" algn="just">
              <a:buFont typeface="Arial" panose="020B0604020202020204" pitchFamily="34" charset="0"/>
              <a:buChar char="•"/>
            </a:pPr>
            <a:r>
              <a:rPr lang="en-US" dirty="0">
                <a:solidFill>
                  <a:schemeClr val="tx1"/>
                </a:solidFill>
              </a:rPr>
              <a:t>max. 16 coefficients are allowed </a:t>
            </a:r>
          </a:p>
          <a:p>
            <a:pPr marL="342900" indent="-342900" algn="just">
              <a:buFont typeface="Arial" panose="020B0604020202020204" pitchFamily="34" charset="0"/>
              <a:buChar char="•"/>
            </a:pPr>
            <a:r>
              <a:rPr lang="en-US" dirty="0">
                <a:solidFill>
                  <a:schemeClr val="tx1"/>
                </a:solidFill>
              </a:rPr>
              <a:t>Worst-case complexity</a:t>
            </a:r>
          </a:p>
          <a:p>
            <a:pPr marL="800100" lvl="1" indent="-342900" algn="just">
              <a:buFont typeface="Arial" panose="020B0604020202020204" pitchFamily="34" charset="0"/>
              <a:buChar char="•"/>
            </a:pPr>
            <a:r>
              <a:rPr lang="en-US" dirty="0">
                <a:solidFill>
                  <a:schemeClr val="tx1"/>
                </a:solidFill>
              </a:rPr>
              <a:t>8 multiplications per coefficient</a:t>
            </a:r>
          </a:p>
          <a:p>
            <a:pPr marL="342900" indent="-342900" algn="just">
              <a:buFont typeface="Arial" panose="020B0604020202020204" pitchFamily="34" charset="0"/>
              <a:buChar char="•"/>
            </a:pPr>
            <a:r>
              <a:rPr lang="en-US" dirty="0">
                <a:solidFill>
                  <a:schemeClr val="tx1"/>
                </a:solidFill>
              </a:rPr>
              <a:t>Memory: 8KB </a:t>
            </a:r>
          </a:p>
          <a:p>
            <a:pPr marL="800100" lvl="1" indent="-342900" algn="just">
              <a:buFont typeface="Arial" panose="020B0604020202020204" pitchFamily="34" charset="0"/>
              <a:buChar char="•"/>
            </a:pPr>
            <a:r>
              <a:rPr lang="en-US" dirty="0">
                <a:solidFill>
                  <a:schemeClr val="tx1"/>
                </a:solidFill>
              </a:rPr>
              <a:t>4x4 LFNST: 2KB, 8x8 LFNST: 6KB </a:t>
            </a:r>
          </a:p>
          <a:p>
            <a:pPr marL="800100" lvl="1"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u="sng" dirty="0">
                <a:solidFill>
                  <a:schemeClr val="tx1"/>
                </a:solidFill>
              </a:rPr>
              <a:t>This contribution:</a:t>
            </a:r>
            <a:r>
              <a:rPr lang="en-US" dirty="0">
                <a:solidFill>
                  <a:schemeClr val="tx1"/>
                </a:solidFill>
              </a:rPr>
              <a:t> Two simple methods </a:t>
            </a:r>
          </a:p>
          <a:p>
            <a:pPr marL="800100" lvl="1" indent="-342900" algn="just">
              <a:buFont typeface="Arial" panose="020B0604020202020204" pitchFamily="34" charset="0"/>
              <a:buChar char="•"/>
            </a:pPr>
            <a:r>
              <a:rPr lang="en-US" dirty="0">
                <a:solidFill>
                  <a:schemeClr val="tx1"/>
                </a:solidFill>
              </a:rPr>
              <a:t>some coding benefit</a:t>
            </a:r>
          </a:p>
          <a:p>
            <a:pPr marL="800100" lvl="1" indent="-342900" algn="just">
              <a:buFont typeface="Arial" panose="020B0604020202020204" pitchFamily="34" charset="0"/>
              <a:buChar char="•"/>
            </a:pPr>
            <a:r>
              <a:rPr lang="en-US" dirty="0">
                <a:solidFill>
                  <a:schemeClr val="tx1"/>
                </a:solidFill>
              </a:rPr>
              <a:t>without changing the worst-case complexity</a:t>
            </a:r>
          </a:p>
          <a:p>
            <a:pPr lvl="1" algn="just"/>
            <a:r>
              <a:rPr lang="en-US" dirty="0">
                <a:solidFill>
                  <a:schemeClr val="tx1"/>
                </a:solidFill>
              </a:rPr>
              <a:t> </a:t>
            </a: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67343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Proposal </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Method 1: Changes 8x8 LFNST only</a:t>
            </a:r>
          </a:p>
          <a:p>
            <a:pPr marL="800100" lvl="1" indent="-342900" algn="just">
              <a:buFont typeface="Arial" panose="020B0604020202020204" pitchFamily="34" charset="0"/>
              <a:buChar char="•"/>
            </a:pPr>
            <a:r>
              <a:rPr lang="en-US" dirty="0">
                <a:solidFill>
                  <a:schemeClr val="tx1"/>
                </a:solidFill>
              </a:rPr>
              <a:t>Instead of 16x48 matrices with L-shaped support:</a:t>
            </a: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r>
              <a:rPr lang="en-US" dirty="0">
                <a:solidFill>
                  <a:schemeClr val="tx1"/>
                </a:solidFill>
              </a:rPr>
              <a:t>Propose 16x64 matrices with square support  </a:t>
            </a: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r>
              <a:rPr lang="en-US" u="sng" dirty="0">
                <a:solidFill>
                  <a:schemeClr val="tx1"/>
                </a:solidFill>
              </a:rPr>
              <a:t>Only disadvantage:</a:t>
            </a:r>
            <a:r>
              <a:rPr lang="en-US" dirty="0">
                <a:solidFill>
                  <a:schemeClr val="tx1"/>
                </a:solidFill>
              </a:rPr>
              <a:t> Increases LFNST memory from 8KB to 10KB</a:t>
            </a:r>
          </a:p>
          <a:p>
            <a:pPr marL="800100" lvl="1" indent="-342900" algn="just">
              <a:buFont typeface="Arial" panose="020B0604020202020204" pitchFamily="34" charset="0"/>
              <a:buChar char="•"/>
            </a:pPr>
            <a:r>
              <a:rPr lang="en-US" u="sng" dirty="0">
                <a:solidFill>
                  <a:schemeClr val="tx1"/>
                </a:solidFill>
              </a:rPr>
              <a:t>Benefits:</a:t>
            </a:r>
            <a:r>
              <a:rPr lang="en-US" dirty="0">
                <a:solidFill>
                  <a:schemeClr val="tx1"/>
                </a:solidFill>
              </a:rPr>
              <a:t> Regular memory handling + coding gains</a:t>
            </a: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pSp>
        <p:nvGrpSpPr>
          <p:cNvPr id="44" name="Group 43">
            <a:extLst>
              <a:ext uri="{FF2B5EF4-FFF2-40B4-BE49-F238E27FC236}">
                <a16:creationId xmlns:a16="http://schemas.microsoft.com/office/drawing/2014/main" id="{0775CDB5-F1CD-4F98-AB78-45C214FCB017}"/>
              </a:ext>
            </a:extLst>
          </p:cNvPr>
          <p:cNvGrpSpPr/>
          <p:nvPr/>
        </p:nvGrpSpPr>
        <p:grpSpPr>
          <a:xfrm>
            <a:off x="2051590" y="2103870"/>
            <a:ext cx="4025702" cy="1654541"/>
            <a:chOff x="2055193" y="2562352"/>
            <a:chExt cx="4025702" cy="1654541"/>
          </a:xfrm>
        </p:grpSpPr>
        <p:pic>
          <p:nvPicPr>
            <p:cNvPr id="5" name="Picture 4">
              <a:extLst>
                <a:ext uri="{FF2B5EF4-FFF2-40B4-BE49-F238E27FC236}">
                  <a16:creationId xmlns:a16="http://schemas.microsoft.com/office/drawing/2014/main" id="{D22D783E-09BC-421B-863A-8C676EBF56D9}"/>
                </a:ext>
              </a:extLst>
            </p:cNvPr>
            <p:cNvPicPr>
              <a:picLocks noChangeAspect="1"/>
            </p:cNvPicPr>
            <p:nvPr/>
          </p:nvPicPr>
          <p:blipFill>
            <a:blip r:embed="rId2"/>
            <a:stretch>
              <a:fillRect/>
            </a:stretch>
          </p:blipFill>
          <p:spPr>
            <a:xfrm>
              <a:off x="2055193" y="2562352"/>
              <a:ext cx="1405759" cy="1371600"/>
            </a:xfrm>
            <a:prstGeom prst="rect">
              <a:avLst/>
            </a:prstGeom>
          </p:spPr>
        </p:pic>
        <p:sp>
          <p:nvSpPr>
            <p:cNvPr id="6" name="Arrow: Right 5">
              <a:extLst>
                <a:ext uri="{FF2B5EF4-FFF2-40B4-BE49-F238E27FC236}">
                  <a16:creationId xmlns:a16="http://schemas.microsoft.com/office/drawing/2014/main" id="{D95E8F82-36DB-4E63-8376-9A8897B7B449}"/>
                </a:ext>
              </a:extLst>
            </p:cNvPr>
            <p:cNvSpPr/>
            <p:nvPr/>
          </p:nvSpPr>
          <p:spPr>
            <a:xfrm>
              <a:off x="3758226" y="3072186"/>
              <a:ext cx="658520" cy="175966"/>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B59F7B93-090B-4A25-8591-CF4CDBBDF27A}"/>
                </a:ext>
              </a:extLst>
            </p:cNvPr>
            <p:cNvSpPr txBox="1"/>
            <p:nvPr/>
          </p:nvSpPr>
          <p:spPr>
            <a:xfrm>
              <a:off x="3311072" y="2780209"/>
              <a:ext cx="1405759" cy="338169"/>
            </a:xfrm>
            <a:prstGeom prst="rect">
              <a:avLst/>
            </a:prstGeom>
            <a:noFill/>
            <a:ln>
              <a:noFill/>
            </a:ln>
          </p:spPr>
          <p:txBody>
            <a:bodyPr wrap="square" lIns="137160" tIns="91440" rIns="0" bIns="91440" rtlCol="0">
              <a:spAutoFit/>
            </a:bodyPr>
            <a:lstStyle/>
            <a:p>
              <a:pPr algn="ctr">
                <a:lnSpc>
                  <a:spcPct val="95000"/>
                </a:lnSpc>
                <a:spcBef>
                  <a:spcPts val="1200"/>
                </a:spcBef>
              </a:pPr>
              <a:r>
                <a:rPr lang="en-US" sz="1050" dirty="0"/>
                <a:t>Inverse 8x8 LFNST</a:t>
              </a:r>
              <a:endParaRPr lang="en-US" sz="1050" dirty="0">
                <a:solidFill>
                  <a:schemeClr val="tx1"/>
                </a:solidFill>
              </a:endParaRPr>
            </a:p>
          </p:txBody>
        </p:sp>
        <p:pic>
          <p:nvPicPr>
            <p:cNvPr id="8" name="Picture 7">
              <a:extLst>
                <a:ext uri="{FF2B5EF4-FFF2-40B4-BE49-F238E27FC236}">
                  <a16:creationId xmlns:a16="http://schemas.microsoft.com/office/drawing/2014/main" id="{6C7D7337-C194-422A-9370-B5ABADAE975A}"/>
                </a:ext>
              </a:extLst>
            </p:cNvPr>
            <p:cNvPicPr>
              <a:picLocks noChangeAspect="1"/>
            </p:cNvPicPr>
            <p:nvPr/>
          </p:nvPicPr>
          <p:blipFill>
            <a:blip r:embed="rId3"/>
            <a:stretch>
              <a:fillRect/>
            </a:stretch>
          </p:blipFill>
          <p:spPr>
            <a:xfrm>
              <a:off x="4672579" y="2562352"/>
              <a:ext cx="1408316" cy="1371600"/>
            </a:xfrm>
            <a:prstGeom prst="rect">
              <a:avLst/>
            </a:prstGeom>
          </p:spPr>
        </p:pic>
        <p:sp>
          <p:nvSpPr>
            <p:cNvPr id="13" name="TextBox 12">
              <a:extLst>
                <a:ext uri="{FF2B5EF4-FFF2-40B4-BE49-F238E27FC236}">
                  <a16:creationId xmlns:a16="http://schemas.microsoft.com/office/drawing/2014/main" id="{87D5094E-7801-4057-991F-FE3CFEF5D65F}"/>
                </a:ext>
              </a:extLst>
            </p:cNvPr>
            <p:cNvSpPr txBox="1"/>
            <p:nvPr/>
          </p:nvSpPr>
          <p:spPr>
            <a:xfrm>
              <a:off x="2828776" y="3856794"/>
              <a:ext cx="2693686" cy="360099"/>
            </a:xfrm>
            <a:prstGeom prst="rect">
              <a:avLst/>
            </a:prstGeom>
            <a:noFill/>
            <a:ln>
              <a:noFill/>
            </a:ln>
          </p:spPr>
          <p:txBody>
            <a:bodyPr wrap="none" lIns="137160" tIns="91440" rIns="0" bIns="91440" rtlCol="0">
              <a:spAutoFit/>
            </a:bodyPr>
            <a:lstStyle/>
            <a:p>
              <a:pPr algn="ctr">
                <a:lnSpc>
                  <a:spcPct val="95000"/>
                </a:lnSpc>
                <a:spcBef>
                  <a:spcPts val="1200"/>
                </a:spcBef>
              </a:pPr>
              <a:r>
                <a:rPr lang="en-US" sz="1200" dirty="0"/>
                <a:t>8x8 LFNST with L-shape, 48 samples</a:t>
              </a:r>
              <a:endParaRPr lang="en-US" sz="1200" dirty="0">
                <a:solidFill>
                  <a:schemeClr val="tx1"/>
                </a:solidFill>
              </a:endParaRPr>
            </a:p>
          </p:txBody>
        </p:sp>
      </p:grpSp>
      <p:grpSp>
        <p:nvGrpSpPr>
          <p:cNvPr id="52" name="Group 51">
            <a:extLst>
              <a:ext uri="{FF2B5EF4-FFF2-40B4-BE49-F238E27FC236}">
                <a16:creationId xmlns:a16="http://schemas.microsoft.com/office/drawing/2014/main" id="{C5B68248-34F1-4933-A964-3F32F8644FC3}"/>
              </a:ext>
            </a:extLst>
          </p:cNvPr>
          <p:cNvGrpSpPr/>
          <p:nvPr/>
        </p:nvGrpSpPr>
        <p:grpSpPr>
          <a:xfrm>
            <a:off x="2051590" y="4060167"/>
            <a:ext cx="4011836" cy="1374140"/>
            <a:chOff x="3233064" y="4069078"/>
            <a:chExt cx="4011836" cy="1374140"/>
          </a:xfrm>
        </p:grpSpPr>
        <p:pic>
          <p:nvPicPr>
            <p:cNvPr id="43" name="Picture 42">
              <a:extLst>
                <a:ext uri="{FF2B5EF4-FFF2-40B4-BE49-F238E27FC236}">
                  <a16:creationId xmlns:a16="http://schemas.microsoft.com/office/drawing/2014/main" id="{9AA45392-C1CD-422B-8631-97DB9ADCA00A}"/>
                </a:ext>
              </a:extLst>
            </p:cNvPr>
            <p:cNvPicPr>
              <a:picLocks noChangeAspect="1"/>
            </p:cNvPicPr>
            <p:nvPr/>
          </p:nvPicPr>
          <p:blipFill>
            <a:blip r:embed="rId4"/>
            <a:stretch>
              <a:fillRect/>
            </a:stretch>
          </p:blipFill>
          <p:spPr>
            <a:xfrm>
              <a:off x="5836584" y="4069078"/>
              <a:ext cx="1408316" cy="1371600"/>
            </a:xfrm>
            <a:prstGeom prst="rect">
              <a:avLst/>
            </a:prstGeom>
          </p:spPr>
        </p:pic>
        <p:grpSp>
          <p:nvGrpSpPr>
            <p:cNvPr id="45" name="Group 44">
              <a:extLst>
                <a:ext uri="{FF2B5EF4-FFF2-40B4-BE49-F238E27FC236}">
                  <a16:creationId xmlns:a16="http://schemas.microsoft.com/office/drawing/2014/main" id="{3BE83EC0-E584-457A-B8C8-7AC6282A8744}"/>
                </a:ext>
              </a:extLst>
            </p:cNvPr>
            <p:cNvGrpSpPr/>
            <p:nvPr/>
          </p:nvGrpSpPr>
          <p:grpSpPr>
            <a:xfrm>
              <a:off x="3233064" y="4071618"/>
              <a:ext cx="2661638" cy="1371600"/>
              <a:chOff x="2055193" y="2562352"/>
              <a:chExt cx="2661638" cy="1371600"/>
            </a:xfrm>
          </p:grpSpPr>
          <p:pic>
            <p:nvPicPr>
              <p:cNvPr id="46" name="Picture 45">
                <a:extLst>
                  <a:ext uri="{FF2B5EF4-FFF2-40B4-BE49-F238E27FC236}">
                    <a16:creationId xmlns:a16="http://schemas.microsoft.com/office/drawing/2014/main" id="{5FF97E6B-D2DD-475B-9169-5680971D07C2}"/>
                  </a:ext>
                </a:extLst>
              </p:cNvPr>
              <p:cNvPicPr>
                <a:picLocks noChangeAspect="1"/>
              </p:cNvPicPr>
              <p:nvPr/>
            </p:nvPicPr>
            <p:blipFill>
              <a:blip r:embed="rId2"/>
              <a:stretch>
                <a:fillRect/>
              </a:stretch>
            </p:blipFill>
            <p:spPr>
              <a:xfrm>
                <a:off x="2055193" y="2562352"/>
                <a:ext cx="1405759" cy="1371600"/>
              </a:xfrm>
              <a:prstGeom prst="rect">
                <a:avLst/>
              </a:prstGeom>
            </p:spPr>
          </p:pic>
          <p:sp>
            <p:nvSpPr>
              <p:cNvPr id="47" name="Arrow: Right 46">
                <a:extLst>
                  <a:ext uri="{FF2B5EF4-FFF2-40B4-BE49-F238E27FC236}">
                    <a16:creationId xmlns:a16="http://schemas.microsoft.com/office/drawing/2014/main" id="{48DB584C-FF10-4B80-9BDE-C725CBF945CA}"/>
                  </a:ext>
                </a:extLst>
              </p:cNvPr>
              <p:cNvSpPr/>
              <p:nvPr/>
            </p:nvSpPr>
            <p:spPr>
              <a:xfrm>
                <a:off x="3758226" y="3072186"/>
                <a:ext cx="658520" cy="175966"/>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Box 47">
                <a:extLst>
                  <a:ext uri="{FF2B5EF4-FFF2-40B4-BE49-F238E27FC236}">
                    <a16:creationId xmlns:a16="http://schemas.microsoft.com/office/drawing/2014/main" id="{93069C87-BFA9-4F54-8DE5-D7FC7B232CE0}"/>
                  </a:ext>
                </a:extLst>
              </p:cNvPr>
              <p:cNvSpPr txBox="1"/>
              <p:nvPr/>
            </p:nvSpPr>
            <p:spPr>
              <a:xfrm>
                <a:off x="3311072" y="2780209"/>
                <a:ext cx="1405759" cy="338169"/>
              </a:xfrm>
              <a:prstGeom prst="rect">
                <a:avLst/>
              </a:prstGeom>
              <a:noFill/>
              <a:ln>
                <a:noFill/>
              </a:ln>
            </p:spPr>
            <p:txBody>
              <a:bodyPr wrap="square" lIns="137160" tIns="91440" rIns="0" bIns="91440" rtlCol="0">
                <a:spAutoFit/>
              </a:bodyPr>
              <a:lstStyle/>
              <a:p>
                <a:pPr algn="ctr">
                  <a:lnSpc>
                    <a:spcPct val="95000"/>
                  </a:lnSpc>
                  <a:spcBef>
                    <a:spcPts val="1200"/>
                  </a:spcBef>
                </a:pPr>
                <a:r>
                  <a:rPr lang="en-US" sz="1050" dirty="0"/>
                  <a:t>Inverse 8x8 LFNST</a:t>
                </a:r>
                <a:endParaRPr lang="en-US" sz="1050" dirty="0">
                  <a:solidFill>
                    <a:schemeClr val="tx1"/>
                  </a:solidFill>
                </a:endParaRPr>
              </a:p>
            </p:txBody>
          </p:sp>
        </p:grpSp>
      </p:grpSp>
      <p:sp>
        <p:nvSpPr>
          <p:cNvPr id="53" name="TextBox 52">
            <a:extLst>
              <a:ext uri="{FF2B5EF4-FFF2-40B4-BE49-F238E27FC236}">
                <a16:creationId xmlns:a16="http://schemas.microsoft.com/office/drawing/2014/main" id="{B028DEE6-81F8-4AFF-9C0E-6609C1810F12}"/>
              </a:ext>
            </a:extLst>
          </p:cNvPr>
          <p:cNvSpPr txBox="1"/>
          <p:nvPr/>
        </p:nvSpPr>
        <p:spPr>
          <a:xfrm>
            <a:off x="2633614" y="5410940"/>
            <a:ext cx="3076804" cy="360099"/>
          </a:xfrm>
          <a:prstGeom prst="rect">
            <a:avLst/>
          </a:prstGeom>
          <a:noFill/>
          <a:ln>
            <a:noFill/>
          </a:ln>
        </p:spPr>
        <p:txBody>
          <a:bodyPr wrap="none" lIns="137160" tIns="91440" rIns="0" bIns="91440" rtlCol="0">
            <a:spAutoFit/>
          </a:bodyPr>
          <a:lstStyle/>
          <a:p>
            <a:pPr algn="ctr">
              <a:lnSpc>
                <a:spcPct val="95000"/>
              </a:lnSpc>
              <a:spcBef>
                <a:spcPts val="1200"/>
              </a:spcBef>
            </a:pPr>
            <a:r>
              <a:rPr lang="en-US" sz="1200" dirty="0"/>
              <a:t>8x8 LFNST with square-shape, 64 samples</a:t>
            </a:r>
            <a:endParaRPr lang="en-US" sz="1200" dirty="0">
              <a:solidFill>
                <a:schemeClr val="tx1"/>
              </a:solidFill>
            </a:endParaRPr>
          </a:p>
        </p:txBody>
      </p:sp>
      <p:sp>
        <p:nvSpPr>
          <p:cNvPr id="54" name="Rectangle 53">
            <a:extLst>
              <a:ext uri="{FF2B5EF4-FFF2-40B4-BE49-F238E27FC236}">
                <a16:creationId xmlns:a16="http://schemas.microsoft.com/office/drawing/2014/main" id="{658675B2-DE35-44E5-A929-3803FB49C444}"/>
              </a:ext>
            </a:extLst>
          </p:cNvPr>
          <p:cNvSpPr/>
          <p:nvPr/>
        </p:nvSpPr>
        <p:spPr>
          <a:xfrm>
            <a:off x="6650949" y="3852909"/>
            <a:ext cx="4771303" cy="2339102"/>
          </a:xfrm>
          <a:prstGeom prst="rect">
            <a:avLst/>
          </a:prstGeom>
        </p:spPr>
        <p:txBody>
          <a:bodyPr wrap="square">
            <a:spAutoFit/>
          </a:bodyPr>
          <a:lstStyle/>
          <a:p>
            <a:pPr marR="0" lvl="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800" dirty="0">
                <a:latin typeface="Times New Roman" panose="02020603050405020304" pitchFamily="18" charset="0"/>
                <a:ea typeface="DengXian" panose="02010600030101010101" pitchFamily="2" charset="-122"/>
              </a:rPr>
              <a:t>…</a:t>
            </a: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800" dirty="0">
                <a:latin typeface="Times New Roman" panose="02020603050405020304" pitchFamily="18" charset="0"/>
                <a:ea typeface="DengXian" panose="02010600030101010101" pitchFamily="2" charset="-122"/>
              </a:rPr>
              <a:t>	</a:t>
            </a:r>
            <a:r>
              <a:rPr lang="en-CA" sz="800" dirty="0" err="1">
                <a:latin typeface="Times New Roman" panose="02020603050405020304" pitchFamily="18" charset="0"/>
                <a:ea typeface="DengXian" panose="02010600030101010101" pitchFamily="2" charset="-122"/>
              </a:rPr>
              <a:t>nLfnstOutSize</a:t>
            </a:r>
            <a:r>
              <a:rPr lang="en-CA" sz="800" dirty="0">
                <a:latin typeface="Times New Roman" panose="02020603050405020304" pitchFamily="18" charset="0"/>
                <a:ea typeface="SimSun" panose="02010600030101010101" pitchFamily="2" charset="-122"/>
              </a:rPr>
              <a:t> = ( </a:t>
            </a:r>
            <a:r>
              <a:rPr lang="en-CA" sz="800" dirty="0" err="1">
                <a:latin typeface="Times New Roman" panose="02020603050405020304" pitchFamily="18" charset="0"/>
                <a:ea typeface="SimSun" panose="02010600030101010101" pitchFamily="2" charset="-122"/>
              </a:rPr>
              <a:t>nTbW</a:t>
            </a:r>
            <a:r>
              <a:rPr lang="en-CA" sz="800" dirty="0">
                <a:latin typeface="Times New Roman" panose="02020603050405020304" pitchFamily="18" charset="0"/>
                <a:ea typeface="SimSun" panose="02010600030101010101" pitchFamily="2" charset="-122"/>
              </a:rPr>
              <a:t> &gt;= 8  &amp;&amp;  </a:t>
            </a:r>
            <a:r>
              <a:rPr lang="en-CA" sz="800" dirty="0" err="1">
                <a:latin typeface="Times New Roman" panose="02020603050405020304" pitchFamily="18" charset="0"/>
                <a:ea typeface="SimSun" panose="02010600030101010101" pitchFamily="2" charset="-122"/>
              </a:rPr>
              <a:t>nTbH</a:t>
            </a:r>
            <a:r>
              <a:rPr lang="en-CA" sz="800" dirty="0">
                <a:latin typeface="Times New Roman" panose="02020603050405020304" pitchFamily="18" charset="0"/>
                <a:ea typeface="SimSun" panose="02010600030101010101" pitchFamily="2" charset="-122"/>
              </a:rPr>
              <a:t>  &gt;= 8 )  ?  </a:t>
            </a:r>
            <a:r>
              <a:rPr lang="en-CA" sz="800" strike="sngStrike" dirty="0">
                <a:highlight>
                  <a:srgbClr val="FFFF00"/>
                </a:highlight>
                <a:latin typeface="Times New Roman" panose="02020603050405020304" pitchFamily="18" charset="0"/>
                <a:ea typeface="SimSun" panose="02010600030101010101" pitchFamily="2" charset="-122"/>
              </a:rPr>
              <a:t>48</a:t>
            </a:r>
            <a:r>
              <a:rPr lang="en-CA" sz="800" dirty="0">
                <a:highlight>
                  <a:srgbClr val="FFFF00"/>
                </a:highlight>
                <a:latin typeface="Times New Roman" panose="02020603050405020304" pitchFamily="18" charset="0"/>
                <a:ea typeface="SimSun" panose="02010600030101010101" pitchFamily="2" charset="-122"/>
              </a:rPr>
              <a:t> 64</a:t>
            </a:r>
            <a:r>
              <a:rPr lang="en-CA" sz="800" dirty="0">
                <a:latin typeface="Times New Roman" panose="02020603050405020304" pitchFamily="18" charset="0"/>
                <a:ea typeface="SimSun" panose="02010600030101010101" pitchFamily="2" charset="-122"/>
              </a:rPr>
              <a:t> :  16	(1150)</a:t>
            </a:r>
            <a:endParaRPr lang="en-US" sz="800" dirty="0">
              <a:latin typeface="Times New Roman" panose="02020603050405020304" pitchFamily="18" charset="0"/>
              <a:ea typeface="SimSun" panose="02010600030101010101" pitchFamily="2" charset="-122"/>
            </a:endParaRPr>
          </a:p>
          <a:p>
            <a:pPr marR="0" lvl="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800" dirty="0">
                <a:latin typeface="Times New Roman" panose="02020603050405020304" pitchFamily="18" charset="0"/>
                <a:ea typeface="DengXian" panose="02010600030101010101" pitchFamily="2" charset="-122"/>
              </a:rPr>
              <a:t>…</a:t>
            </a:r>
          </a:p>
          <a:p>
            <a:pPr marL="342900" marR="0" lvl="0" indent="-342900" algn="just" hangingPunct="0">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800" dirty="0">
                <a:latin typeface="Times New Roman" panose="02020603050405020304" pitchFamily="18" charset="0"/>
                <a:ea typeface="DengXian" panose="02010600030101010101" pitchFamily="2" charset="-122"/>
              </a:rPr>
              <a:t>The </a:t>
            </a:r>
            <a:r>
              <a:rPr lang="en-CA" sz="800" dirty="0">
                <a:latin typeface="Times New Roman" panose="02020603050405020304" pitchFamily="18" charset="0"/>
                <a:ea typeface="Times New Roman" panose="02020603050405020304" pitchFamily="18" charset="0"/>
              </a:rPr>
              <a:t>array</a:t>
            </a:r>
            <a:r>
              <a:rPr lang="en-CA" sz="800" dirty="0">
                <a:latin typeface="Times New Roman" panose="02020603050405020304" pitchFamily="18" charset="0"/>
                <a:ea typeface="DengXian" panose="02010600030101010101" pitchFamily="2" charset="-122"/>
              </a:rPr>
              <a:t> </a:t>
            </a:r>
            <a:r>
              <a:rPr lang="en-CA" sz="800" dirty="0">
                <a:latin typeface="Times New Roman" panose="02020603050405020304" pitchFamily="18" charset="0"/>
                <a:ea typeface="Times New Roman" panose="02020603050405020304" pitchFamily="18" charset="0"/>
              </a:rPr>
              <a:t>d[ x ][ y ] with x = 0..</a:t>
            </a:r>
            <a:r>
              <a:rPr lang="en-CA" sz="800" dirty="0">
                <a:latin typeface="Times New Roman" panose="02020603050405020304" pitchFamily="18" charset="0"/>
                <a:ea typeface="DengXian" panose="02010600030101010101" pitchFamily="2" charset="-122"/>
              </a:rPr>
              <a:t>nLfnstSize</a:t>
            </a:r>
            <a:r>
              <a:rPr lang="en-CA" sz="800" dirty="0">
                <a:latin typeface="Times New Roman" panose="02020603050405020304" pitchFamily="18" charset="0"/>
                <a:ea typeface="Times New Roman" panose="02020603050405020304" pitchFamily="18" charset="0"/>
              </a:rPr>
              <a:t> − 1, y = 0..</a:t>
            </a:r>
            <a:r>
              <a:rPr lang="en-CA" sz="800" dirty="0">
                <a:latin typeface="Times New Roman" panose="02020603050405020304" pitchFamily="18" charset="0"/>
                <a:ea typeface="DengXian" panose="02010600030101010101" pitchFamily="2" charset="-122"/>
              </a:rPr>
              <a:t>nLfnstSize</a:t>
            </a:r>
            <a:r>
              <a:rPr lang="en-CA" sz="800" dirty="0">
                <a:latin typeface="Times New Roman" panose="02020603050405020304" pitchFamily="18" charset="0"/>
                <a:ea typeface="Times New Roman" panose="02020603050405020304" pitchFamily="18" charset="0"/>
              </a:rPr>
              <a:t> − 1 is derived as follows:</a:t>
            </a:r>
            <a:endParaRPr lang="en-US" sz="800" dirty="0">
              <a:latin typeface="Times New Roman" panose="02020603050405020304" pitchFamily="18" charset="0"/>
              <a:ea typeface="Times New Roman" panose="02020603050405020304" pitchFamily="18" charset="0"/>
            </a:endParaRPr>
          </a:p>
          <a:p>
            <a:pPr marL="342900" marR="0" lvl="0" indent="-342900" algn="just" hangingPunct="0">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756285" algn="l"/>
                <a:tab pos="1008380" algn="l"/>
                <a:tab pos="1260475" algn="l"/>
              </a:tabLst>
            </a:pPr>
            <a:r>
              <a:rPr lang="en-CA" sz="800" dirty="0">
                <a:latin typeface="Times New Roman" panose="02020603050405020304" pitchFamily="18" charset="0"/>
                <a:ea typeface="Times New Roman" panose="02020603050405020304" pitchFamily="18" charset="0"/>
              </a:rPr>
              <a:t>If </a:t>
            </a:r>
            <a:r>
              <a:rPr lang="en-CA" sz="800" dirty="0" err="1">
                <a:latin typeface="Times New Roman" panose="02020603050405020304" pitchFamily="18" charset="0"/>
                <a:ea typeface="Times New Roman" panose="02020603050405020304" pitchFamily="18" charset="0"/>
              </a:rPr>
              <a:t>predModeIntra</a:t>
            </a:r>
            <a:r>
              <a:rPr lang="en-CA" sz="800" dirty="0">
                <a:latin typeface="Times New Roman" panose="02020603050405020304" pitchFamily="18" charset="0"/>
                <a:ea typeface="Times New Roman" panose="02020603050405020304" pitchFamily="18" charset="0"/>
              </a:rPr>
              <a:t> is less than or equal to 34, the following applies:</a:t>
            </a:r>
            <a:endParaRPr lang="en-US" sz="800" dirty="0">
              <a:latin typeface="Times New Roman" panose="02020603050405020304" pitchFamily="18" charset="0"/>
              <a:ea typeface="Times New Roman" panose="02020603050405020304" pitchFamily="18" charset="0"/>
            </a:endParaRPr>
          </a:p>
          <a:p>
            <a:pPr marL="685800" marR="0" hangingPunct="0">
              <a:tabLst>
                <a:tab pos="504190" algn="l"/>
                <a:tab pos="1008380" algn="l"/>
                <a:tab pos="3079115" algn="ctr"/>
                <a:tab pos="6156960" algn="r"/>
                <a:tab pos="1600200" algn="l"/>
                <a:tab pos="2286000" algn="l"/>
                <a:tab pos="3079115" algn="ctr"/>
                <a:tab pos="6156960" algn="r"/>
              </a:tabLst>
            </a:pPr>
            <a:r>
              <a:rPr lang="en-CA" sz="800" dirty="0">
                <a:highlight>
                  <a:srgbClr val="FFFF00"/>
                </a:highlight>
                <a:latin typeface="Times New Roman" panose="02020603050405020304" pitchFamily="18" charset="0"/>
                <a:ea typeface="SimSun" panose="02010600030101010101" pitchFamily="2" charset="-122"/>
              </a:rPr>
              <a:t>d[ x ][ y ] =  v[ x + ( y &lt;&lt; log2LfnstSize ) ]                                    (1157)</a:t>
            </a:r>
            <a:endParaRPr lang="en-US" sz="800" dirty="0">
              <a:latin typeface="Times New Roman" panose="02020603050405020304" pitchFamily="18" charset="0"/>
              <a:ea typeface="SimSun" panose="02010600030101010101" pitchFamily="2" charset="-122"/>
            </a:endParaRPr>
          </a:p>
          <a:p>
            <a:pPr marL="685800" marR="0" hangingPunct="0">
              <a:tabLst>
                <a:tab pos="504190" algn="l"/>
                <a:tab pos="1008380" algn="l"/>
                <a:tab pos="3079115" algn="ctr"/>
                <a:tab pos="6156960" algn="r"/>
                <a:tab pos="1257300" algn="l"/>
                <a:tab pos="1600200" algn="l"/>
                <a:tab pos="2286000" algn="l"/>
                <a:tab pos="6156960" algn="r"/>
              </a:tabLst>
            </a:pPr>
            <a:r>
              <a:rPr lang="en-CA" sz="800" strike="sngStrike" dirty="0">
                <a:highlight>
                  <a:srgbClr val="FF0000"/>
                </a:highlight>
                <a:latin typeface="Times New Roman" panose="02020603050405020304" pitchFamily="18" charset="0"/>
                <a:ea typeface="SimSun" panose="02010600030101010101" pitchFamily="2" charset="-122"/>
              </a:rPr>
              <a:t>d[ x ][ y ] =  ( y &lt; 4 )  ?  v[ x + ( y &lt;&lt; </a:t>
            </a:r>
            <a:r>
              <a:rPr lang="en-CA" sz="800" strike="sngStrike" dirty="0">
                <a:highlight>
                  <a:srgbClr val="FF0000"/>
                </a:highlight>
                <a:latin typeface="Times New Roman" panose="02020603050405020304" pitchFamily="18" charset="0"/>
                <a:ea typeface="DengXian" panose="02010600030101010101" pitchFamily="2" charset="-122"/>
              </a:rPr>
              <a:t>log2LfnstSize ) ]  : </a:t>
            </a:r>
            <a:r>
              <a:rPr lang="en-CA" sz="800" strike="sngStrike" dirty="0">
                <a:highlight>
                  <a:srgbClr val="FF0000"/>
                </a:highlight>
                <a:latin typeface="Times New Roman" panose="02020603050405020304" pitchFamily="18" charset="0"/>
                <a:ea typeface="SimSun" panose="02010600030101010101" pitchFamily="2" charset="-122"/>
              </a:rPr>
              <a:t>	              (1157)</a:t>
            </a:r>
            <a:br>
              <a:rPr lang="en-CA" sz="800" strike="sngStrike" dirty="0">
                <a:highlight>
                  <a:srgbClr val="FF0000"/>
                </a:highlight>
                <a:latin typeface="Times New Roman" panose="02020603050405020304" pitchFamily="18" charset="0"/>
                <a:ea typeface="DengXian" panose="02010600030101010101" pitchFamily="2" charset="-122"/>
              </a:rPr>
            </a:br>
            <a:r>
              <a:rPr lang="en-CA" sz="800" strike="sngStrike" dirty="0">
                <a:highlight>
                  <a:srgbClr val="FF0000"/>
                </a:highlight>
                <a:latin typeface="Times New Roman" panose="02020603050405020304" pitchFamily="18" charset="0"/>
                <a:ea typeface="DengXian" panose="02010600030101010101" pitchFamily="2" charset="-122"/>
              </a:rPr>
              <a:t>	( ( x &lt; 4 )  ?  </a:t>
            </a:r>
            <a:r>
              <a:rPr lang="en-CA" sz="800" strike="sngStrike" dirty="0">
                <a:highlight>
                  <a:srgbClr val="FF0000"/>
                </a:highlight>
                <a:latin typeface="Times New Roman" panose="02020603050405020304" pitchFamily="18" charset="0"/>
                <a:ea typeface="SimSun" panose="02010600030101010101" pitchFamily="2" charset="-122"/>
              </a:rPr>
              <a:t>v[ 32 + x</a:t>
            </a:r>
            <a:r>
              <a:rPr lang="en-CA" sz="800" strike="sngStrike" dirty="0">
                <a:highlight>
                  <a:srgbClr val="FF0000"/>
                </a:highlight>
                <a:latin typeface="Times New Roman" panose="02020603050405020304" pitchFamily="18" charset="0"/>
                <a:ea typeface="DengXian" panose="02010600030101010101" pitchFamily="2" charset="-122"/>
              </a:rPr>
              <a:t> +</a:t>
            </a:r>
            <a:r>
              <a:rPr lang="en-CA" sz="800" strike="sngStrike" dirty="0">
                <a:highlight>
                  <a:srgbClr val="FF0000"/>
                </a:highlight>
                <a:latin typeface="Times New Roman" panose="02020603050405020304" pitchFamily="18" charset="0"/>
                <a:ea typeface="SimSun" panose="02010600030101010101" pitchFamily="2" charset="-122"/>
              </a:rPr>
              <a:t> ( ( y − 4 ) &lt;&lt; 2</a:t>
            </a:r>
            <a:r>
              <a:rPr lang="en-CA" sz="800" strike="sngStrike" dirty="0">
                <a:highlight>
                  <a:srgbClr val="FF0000"/>
                </a:highlight>
                <a:latin typeface="Times New Roman" panose="02020603050405020304" pitchFamily="18" charset="0"/>
                <a:ea typeface="DengXian" panose="02010600030101010101" pitchFamily="2" charset="-122"/>
              </a:rPr>
              <a:t> ) ]  :  </a:t>
            </a:r>
            <a:r>
              <a:rPr lang="en-CA" sz="800" strike="sngStrike" dirty="0">
                <a:highlight>
                  <a:srgbClr val="FF0000"/>
                </a:highlight>
                <a:latin typeface="Times New Roman" panose="02020603050405020304" pitchFamily="18" charset="0"/>
                <a:ea typeface="SimSun" panose="02010600030101010101" pitchFamily="2" charset="-122"/>
              </a:rPr>
              <a:t>d[ x ][ y ] )</a:t>
            </a:r>
            <a:endParaRPr lang="en-CA" sz="800" dirty="0">
              <a:latin typeface="Times New Roman" panose="02020603050405020304" pitchFamily="18" charset="0"/>
              <a:ea typeface="Times New Roman" panose="02020603050405020304" pitchFamily="18" charset="0"/>
            </a:endParaRPr>
          </a:p>
          <a:p>
            <a:pPr marL="342900" marR="0" lvl="0" indent="-342900" algn="just" hangingPunct="0">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756285" algn="l"/>
                <a:tab pos="1008380" algn="l"/>
                <a:tab pos="1260475" algn="l"/>
              </a:tabLst>
            </a:pPr>
            <a:r>
              <a:rPr lang="en-CA" sz="800" dirty="0">
                <a:latin typeface="Times New Roman" panose="02020603050405020304" pitchFamily="18" charset="0"/>
                <a:ea typeface="Times New Roman" panose="02020603050405020304" pitchFamily="18" charset="0"/>
              </a:rPr>
              <a:t>Otherwise, the following applies:</a:t>
            </a:r>
            <a:endParaRPr lang="en-US" sz="800" dirty="0">
              <a:latin typeface="Times New Roman" panose="02020603050405020304" pitchFamily="18" charset="0"/>
              <a:ea typeface="Times New Roman" panose="02020603050405020304" pitchFamily="18" charset="0"/>
            </a:endParaRPr>
          </a:p>
          <a:p>
            <a:pPr marL="685800" marR="0" hangingPunct="0">
              <a:tabLst>
                <a:tab pos="504190" algn="l"/>
                <a:tab pos="1008380" algn="l"/>
                <a:tab pos="3079115" algn="ctr"/>
                <a:tab pos="6156960" algn="r"/>
              </a:tabLst>
            </a:pPr>
            <a:r>
              <a:rPr lang="en-CA" sz="800" dirty="0">
                <a:highlight>
                  <a:srgbClr val="FFFF00"/>
                </a:highlight>
                <a:latin typeface="Times New Roman" panose="02020603050405020304" pitchFamily="18" charset="0"/>
                <a:ea typeface="SimSun" panose="02010600030101010101" pitchFamily="2" charset="-122"/>
              </a:rPr>
              <a:t>d[ x ][ y ] =  v[ y + ( x &lt;&lt; log2LfnstSize ) ] 	                                    (1158)</a:t>
            </a:r>
          </a:p>
          <a:p>
            <a:pPr marL="685800" marR="0" hangingPunct="0">
              <a:tabLst>
                <a:tab pos="504190" algn="l"/>
                <a:tab pos="1008380" algn="l"/>
                <a:tab pos="3079115" algn="ctr"/>
                <a:tab pos="6156960" algn="r"/>
              </a:tabLst>
            </a:pPr>
            <a:r>
              <a:rPr lang="en-CA" sz="800" strike="sngStrike" dirty="0">
                <a:highlight>
                  <a:srgbClr val="FF0000"/>
                </a:highlight>
                <a:latin typeface="Times New Roman" panose="02020603050405020304" pitchFamily="18" charset="0"/>
                <a:ea typeface="SimSun" panose="02010600030101010101" pitchFamily="2" charset="-122"/>
              </a:rPr>
              <a:t>d[ x ][ y ] = ( x &lt; 4 )  ?  v[ y + ( x &lt;&lt; </a:t>
            </a:r>
            <a:r>
              <a:rPr lang="en-CA" sz="800" strike="sngStrike" dirty="0">
                <a:highlight>
                  <a:srgbClr val="FF0000"/>
                </a:highlight>
                <a:latin typeface="Times New Roman" panose="02020603050405020304" pitchFamily="18" charset="0"/>
                <a:ea typeface="DengXian" panose="02010600030101010101" pitchFamily="2" charset="-122"/>
              </a:rPr>
              <a:t>log2LfnstSize ) ]  : </a:t>
            </a:r>
            <a:r>
              <a:rPr lang="en-CA" sz="800" strike="sngStrike" dirty="0">
                <a:highlight>
                  <a:srgbClr val="FF0000"/>
                </a:highlight>
                <a:latin typeface="Times New Roman" panose="02020603050405020304" pitchFamily="18" charset="0"/>
                <a:ea typeface="SimSun" panose="02010600030101010101" pitchFamily="2" charset="-122"/>
              </a:rPr>
              <a:t>	                 (1158)</a:t>
            </a:r>
            <a:br>
              <a:rPr lang="en-CA" sz="800" strike="sngStrike" dirty="0">
                <a:highlight>
                  <a:srgbClr val="FF0000"/>
                </a:highlight>
                <a:latin typeface="Times New Roman" panose="02020603050405020304" pitchFamily="18" charset="0"/>
                <a:ea typeface="DengXian" panose="02010600030101010101" pitchFamily="2" charset="-122"/>
              </a:rPr>
            </a:br>
            <a:r>
              <a:rPr lang="en-CA" sz="800" strike="sngStrike" dirty="0">
                <a:highlight>
                  <a:srgbClr val="FF0000"/>
                </a:highlight>
                <a:latin typeface="Times New Roman" panose="02020603050405020304" pitchFamily="18" charset="0"/>
                <a:ea typeface="DengXian" panose="02010600030101010101" pitchFamily="2" charset="-122"/>
              </a:rPr>
              <a:t>	( ( y &lt; 4 )  ?  </a:t>
            </a:r>
            <a:r>
              <a:rPr lang="en-CA" sz="800" strike="sngStrike" dirty="0">
                <a:highlight>
                  <a:srgbClr val="FF0000"/>
                </a:highlight>
                <a:latin typeface="Times New Roman" panose="02020603050405020304" pitchFamily="18" charset="0"/>
                <a:ea typeface="SimSun" panose="02010600030101010101" pitchFamily="2" charset="-122"/>
              </a:rPr>
              <a:t>v[ 32 + y</a:t>
            </a:r>
            <a:r>
              <a:rPr lang="en-CA" sz="800" strike="sngStrike" dirty="0">
                <a:highlight>
                  <a:srgbClr val="FF0000"/>
                </a:highlight>
                <a:latin typeface="Times New Roman" panose="02020603050405020304" pitchFamily="18" charset="0"/>
                <a:ea typeface="DengXian" panose="02010600030101010101" pitchFamily="2" charset="-122"/>
              </a:rPr>
              <a:t> +</a:t>
            </a:r>
            <a:r>
              <a:rPr lang="en-CA" sz="800" strike="sngStrike" dirty="0">
                <a:highlight>
                  <a:srgbClr val="FF0000"/>
                </a:highlight>
                <a:latin typeface="Times New Roman" panose="02020603050405020304" pitchFamily="18" charset="0"/>
                <a:ea typeface="SimSun" panose="02010600030101010101" pitchFamily="2" charset="-122"/>
              </a:rPr>
              <a:t> ( ( x − 4 ) &lt;&lt; 2</a:t>
            </a:r>
            <a:r>
              <a:rPr lang="en-CA" sz="800" strike="sngStrike" dirty="0">
                <a:highlight>
                  <a:srgbClr val="FF0000"/>
                </a:highlight>
                <a:latin typeface="Times New Roman" panose="02020603050405020304" pitchFamily="18" charset="0"/>
                <a:ea typeface="DengXian" panose="02010600030101010101" pitchFamily="2" charset="-122"/>
              </a:rPr>
              <a:t> ) ]  :  </a:t>
            </a:r>
            <a:r>
              <a:rPr lang="en-CA" sz="800" strike="sngStrike" dirty="0">
                <a:highlight>
                  <a:srgbClr val="FF0000"/>
                </a:highlight>
                <a:latin typeface="Times New Roman" panose="02020603050405020304" pitchFamily="18" charset="0"/>
                <a:ea typeface="SimSun" panose="02010600030101010101" pitchFamily="2" charset="-122"/>
              </a:rPr>
              <a:t>d[ x ][ y ] )</a:t>
            </a:r>
          </a:p>
          <a:p>
            <a:pPr marL="342900" marR="0" lvl="0" indent="-342900" algn="just" hangingPunct="0">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756285" algn="l"/>
                <a:tab pos="1008380" algn="l"/>
                <a:tab pos="1260475" algn="l"/>
              </a:tabLst>
            </a:pPr>
            <a:endParaRPr lang="en-CA" sz="800" dirty="0">
              <a:latin typeface="Times New Roman" panose="02020603050405020304" pitchFamily="18" charset="0"/>
              <a:ea typeface="Times New Roman" panose="02020603050405020304" pitchFamily="18" charset="0"/>
            </a:endParaRPr>
          </a:p>
          <a:p>
            <a:pPr marL="342900" marR="0" lvl="0" indent="-342900" algn="just" hangingPunct="0">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756285" algn="l"/>
                <a:tab pos="1008380" algn="l"/>
                <a:tab pos="1260475" algn="l"/>
              </a:tabLst>
            </a:pPr>
            <a:endParaRPr lang="en-CA" sz="800" dirty="0">
              <a:latin typeface="Times New Roman" panose="02020603050405020304" pitchFamily="18" charset="0"/>
              <a:ea typeface="Times New Roman" panose="02020603050405020304" pitchFamily="18" charset="0"/>
            </a:endParaRPr>
          </a:p>
          <a:p>
            <a:pPr marR="0" lvl="0"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756285" algn="l"/>
                <a:tab pos="1008380" algn="l"/>
                <a:tab pos="1260475" algn="l"/>
              </a:tabLst>
            </a:pPr>
            <a:r>
              <a:rPr lang="en-CA" sz="800" dirty="0">
                <a:highlight>
                  <a:srgbClr val="FFFF00"/>
                </a:highlight>
                <a:latin typeface="Times New Roman" panose="02020603050405020304" pitchFamily="18" charset="0"/>
                <a:ea typeface="Times New Roman" panose="02020603050405020304" pitchFamily="18" charset="0"/>
              </a:rPr>
              <a:t>Also, 16x64 matrices are included in the array </a:t>
            </a:r>
            <a:r>
              <a:rPr lang="en-CA" sz="800" dirty="0" err="1">
                <a:highlight>
                  <a:srgbClr val="FFFF00"/>
                </a:highlight>
                <a:latin typeface="Times New Roman" panose="02020603050405020304" pitchFamily="18" charset="0"/>
                <a:cs typeface="Times New Roman" panose="02020603050405020304" pitchFamily="18" charset="0"/>
              </a:rPr>
              <a:t>lowFreqTransMatrix</a:t>
            </a:r>
            <a:r>
              <a:rPr lang="en-CA" sz="800" dirty="0">
                <a:highlight>
                  <a:srgbClr val="FFFF00"/>
                </a:highlight>
                <a:latin typeface="Times New Roman" panose="02020603050405020304" pitchFamily="18" charset="0"/>
                <a:cs typeface="Times New Roman" panose="02020603050405020304" pitchFamily="18" charset="0"/>
              </a:rPr>
              <a:t>[ m ][ n ].</a:t>
            </a:r>
            <a:endParaRPr lang="en-CA" sz="800" strike="sngStrike" dirty="0">
              <a:highlight>
                <a:srgbClr val="FFFF00"/>
              </a:highlight>
              <a:latin typeface="Times New Roman" panose="02020603050405020304" pitchFamily="18" charset="0"/>
              <a:ea typeface="SimSun" panose="02010600030101010101" pitchFamily="2" charset="-122"/>
              <a:cs typeface="Times New Roman" panose="02020603050405020304" pitchFamily="18" charset="0"/>
            </a:endParaRPr>
          </a:p>
          <a:p>
            <a:pPr marL="685800" marR="0" hangingPunct="0">
              <a:tabLst>
                <a:tab pos="504190" algn="l"/>
                <a:tab pos="1008380" algn="l"/>
                <a:tab pos="3079115" algn="ctr"/>
                <a:tab pos="6156960" algn="r"/>
              </a:tabLst>
            </a:pPr>
            <a:endParaRPr lang="en-CA" sz="800" strike="sngStrike" dirty="0">
              <a:highlight>
                <a:srgbClr val="FF0000"/>
              </a:highlight>
              <a:latin typeface="Times New Roman" panose="02020603050405020304" pitchFamily="18" charset="0"/>
              <a:ea typeface="SimSun" panose="02010600030101010101" pitchFamily="2" charset="-122"/>
            </a:endParaRPr>
          </a:p>
          <a:p>
            <a:pPr marL="685800" marR="0" hangingPunct="0">
              <a:tabLst>
                <a:tab pos="504190" algn="l"/>
                <a:tab pos="1008380" algn="l"/>
                <a:tab pos="3079115" algn="ctr"/>
                <a:tab pos="6156960" algn="r"/>
              </a:tabLst>
            </a:pPr>
            <a:endParaRPr lang="en-CA" sz="800" strike="sngStrike" dirty="0">
              <a:highlight>
                <a:srgbClr val="FF0000"/>
              </a:highlight>
              <a:latin typeface="Times New Roman" panose="02020603050405020304" pitchFamily="18" charset="0"/>
              <a:ea typeface="SimSun" panose="02010600030101010101" pitchFamily="2" charset="-122"/>
            </a:endParaRPr>
          </a:p>
          <a:p>
            <a:pPr marL="685800" marR="0" hangingPunct="0">
              <a:tabLst>
                <a:tab pos="504190" algn="l"/>
                <a:tab pos="1008380" algn="l"/>
                <a:tab pos="3079115" algn="ctr"/>
                <a:tab pos="6156960" algn="r"/>
              </a:tabLst>
            </a:pPr>
            <a:endParaRPr lang="en-CA" sz="800" strike="sngStrike" dirty="0">
              <a:highlight>
                <a:srgbClr val="FF0000"/>
              </a:highlight>
              <a:latin typeface="Times New Roman" panose="02020603050405020304" pitchFamily="18" charset="0"/>
              <a:ea typeface="SimSun" panose="02010600030101010101" pitchFamily="2" charset="-122"/>
            </a:endParaRPr>
          </a:p>
        </p:txBody>
      </p:sp>
      <p:sp>
        <p:nvSpPr>
          <p:cNvPr id="56" name="Right Brace 55">
            <a:extLst>
              <a:ext uri="{FF2B5EF4-FFF2-40B4-BE49-F238E27FC236}">
                <a16:creationId xmlns:a16="http://schemas.microsoft.com/office/drawing/2014/main" id="{268652DE-C077-4F7B-BD81-590BB2C576DB}"/>
              </a:ext>
            </a:extLst>
          </p:cNvPr>
          <p:cNvSpPr/>
          <p:nvPr/>
        </p:nvSpPr>
        <p:spPr>
          <a:xfrm>
            <a:off x="10795655" y="3932696"/>
            <a:ext cx="45719" cy="316872"/>
          </a:xfrm>
          <a:prstGeom prst="rightBrace">
            <a:avLst/>
          </a:prstGeom>
          <a:ln w="12700"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7" name="Right Brace 56">
            <a:extLst>
              <a:ext uri="{FF2B5EF4-FFF2-40B4-BE49-F238E27FC236}">
                <a16:creationId xmlns:a16="http://schemas.microsoft.com/office/drawing/2014/main" id="{D5CBB104-35D7-48D7-B328-00E6CC4D8D3B}"/>
              </a:ext>
            </a:extLst>
          </p:cNvPr>
          <p:cNvSpPr/>
          <p:nvPr/>
        </p:nvSpPr>
        <p:spPr>
          <a:xfrm>
            <a:off x="10749936" y="4502088"/>
            <a:ext cx="45719" cy="972688"/>
          </a:xfrm>
          <a:prstGeom prst="rightBrace">
            <a:avLst/>
          </a:prstGeom>
          <a:ln w="12700"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8" name="Right Brace 57">
            <a:extLst>
              <a:ext uri="{FF2B5EF4-FFF2-40B4-BE49-F238E27FC236}">
                <a16:creationId xmlns:a16="http://schemas.microsoft.com/office/drawing/2014/main" id="{A7D427B4-78DE-42A5-9A0C-4E4735915911}"/>
              </a:ext>
            </a:extLst>
          </p:cNvPr>
          <p:cNvSpPr/>
          <p:nvPr/>
        </p:nvSpPr>
        <p:spPr>
          <a:xfrm>
            <a:off x="10749936" y="5560016"/>
            <a:ext cx="45719" cy="244547"/>
          </a:xfrm>
          <a:prstGeom prst="rightBrace">
            <a:avLst/>
          </a:prstGeom>
          <a:ln w="12700" cap="rnd">
            <a:solidFill>
              <a:schemeClr val="tx1"/>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9" name="TextBox 58">
            <a:extLst>
              <a:ext uri="{FF2B5EF4-FFF2-40B4-BE49-F238E27FC236}">
                <a16:creationId xmlns:a16="http://schemas.microsoft.com/office/drawing/2014/main" id="{418BF7CD-7D1E-4935-9D31-652900CC7E01}"/>
              </a:ext>
            </a:extLst>
          </p:cNvPr>
          <p:cNvSpPr txBox="1"/>
          <p:nvPr/>
        </p:nvSpPr>
        <p:spPr>
          <a:xfrm>
            <a:off x="10321947" y="3891082"/>
            <a:ext cx="1405759" cy="338169"/>
          </a:xfrm>
          <a:prstGeom prst="rect">
            <a:avLst/>
          </a:prstGeom>
          <a:noFill/>
          <a:ln>
            <a:noFill/>
          </a:ln>
        </p:spPr>
        <p:txBody>
          <a:bodyPr wrap="square" lIns="137160" tIns="91440" rIns="0" bIns="91440" rtlCol="0">
            <a:spAutoFit/>
          </a:bodyPr>
          <a:lstStyle/>
          <a:p>
            <a:pPr algn="ctr">
              <a:lnSpc>
                <a:spcPct val="95000"/>
              </a:lnSpc>
              <a:spcBef>
                <a:spcPts val="1200"/>
              </a:spcBef>
            </a:pPr>
            <a:r>
              <a:rPr lang="en-US" sz="1050" dirty="0"/>
              <a:t>size</a:t>
            </a:r>
            <a:endParaRPr lang="en-US" sz="1050" dirty="0">
              <a:solidFill>
                <a:schemeClr val="tx1"/>
              </a:solidFill>
            </a:endParaRPr>
          </a:p>
        </p:txBody>
      </p:sp>
      <p:sp>
        <p:nvSpPr>
          <p:cNvPr id="60" name="TextBox 59">
            <a:extLst>
              <a:ext uri="{FF2B5EF4-FFF2-40B4-BE49-F238E27FC236}">
                <a16:creationId xmlns:a16="http://schemas.microsoft.com/office/drawing/2014/main" id="{11684FDC-7A24-4E14-8146-2A97E7FAA242}"/>
              </a:ext>
            </a:extLst>
          </p:cNvPr>
          <p:cNvSpPr txBox="1"/>
          <p:nvPr/>
        </p:nvSpPr>
        <p:spPr>
          <a:xfrm>
            <a:off x="10570414" y="4671707"/>
            <a:ext cx="1405759" cy="491673"/>
          </a:xfrm>
          <a:prstGeom prst="rect">
            <a:avLst/>
          </a:prstGeom>
          <a:noFill/>
          <a:ln>
            <a:noFill/>
          </a:ln>
        </p:spPr>
        <p:txBody>
          <a:bodyPr wrap="square" lIns="137160" tIns="91440" rIns="0" bIns="91440" rtlCol="0">
            <a:spAutoFit/>
          </a:bodyPr>
          <a:lstStyle/>
          <a:p>
            <a:pPr algn="ctr">
              <a:lnSpc>
                <a:spcPct val="95000"/>
              </a:lnSpc>
              <a:spcBef>
                <a:spcPts val="1200"/>
              </a:spcBef>
            </a:pPr>
            <a:r>
              <a:rPr lang="en-US" sz="1050" dirty="0"/>
              <a:t>Regular memory handling</a:t>
            </a:r>
            <a:endParaRPr lang="en-US" sz="1050" dirty="0">
              <a:solidFill>
                <a:schemeClr val="tx1"/>
              </a:solidFill>
            </a:endParaRPr>
          </a:p>
        </p:txBody>
      </p:sp>
      <p:sp>
        <p:nvSpPr>
          <p:cNvPr id="61" name="TextBox 60">
            <a:extLst>
              <a:ext uri="{FF2B5EF4-FFF2-40B4-BE49-F238E27FC236}">
                <a16:creationId xmlns:a16="http://schemas.microsoft.com/office/drawing/2014/main" id="{F71B17E4-B3A4-4115-A013-D70EEC7877FF}"/>
              </a:ext>
            </a:extLst>
          </p:cNvPr>
          <p:cNvSpPr txBox="1"/>
          <p:nvPr/>
        </p:nvSpPr>
        <p:spPr>
          <a:xfrm>
            <a:off x="10538048" y="5502246"/>
            <a:ext cx="1405759" cy="338169"/>
          </a:xfrm>
          <a:prstGeom prst="rect">
            <a:avLst/>
          </a:prstGeom>
          <a:noFill/>
          <a:ln>
            <a:noFill/>
          </a:ln>
        </p:spPr>
        <p:txBody>
          <a:bodyPr wrap="square" lIns="137160" tIns="91440" rIns="0" bIns="91440" rtlCol="0">
            <a:spAutoFit/>
          </a:bodyPr>
          <a:lstStyle/>
          <a:p>
            <a:pPr algn="ctr">
              <a:lnSpc>
                <a:spcPct val="95000"/>
              </a:lnSpc>
              <a:spcBef>
                <a:spcPts val="1200"/>
              </a:spcBef>
            </a:pPr>
            <a:r>
              <a:rPr lang="en-US" sz="1050" dirty="0"/>
              <a:t>transform table</a:t>
            </a:r>
            <a:endParaRPr lang="en-US" sz="1050" dirty="0">
              <a:solidFill>
                <a:schemeClr val="tx1"/>
              </a:solidFill>
            </a:endParaRPr>
          </a:p>
        </p:txBody>
      </p:sp>
    </p:spTree>
    <p:extLst>
      <p:ext uri="{BB962C8B-B14F-4D97-AF65-F5344CB8AC3E}">
        <p14:creationId xmlns:p14="http://schemas.microsoft.com/office/powerpoint/2010/main" val="3427169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Results of Method 1 </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Anchor: VTM-7.0</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Keeps the worst-case complexity at 8 </a:t>
            </a:r>
            <a:r>
              <a:rPr lang="en-US" dirty="0" err="1">
                <a:solidFill>
                  <a:schemeClr val="tx1"/>
                </a:solidFill>
              </a:rPr>
              <a:t>mult</a:t>
            </a:r>
            <a:r>
              <a:rPr lang="en-US" dirty="0">
                <a:solidFill>
                  <a:schemeClr val="tx1"/>
                </a:solidFill>
              </a:rPr>
              <a:t>/</a:t>
            </a:r>
            <a:r>
              <a:rPr lang="en-US" dirty="0" err="1">
                <a:solidFill>
                  <a:schemeClr val="tx1"/>
                </a:solidFill>
              </a:rPr>
              <a:t>coeff</a:t>
            </a:r>
            <a:r>
              <a:rPr lang="en-US" dirty="0">
                <a:solidFill>
                  <a:schemeClr val="tx1"/>
                </a:solidFill>
              </a:rPr>
              <a:t>:</a:t>
            </a:r>
          </a:p>
          <a:p>
            <a:pPr marL="800100" lvl="1" indent="-342900" algn="just">
              <a:buFont typeface="Arial" panose="020B0604020202020204" pitchFamily="34" charset="0"/>
              <a:buChar char="•"/>
            </a:pPr>
            <a:r>
              <a:rPr lang="en-US" dirty="0">
                <a:solidFill>
                  <a:schemeClr val="tx1"/>
                </a:solidFill>
              </a:rPr>
              <a:t>8x8 LFNST for 8x8 TU:  8 = 8x64/64</a:t>
            </a:r>
          </a:p>
          <a:p>
            <a:pPr marL="342900" indent="-342900" algn="just">
              <a:buFont typeface="Arial" panose="020B0604020202020204" pitchFamily="34" charset="0"/>
              <a:buChar char="•"/>
            </a:pPr>
            <a:r>
              <a:rPr lang="en-US" dirty="0">
                <a:solidFill>
                  <a:schemeClr val="tx1"/>
                </a:solidFill>
              </a:rPr>
              <a:t>Trained on sequences listed on the reflector by LGE.</a:t>
            </a:r>
          </a:p>
          <a:p>
            <a:pPr marL="342900"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14" name="Picture 13">
            <a:extLst>
              <a:ext uri="{FF2B5EF4-FFF2-40B4-BE49-F238E27FC236}">
                <a16:creationId xmlns:a16="http://schemas.microsoft.com/office/drawing/2014/main" id="{B8347ACE-E27E-4013-8107-44C319D78501}"/>
              </a:ext>
            </a:extLst>
          </p:cNvPr>
          <p:cNvPicPr>
            <a:picLocks noChangeAspect="1"/>
          </p:cNvPicPr>
          <p:nvPr/>
        </p:nvPicPr>
        <p:blipFill>
          <a:blip r:embed="rId2"/>
          <a:stretch>
            <a:fillRect/>
          </a:stretch>
        </p:blipFill>
        <p:spPr>
          <a:xfrm>
            <a:off x="78168" y="2100666"/>
            <a:ext cx="5944829" cy="2090979"/>
          </a:xfrm>
          <a:prstGeom prst="rect">
            <a:avLst/>
          </a:prstGeom>
        </p:spPr>
      </p:pic>
      <p:pic>
        <p:nvPicPr>
          <p:cNvPr id="15" name="Picture 14">
            <a:extLst>
              <a:ext uri="{FF2B5EF4-FFF2-40B4-BE49-F238E27FC236}">
                <a16:creationId xmlns:a16="http://schemas.microsoft.com/office/drawing/2014/main" id="{DBF48AD2-3052-4D1F-9FBA-DBDAA382D8A5}"/>
              </a:ext>
            </a:extLst>
          </p:cNvPr>
          <p:cNvPicPr>
            <a:picLocks noChangeAspect="1"/>
          </p:cNvPicPr>
          <p:nvPr/>
        </p:nvPicPr>
        <p:blipFill>
          <a:blip r:embed="rId3"/>
          <a:stretch>
            <a:fillRect/>
          </a:stretch>
        </p:blipFill>
        <p:spPr>
          <a:xfrm>
            <a:off x="4772702" y="2088734"/>
            <a:ext cx="5944829" cy="2090979"/>
          </a:xfrm>
          <a:prstGeom prst="rect">
            <a:avLst/>
          </a:prstGeom>
        </p:spPr>
      </p:pic>
    </p:spTree>
    <p:extLst>
      <p:ext uri="{BB962C8B-B14F-4D97-AF65-F5344CB8AC3E}">
        <p14:creationId xmlns:p14="http://schemas.microsoft.com/office/powerpoint/2010/main" val="2229772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Proposal </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Method 2: Addresses the following issue </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r>
              <a:rPr lang="en-US" dirty="0">
                <a:solidFill>
                  <a:schemeClr val="tx1"/>
                </a:solidFill>
              </a:rPr>
              <a:t>Removes the unnecessary case of zeroing-out for 8x8 LFNST:</a:t>
            </a:r>
          </a:p>
          <a:p>
            <a:pPr marL="1257300" lvl="2" indent="-342900" algn="just">
              <a:buFont typeface="Arial" panose="020B0604020202020204" pitchFamily="34" charset="0"/>
              <a:buChar char="•"/>
            </a:pPr>
            <a:r>
              <a:rPr lang="en-US" dirty="0">
                <a:solidFill>
                  <a:schemeClr val="tx1"/>
                </a:solidFill>
              </a:rPr>
              <a:t>The worst-case of 8 </a:t>
            </a:r>
            <a:r>
              <a:rPr lang="en-US" dirty="0" err="1">
                <a:solidFill>
                  <a:schemeClr val="tx1"/>
                </a:solidFill>
              </a:rPr>
              <a:t>mult</a:t>
            </a:r>
            <a:r>
              <a:rPr lang="en-US" dirty="0">
                <a:solidFill>
                  <a:schemeClr val="tx1"/>
                </a:solidFill>
              </a:rPr>
              <a:t>/</a:t>
            </a:r>
            <a:r>
              <a:rPr lang="en-US" dirty="0" err="1">
                <a:solidFill>
                  <a:schemeClr val="tx1"/>
                </a:solidFill>
              </a:rPr>
              <a:t>coeff</a:t>
            </a:r>
            <a:r>
              <a:rPr lang="en-US" dirty="0">
                <a:solidFill>
                  <a:schemeClr val="tx1"/>
                </a:solidFill>
              </a:rPr>
              <a:t>. is maintained by allowing 10 coefficients:</a:t>
            </a:r>
          </a:p>
          <a:p>
            <a:pPr lvl="3" algn="just"/>
            <a:r>
              <a:rPr lang="en-US" dirty="0">
                <a:solidFill>
                  <a:schemeClr val="tx1"/>
                </a:solidFill>
                <a:sym typeface="Wingdings" panose="05000000000000000000" pitchFamily="2" charset="2"/>
              </a:rPr>
              <a:t> </a:t>
            </a:r>
            <a:r>
              <a:rPr lang="en-US" dirty="0">
                <a:solidFill>
                  <a:schemeClr val="tx1"/>
                </a:solidFill>
              </a:rPr>
              <a:t> 7.5 multiplications per coefficient (=10x48/64)</a:t>
            </a:r>
          </a:p>
          <a:p>
            <a:pPr marL="800100" lvl="1"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endParaRPr lang="en-US" dirty="0">
              <a:solidFill>
                <a:schemeClr val="tx1"/>
              </a:solidFill>
            </a:endParaRPr>
          </a:p>
          <a:p>
            <a:pPr marL="1257300" lvl="2" indent="-342900" algn="just">
              <a:buFont typeface="Arial" panose="020B0604020202020204" pitchFamily="34" charset="0"/>
              <a:buChar char="•"/>
            </a:pPr>
            <a:r>
              <a:rPr lang="en-US" dirty="0">
                <a:solidFill>
                  <a:schemeClr val="tx1"/>
                </a:solidFill>
              </a:rPr>
              <a:t>Same number of checks</a:t>
            </a:r>
          </a:p>
          <a:p>
            <a:pPr lvl="3" algn="just"/>
            <a:r>
              <a:rPr lang="en-US" dirty="0">
                <a:solidFill>
                  <a:schemeClr val="tx1"/>
                </a:solidFill>
                <a:sym typeface="Wingdings" panose="05000000000000000000" pitchFamily="2" charset="2"/>
              </a:rPr>
              <a:t> </a:t>
            </a:r>
            <a:endParaRPr lang="en-US" dirty="0">
              <a:solidFill>
                <a:schemeClr val="tx1"/>
              </a:solidFill>
            </a:endParaRPr>
          </a:p>
          <a:p>
            <a:pPr lvl="1" algn="just"/>
            <a:endParaRPr lang="en-US" u="sng" dirty="0">
              <a:solidFill>
                <a:schemeClr val="tx1"/>
              </a:solidFill>
            </a:endParaRPr>
          </a:p>
          <a:p>
            <a:pPr lvl="1" algn="just"/>
            <a:endParaRPr lang="en-US" u="sng" dirty="0">
              <a:solidFill>
                <a:schemeClr val="tx1"/>
              </a:solidFill>
            </a:endParaRPr>
          </a:p>
          <a:p>
            <a:pPr marL="800100" lvl="1" indent="-342900" algn="just">
              <a:buFont typeface="Arial" panose="020B0604020202020204" pitchFamily="34" charset="0"/>
              <a:buChar char="•"/>
            </a:pPr>
            <a:endParaRPr lang="en-US" u="sng" dirty="0">
              <a:solidFill>
                <a:schemeClr val="tx1"/>
              </a:solidFill>
            </a:endParaRPr>
          </a:p>
          <a:p>
            <a:pPr marL="800100" lvl="1" indent="-342900" algn="just">
              <a:buFont typeface="Arial" panose="020B0604020202020204" pitchFamily="34" charset="0"/>
              <a:buChar char="•"/>
            </a:pPr>
            <a:endParaRPr lang="en-US" u="sng" dirty="0">
              <a:solidFill>
                <a:schemeClr val="tx1"/>
              </a:solidFill>
            </a:endParaRPr>
          </a:p>
          <a:p>
            <a:pPr marL="800100" lvl="1" indent="-342900" algn="just">
              <a:buFont typeface="Arial" panose="020B0604020202020204" pitchFamily="34" charset="0"/>
              <a:buChar char="•"/>
            </a:pPr>
            <a:endParaRPr lang="en-US" u="sng"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9" name="Rectangle 8">
            <a:extLst>
              <a:ext uri="{FF2B5EF4-FFF2-40B4-BE49-F238E27FC236}">
                <a16:creationId xmlns:a16="http://schemas.microsoft.com/office/drawing/2014/main" id="{DE9979AA-7956-41F2-A1CF-F338BED32690}"/>
              </a:ext>
            </a:extLst>
          </p:cNvPr>
          <p:cNvSpPr/>
          <p:nvPr/>
        </p:nvSpPr>
        <p:spPr>
          <a:xfrm>
            <a:off x="1092119" y="1831159"/>
            <a:ext cx="8195239" cy="1413207"/>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latin typeface="Times New Roman" panose="02020603050405020304" pitchFamily="18" charset="0"/>
                <a:ea typeface="Times New Roman" panose="02020603050405020304" pitchFamily="18" charset="0"/>
              </a:rPr>
              <a:t>In the 14th JVET meeting, based on the discussions, it was concluded that </a:t>
            </a:r>
            <a:r>
              <a:rPr lang="en-CA" sz="1600" dirty="0">
                <a:highlight>
                  <a:srgbClr val="FFFF00"/>
                </a:highlight>
                <a:latin typeface="Times New Roman" panose="02020603050405020304" pitchFamily="18" charset="0"/>
                <a:ea typeface="Times New Roman" panose="02020603050405020304" pitchFamily="18" charset="0"/>
              </a:rPr>
              <a:t>zeroing-out process is undesirable unless it is urgently necessary</a:t>
            </a:r>
            <a:r>
              <a:rPr lang="en-CA" sz="1600" dirty="0">
                <a:latin typeface="Times New Roman" panose="02020603050405020304" pitchFamily="18" charset="0"/>
                <a:ea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Times New Roman" panose="02020603050405020304" pitchFamily="18" charset="0"/>
              </a:rPr>
              <a:t>“JVET-N0364: From implementation perspective, there is no problem that this further zeroing-out is necessary. </a:t>
            </a:r>
            <a:r>
              <a:rPr lang="en-US" sz="1600" dirty="0">
                <a:highlight>
                  <a:srgbClr val="FFFF00"/>
                </a:highlight>
                <a:latin typeface="Times New Roman" panose="02020603050405020304" pitchFamily="18" charset="0"/>
                <a:ea typeface="Times New Roman" panose="02020603050405020304" pitchFamily="18" charset="0"/>
              </a:rPr>
              <a:t>More cases of zeroing are undesirable if not urgently necessary.</a:t>
            </a:r>
            <a:r>
              <a:rPr lang="en-US" sz="1600" dirty="0">
                <a:latin typeface="Times New Roman" panose="02020603050405020304" pitchFamily="18" charset="0"/>
                <a:ea typeface="Times New Roman" panose="02020603050405020304" pitchFamily="18" charset="0"/>
              </a:rPr>
              <a:t> Furthermore, it is mentioned that 16x16 DST-VII would be an equivalent worst case not resolved here.”</a:t>
            </a:r>
          </a:p>
        </p:txBody>
      </p:sp>
      <p:sp>
        <p:nvSpPr>
          <p:cNvPr id="10" name="Rectangle 9">
            <a:extLst>
              <a:ext uri="{FF2B5EF4-FFF2-40B4-BE49-F238E27FC236}">
                <a16:creationId xmlns:a16="http://schemas.microsoft.com/office/drawing/2014/main" id="{698A2499-62AC-4E52-86BD-78757C30ADDF}"/>
              </a:ext>
            </a:extLst>
          </p:cNvPr>
          <p:cNvSpPr/>
          <p:nvPr/>
        </p:nvSpPr>
        <p:spPr>
          <a:xfrm>
            <a:off x="1928246" y="4297200"/>
            <a:ext cx="6096000" cy="1477328"/>
          </a:xfrm>
          <a:prstGeom prst="rect">
            <a:avLst/>
          </a:prstGeom>
        </p:spPr>
        <p:txBody>
          <a:bodyPr>
            <a:spAutoFit/>
          </a:bodyPr>
          <a:lstStyle/>
          <a:p>
            <a:pPr marL="356870" marR="0" hangingPunct="0">
              <a:spcAft>
                <a:spcPts val="1200"/>
              </a:spcAft>
              <a:tabLst>
                <a:tab pos="504190" algn="l"/>
                <a:tab pos="1008380" algn="l"/>
                <a:tab pos="3079115" algn="ctr"/>
                <a:tab pos="6156960" algn="r"/>
                <a:tab pos="540385" algn="l"/>
                <a:tab pos="720090" algn="l"/>
                <a:tab pos="900430" algn="l"/>
                <a:tab pos="2286000" algn="l"/>
                <a:tab pos="6156960" algn="r"/>
              </a:tabLst>
            </a:pPr>
            <a:r>
              <a:rPr lang="en-CA" sz="1000" strike="sngStrike" dirty="0" err="1">
                <a:highlight>
                  <a:srgbClr val="FFFF00"/>
                </a:highlight>
                <a:latin typeface="Times New Roman" panose="02020603050405020304" pitchFamily="18" charset="0"/>
                <a:ea typeface="DengXian" panose="02010600030101010101" pitchFamily="2" charset="-122"/>
              </a:rPr>
              <a:t>nonZeroSize</a:t>
            </a:r>
            <a:r>
              <a:rPr lang="en-CA" sz="1000" strike="sngStrike" dirty="0">
                <a:highlight>
                  <a:srgbClr val="FFFF00"/>
                </a:highlight>
                <a:latin typeface="Times New Roman" panose="02020603050405020304" pitchFamily="18" charset="0"/>
                <a:ea typeface="SimSun" panose="02010600030101010101" pitchFamily="2" charset="-122"/>
              </a:rPr>
              <a:t> = ( ( </a:t>
            </a:r>
            <a:r>
              <a:rPr lang="en-CA" sz="1000" strike="sngStrike" dirty="0" err="1">
                <a:highlight>
                  <a:srgbClr val="FFFF00"/>
                </a:highlight>
                <a:latin typeface="Times New Roman" panose="02020603050405020304" pitchFamily="18" charset="0"/>
                <a:ea typeface="SimSun" panose="02010600030101010101" pitchFamily="2" charset="-122"/>
              </a:rPr>
              <a:t>nTbW</a:t>
            </a:r>
            <a:r>
              <a:rPr lang="en-CA" sz="1000" strike="sngStrike" dirty="0">
                <a:highlight>
                  <a:srgbClr val="FFFF00"/>
                </a:highlight>
                <a:latin typeface="Times New Roman" panose="02020603050405020304" pitchFamily="18" charset="0"/>
                <a:ea typeface="SimSun" panose="02010600030101010101" pitchFamily="2" charset="-122"/>
              </a:rPr>
              <a:t> = = 4  &amp;&amp;  </a:t>
            </a:r>
            <a:r>
              <a:rPr lang="en-CA" sz="1000" strike="sngStrike" dirty="0" err="1">
                <a:highlight>
                  <a:srgbClr val="FFFF00"/>
                </a:highlight>
                <a:latin typeface="Times New Roman" panose="02020603050405020304" pitchFamily="18" charset="0"/>
                <a:ea typeface="SimSun" panose="02010600030101010101" pitchFamily="2" charset="-122"/>
              </a:rPr>
              <a:t>nTbH</a:t>
            </a:r>
            <a:r>
              <a:rPr lang="en-CA" sz="1000" strike="sngStrike" dirty="0">
                <a:highlight>
                  <a:srgbClr val="FFFF00"/>
                </a:highlight>
                <a:latin typeface="Times New Roman" panose="02020603050405020304" pitchFamily="18" charset="0"/>
                <a:ea typeface="SimSun" panose="02010600030101010101" pitchFamily="2" charset="-122"/>
              </a:rPr>
              <a:t>  = = 4 )  | |  ( </a:t>
            </a:r>
            <a:r>
              <a:rPr lang="en-CA" sz="1000" strike="sngStrike" dirty="0" err="1">
                <a:highlight>
                  <a:srgbClr val="FFFF00"/>
                </a:highlight>
                <a:latin typeface="Times New Roman" panose="02020603050405020304" pitchFamily="18" charset="0"/>
                <a:ea typeface="SimSun" panose="02010600030101010101" pitchFamily="2" charset="-122"/>
              </a:rPr>
              <a:t>nTbW</a:t>
            </a:r>
            <a:r>
              <a:rPr lang="en-CA" sz="1000" strike="sngStrike" dirty="0">
                <a:highlight>
                  <a:srgbClr val="FFFF00"/>
                </a:highlight>
                <a:latin typeface="Times New Roman" panose="02020603050405020304" pitchFamily="18" charset="0"/>
                <a:ea typeface="SimSun" panose="02010600030101010101" pitchFamily="2" charset="-122"/>
              </a:rPr>
              <a:t> = = 8  &amp;&amp;  </a:t>
            </a:r>
            <a:r>
              <a:rPr lang="en-CA" sz="1000" strike="sngStrike" dirty="0" err="1">
                <a:highlight>
                  <a:srgbClr val="FFFF00"/>
                </a:highlight>
                <a:latin typeface="Times New Roman" panose="02020603050405020304" pitchFamily="18" charset="0"/>
                <a:ea typeface="SimSun" panose="02010600030101010101" pitchFamily="2" charset="-122"/>
              </a:rPr>
              <a:t>nTbH</a:t>
            </a:r>
            <a:r>
              <a:rPr lang="en-CA" sz="1000" strike="sngStrike" dirty="0">
                <a:highlight>
                  <a:srgbClr val="FFFF00"/>
                </a:highlight>
                <a:latin typeface="Times New Roman" panose="02020603050405020304" pitchFamily="18" charset="0"/>
                <a:ea typeface="SimSun" panose="02010600030101010101" pitchFamily="2" charset="-122"/>
              </a:rPr>
              <a:t>  = = 8 ) )  ?  8  :  16	(1153)</a:t>
            </a:r>
            <a:endParaRPr lang="en-US" sz="1000" dirty="0">
              <a:latin typeface="Times New Roman" panose="02020603050405020304" pitchFamily="18" charset="0"/>
              <a:ea typeface="SimSun" panose="02010600030101010101" pitchFamily="2" charset="-122"/>
            </a:endParaRPr>
          </a:p>
          <a:p>
            <a:pPr marL="742950" marR="0" lvl="1" indent="-285750" algn="just" hangingPunct="0">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1000" dirty="0">
                <a:highlight>
                  <a:srgbClr val="FFFF00"/>
                </a:highlight>
                <a:latin typeface="Times New Roman" panose="02020603050405020304" pitchFamily="18" charset="0"/>
                <a:ea typeface="DengXian" panose="02010600030101010101" pitchFamily="2" charset="-122"/>
              </a:rPr>
              <a:t>If </a:t>
            </a:r>
            <a:r>
              <a:rPr lang="en-CA" sz="1000" dirty="0">
                <a:highlight>
                  <a:srgbClr val="FFFF00"/>
                </a:highlight>
                <a:latin typeface="Times New Roman" panose="02020603050405020304" pitchFamily="18" charset="0"/>
                <a:ea typeface="Times New Roman" panose="02020603050405020304" pitchFamily="18" charset="0"/>
              </a:rPr>
              <a:t>( </a:t>
            </a:r>
            <a:r>
              <a:rPr lang="en-CA" sz="1000" dirty="0" err="1">
                <a:highlight>
                  <a:srgbClr val="FFFF00"/>
                </a:highlight>
                <a:latin typeface="Times New Roman" panose="02020603050405020304" pitchFamily="18" charset="0"/>
                <a:ea typeface="Times New Roman" panose="02020603050405020304" pitchFamily="18" charset="0"/>
              </a:rPr>
              <a:t>nTbW</a:t>
            </a:r>
            <a:r>
              <a:rPr lang="en-CA" sz="1000" dirty="0">
                <a:highlight>
                  <a:srgbClr val="FFFF00"/>
                </a:highlight>
                <a:latin typeface="Times New Roman" panose="02020603050405020304" pitchFamily="18" charset="0"/>
                <a:ea typeface="Times New Roman" panose="02020603050405020304" pitchFamily="18" charset="0"/>
              </a:rPr>
              <a:t> = = 4  &amp;&amp;  </a:t>
            </a:r>
            <a:r>
              <a:rPr lang="en-CA" sz="1000" dirty="0" err="1">
                <a:highlight>
                  <a:srgbClr val="FFFF00"/>
                </a:highlight>
                <a:latin typeface="Times New Roman" panose="02020603050405020304" pitchFamily="18" charset="0"/>
                <a:ea typeface="Times New Roman" panose="02020603050405020304" pitchFamily="18" charset="0"/>
              </a:rPr>
              <a:t>nTbH</a:t>
            </a:r>
            <a:r>
              <a:rPr lang="en-CA" sz="1000" dirty="0">
                <a:highlight>
                  <a:srgbClr val="FFFF00"/>
                </a:highlight>
                <a:latin typeface="Times New Roman" panose="02020603050405020304" pitchFamily="18" charset="0"/>
                <a:ea typeface="Times New Roman" panose="02020603050405020304" pitchFamily="18" charset="0"/>
              </a:rPr>
              <a:t>  = = 4 ) is true, the following applies:</a:t>
            </a:r>
            <a:endParaRPr lang="en-US" sz="1000" dirty="0">
              <a:latin typeface="Times New Roman" panose="02020603050405020304" pitchFamily="18" charset="0"/>
              <a:ea typeface="Times New Roman" panose="02020603050405020304" pitchFamily="18" charset="0"/>
            </a:endParaRPr>
          </a:p>
          <a:p>
            <a:pPr marL="457200" marR="0" algn="just" hangingPunct="0">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DengXian" panose="02010600030101010101" pitchFamily="2" charset="-122"/>
              </a:rPr>
              <a:t>	       </a:t>
            </a:r>
            <a:r>
              <a:rPr lang="en-CA" sz="1000" dirty="0" err="1">
                <a:highlight>
                  <a:srgbClr val="FFFF00"/>
                </a:highlight>
                <a:latin typeface="Times New Roman" panose="02020603050405020304" pitchFamily="18" charset="0"/>
                <a:ea typeface="DengXian" panose="02010600030101010101" pitchFamily="2" charset="-122"/>
              </a:rPr>
              <a:t>nonZeroSize</a:t>
            </a:r>
            <a:r>
              <a:rPr lang="en-CA" sz="1000" dirty="0">
                <a:highlight>
                  <a:srgbClr val="FFFF00"/>
                </a:highlight>
                <a:latin typeface="Times New Roman" panose="02020603050405020304" pitchFamily="18" charset="0"/>
                <a:ea typeface="DengXian" panose="02010600030101010101" pitchFamily="2" charset="-122"/>
              </a:rPr>
              <a:t> = 8</a:t>
            </a:r>
            <a:endParaRPr lang="en-US" sz="1000" dirty="0">
              <a:latin typeface="Times New Roman" panose="02020603050405020304" pitchFamily="18" charset="0"/>
              <a:ea typeface="Times New Roman" panose="02020603050405020304" pitchFamily="18" charset="0"/>
            </a:endParaRPr>
          </a:p>
          <a:p>
            <a:pPr marL="742950" marR="0" lvl="1" indent="-285750" algn="just" hangingPunct="0">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1000" dirty="0">
                <a:highlight>
                  <a:srgbClr val="FFFF00"/>
                </a:highlight>
                <a:latin typeface="Times New Roman" panose="02020603050405020304" pitchFamily="18" charset="0"/>
                <a:ea typeface="DengXian" panose="02010600030101010101" pitchFamily="2" charset="-122"/>
              </a:rPr>
              <a:t>Otherwise, if </a:t>
            </a:r>
            <a:r>
              <a:rPr lang="en-CA" sz="1000" dirty="0">
                <a:highlight>
                  <a:srgbClr val="FFFF00"/>
                </a:highlight>
                <a:latin typeface="Times New Roman" panose="02020603050405020304" pitchFamily="18" charset="0"/>
                <a:ea typeface="Times New Roman" panose="02020603050405020304" pitchFamily="18" charset="0"/>
              </a:rPr>
              <a:t>( </a:t>
            </a:r>
            <a:r>
              <a:rPr lang="en-CA" sz="1000" dirty="0" err="1">
                <a:highlight>
                  <a:srgbClr val="FFFF00"/>
                </a:highlight>
                <a:latin typeface="Times New Roman" panose="02020603050405020304" pitchFamily="18" charset="0"/>
                <a:ea typeface="Times New Roman" panose="02020603050405020304" pitchFamily="18" charset="0"/>
              </a:rPr>
              <a:t>nTbW</a:t>
            </a:r>
            <a:r>
              <a:rPr lang="en-CA" sz="1000" dirty="0">
                <a:highlight>
                  <a:srgbClr val="FFFF00"/>
                </a:highlight>
                <a:latin typeface="Times New Roman" panose="02020603050405020304" pitchFamily="18" charset="0"/>
                <a:ea typeface="Times New Roman" panose="02020603050405020304" pitchFamily="18" charset="0"/>
              </a:rPr>
              <a:t> = = 8  &amp;&amp;  </a:t>
            </a:r>
            <a:r>
              <a:rPr lang="en-CA" sz="1000" dirty="0" err="1">
                <a:highlight>
                  <a:srgbClr val="FFFF00"/>
                </a:highlight>
                <a:latin typeface="Times New Roman" panose="02020603050405020304" pitchFamily="18" charset="0"/>
                <a:ea typeface="Times New Roman" panose="02020603050405020304" pitchFamily="18" charset="0"/>
              </a:rPr>
              <a:t>nTbH</a:t>
            </a:r>
            <a:r>
              <a:rPr lang="en-CA" sz="1000" dirty="0">
                <a:highlight>
                  <a:srgbClr val="FFFF00"/>
                </a:highlight>
                <a:latin typeface="Times New Roman" panose="02020603050405020304" pitchFamily="18" charset="0"/>
                <a:ea typeface="Times New Roman" panose="02020603050405020304" pitchFamily="18" charset="0"/>
              </a:rPr>
              <a:t>  = = 8 ) is true, the following applies:</a:t>
            </a:r>
            <a:endParaRPr lang="en-US" sz="1000" dirty="0">
              <a:latin typeface="Times New Roman" panose="02020603050405020304" pitchFamily="18" charset="0"/>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DengXian" panose="02010600030101010101" pitchFamily="2" charset="-122"/>
              </a:rPr>
              <a:t>				</a:t>
            </a:r>
            <a:r>
              <a:rPr lang="en-CA" sz="1000" dirty="0" err="1">
                <a:highlight>
                  <a:srgbClr val="FFFF00"/>
                </a:highlight>
                <a:latin typeface="Times New Roman" panose="02020603050405020304" pitchFamily="18" charset="0"/>
                <a:ea typeface="DengXian" panose="02010600030101010101" pitchFamily="2" charset="-122"/>
              </a:rPr>
              <a:t>nonZeroSize</a:t>
            </a:r>
            <a:r>
              <a:rPr lang="en-CA" sz="1000" dirty="0">
                <a:highlight>
                  <a:srgbClr val="FFFF00"/>
                </a:highlight>
                <a:latin typeface="Times New Roman" panose="02020603050405020304" pitchFamily="18" charset="0"/>
                <a:ea typeface="DengXian" panose="02010600030101010101" pitchFamily="2" charset="-122"/>
              </a:rPr>
              <a:t> = 10</a:t>
            </a:r>
            <a:endParaRPr lang="en-US" sz="1000" dirty="0">
              <a:latin typeface="Times New Roman" panose="02020603050405020304" pitchFamily="18" charset="0"/>
              <a:ea typeface="Times New Roman" panose="02020603050405020304" pitchFamily="18" charset="0"/>
            </a:endParaRPr>
          </a:p>
          <a:p>
            <a:pPr marL="742950" marR="0" lvl="1" indent="-285750" algn="just" hangingPunct="0">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1000" dirty="0">
                <a:highlight>
                  <a:srgbClr val="FFFF00"/>
                </a:highlight>
                <a:latin typeface="Times New Roman" panose="02020603050405020304" pitchFamily="18" charset="0"/>
                <a:ea typeface="DengXian" panose="02010600030101010101" pitchFamily="2" charset="-122"/>
              </a:rPr>
              <a:t>Otherwise, </a:t>
            </a:r>
            <a:r>
              <a:rPr lang="en-CA" sz="1000" dirty="0">
                <a:highlight>
                  <a:srgbClr val="FFFF00"/>
                </a:highlight>
                <a:latin typeface="Times New Roman" panose="02020603050405020304" pitchFamily="18" charset="0"/>
                <a:ea typeface="Times New Roman" panose="02020603050405020304" pitchFamily="18" charset="0"/>
              </a:rPr>
              <a:t>the following applies:</a:t>
            </a:r>
            <a:endParaRPr lang="en-US" sz="1000" dirty="0">
              <a:latin typeface="Times New Roman" panose="02020603050405020304" pitchFamily="18" charset="0"/>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DengXian" panose="02010600030101010101" pitchFamily="2" charset="-122"/>
              </a:rPr>
              <a:t>				</a:t>
            </a:r>
            <a:r>
              <a:rPr lang="en-CA" sz="1000" dirty="0" err="1">
                <a:highlight>
                  <a:srgbClr val="FFFF00"/>
                </a:highlight>
                <a:latin typeface="Times New Roman" panose="02020603050405020304" pitchFamily="18" charset="0"/>
                <a:ea typeface="DengXian" panose="02010600030101010101" pitchFamily="2" charset="-122"/>
              </a:rPr>
              <a:t>nonZeroSize</a:t>
            </a:r>
            <a:r>
              <a:rPr lang="en-CA" sz="1000" dirty="0">
                <a:highlight>
                  <a:srgbClr val="FFFF00"/>
                </a:highlight>
                <a:latin typeface="Times New Roman" panose="02020603050405020304" pitchFamily="18" charset="0"/>
                <a:ea typeface="DengXian" panose="02010600030101010101" pitchFamily="2" charset="-122"/>
              </a:rPr>
              <a:t> = 16</a:t>
            </a:r>
            <a:endParaRPr lang="en-US" sz="1000" dirty="0">
              <a:latin typeface="Times New Roman" panose="02020603050405020304" pitchFamily="18" charset="0"/>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914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2173" y="118378"/>
            <a:ext cx="11210239" cy="429028"/>
          </a:xfrm>
        </p:spPr>
        <p:txBody>
          <a:bodyPr/>
          <a:lstStyle/>
          <a:p>
            <a:r>
              <a:rPr lang="en-US" dirty="0"/>
              <a:t>Conclusions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a:xfrm>
            <a:off x="494189" y="6027347"/>
            <a:ext cx="10223342" cy="189801"/>
          </a:xfrm>
        </p:spPr>
        <p:txBody>
          <a:bodyPr/>
          <a:lstStyle/>
          <a:p>
            <a:endParaRPr lang="en-US" dirty="0"/>
          </a:p>
        </p:txBody>
      </p:sp>
      <p:sp>
        <p:nvSpPr>
          <p:cNvPr id="9" name="Subtitle 8">
            <a:extLst>
              <a:ext uri="{FF2B5EF4-FFF2-40B4-BE49-F238E27FC236}">
                <a16:creationId xmlns:a16="http://schemas.microsoft.com/office/drawing/2014/main" id="{404F278B-0E66-47EB-9751-FD572E50FCBE}"/>
              </a:ext>
            </a:extLst>
          </p:cNvPr>
          <p:cNvSpPr>
            <a:spLocks noGrp="1"/>
          </p:cNvSpPr>
          <p:nvPr>
            <p:ph type="subTitle" idx="1"/>
          </p:nvPr>
        </p:nvSpPr>
        <p:spPr>
          <a:xfrm>
            <a:off x="479793" y="675034"/>
            <a:ext cx="11436590" cy="5035104"/>
          </a:xfrm>
        </p:spPr>
        <p:txBody>
          <a:bodyPr/>
          <a:lstStyle/>
          <a:p>
            <a:pPr marL="342900" indent="-342900" algn="just">
              <a:buFont typeface="Arial" panose="020B0604020202020204" pitchFamily="34" charset="0"/>
              <a:buChar char="•"/>
            </a:pPr>
            <a:r>
              <a:rPr lang="en-US" dirty="0"/>
              <a:t>Proposed two alternatives LFNST design w/o changing the worst-case comp.</a:t>
            </a:r>
          </a:p>
          <a:p>
            <a:pPr marL="342900" indent="-342900" algn="just">
              <a:buFont typeface="Arial" panose="020B0604020202020204" pitchFamily="34" charset="0"/>
              <a:buChar char="•"/>
            </a:pPr>
            <a:r>
              <a:rPr lang="en-US" dirty="0"/>
              <a:t>Method 1: Regular memory handling with 0.1% AI and 0.06% RA gains</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algn="just"/>
            <a:endParaRPr lang="en-US" dirty="0"/>
          </a:p>
          <a:p>
            <a:pPr marL="342900" indent="-342900" algn="just">
              <a:buFont typeface="Arial" panose="020B0604020202020204" pitchFamily="34" charset="0"/>
              <a:buChar char="•"/>
            </a:pPr>
            <a:r>
              <a:rPr lang="en-US" dirty="0"/>
              <a:t>Method 2: Clean-up – removing unnecessary zero-out</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Recommendation: to adopt one of the proposed methods.</a:t>
            </a:r>
          </a:p>
          <a:p>
            <a:pPr algn="just"/>
            <a:r>
              <a:rPr lang="en-US" dirty="0"/>
              <a:t>Cross-checkers: T. Zhou and T. </a:t>
            </a:r>
            <a:r>
              <a:rPr lang="en-US" dirty="0" err="1"/>
              <a:t>Ikai</a:t>
            </a:r>
            <a:r>
              <a:rPr lang="en-US" dirty="0"/>
              <a:t> (Sharp)</a:t>
            </a:r>
          </a:p>
          <a:p>
            <a:pPr marL="342900" indent="-342900" algn="just">
              <a:buFont typeface="Arial" panose="020B0604020202020204" pitchFamily="34" charset="0"/>
              <a:buChar char="•"/>
            </a:pPr>
            <a:endParaRPr lang="en-US" dirty="0"/>
          </a:p>
        </p:txBody>
      </p:sp>
      <p:grpSp>
        <p:nvGrpSpPr>
          <p:cNvPr id="20" name="Group 19">
            <a:extLst>
              <a:ext uri="{FF2B5EF4-FFF2-40B4-BE49-F238E27FC236}">
                <a16:creationId xmlns:a16="http://schemas.microsoft.com/office/drawing/2014/main" id="{5E75EC49-E5BE-47D7-B9F0-66C5519C1259}"/>
              </a:ext>
            </a:extLst>
          </p:cNvPr>
          <p:cNvGrpSpPr/>
          <p:nvPr/>
        </p:nvGrpSpPr>
        <p:grpSpPr>
          <a:xfrm>
            <a:off x="3229462" y="1615309"/>
            <a:ext cx="4011836" cy="1374140"/>
            <a:chOff x="3233064" y="4069078"/>
            <a:chExt cx="4011836" cy="1374140"/>
          </a:xfrm>
        </p:grpSpPr>
        <p:pic>
          <p:nvPicPr>
            <p:cNvPr id="23" name="Picture 22">
              <a:extLst>
                <a:ext uri="{FF2B5EF4-FFF2-40B4-BE49-F238E27FC236}">
                  <a16:creationId xmlns:a16="http://schemas.microsoft.com/office/drawing/2014/main" id="{6A5469B6-0F9F-4907-9DC0-4E65AAC79AC3}"/>
                </a:ext>
              </a:extLst>
            </p:cNvPr>
            <p:cNvPicPr>
              <a:picLocks noChangeAspect="1"/>
            </p:cNvPicPr>
            <p:nvPr/>
          </p:nvPicPr>
          <p:blipFill>
            <a:blip r:embed="rId2"/>
            <a:stretch>
              <a:fillRect/>
            </a:stretch>
          </p:blipFill>
          <p:spPr>
            <a:xfrm>
              <a:off x="5836584" y="4069078"/>
              <a:ext cx="1408316" cy="1371600"/>
            </a:xfrm>
            <a:prstGeom prst="rect">
              <a:avLst/>
            </a:prstGeom>
          </p:spPr>
        </p:pic>
        <p:grpSp>
          <p:nvGrpSpPr>
            <p:cNvPr id="24" name="Group 23">
              <a:extLst>
                <a:ext uri="{FF2B5EF4-FFF2-40B4-BE49-F238E27FC236}">
                  <a16:creationId xmlns:a16="http://schemas.microsoft.com/office/drawing/2014/main" id="{5A98F1A7-D94C-4199-8560-7CD89286584E}"/>
                </a:ext>
              </a:extLst>
            </p:cNvPr>
            <p:cNvGrpSpPr/>
            <p:nvPr/>
          </p:nvGrpSpPr>
          <p:grpSpPr>
            <a:xfrm>
              <a:off x="3233064" y="4071618"/>
              <a:ext cx="2661638" cy="1371600"/>
              <a:chOff x="2055193" y="2562352"/>
              <a:chExt cx="2661638" cy="1371600"/>
            </a:xfrm>
          </p:grpSpPr>
          <p:pic>
            <p:nvPicPr>
              <p:cNvPr id="25" name="Picture 24">
                <a:extLst>
                  <a:ext uri="{FF2B5EF4-FFF2-40B4-BE49-F238E27FC236}">
                    <a16:creationId xmlns:a16="http://schemas.microsoft.com/office/drawing/2014/main" id="{2A6F0AB5-51B5-4C53-9385-6A0D48BA0798}"/>
                  </a:ext>
                </a:extLst>
              </p:cNvPr>
              <p:cNvPicPr>
                <a:picLocks noChangeAspect="1"/>
              </p:cNvPicPr>
              <p:nvPr/>
            </p:nvPicPr>
            <p:blipFill>
              <a:blip r:embed="rId3"/>
              <a:stretch>
                <a:fillRect/>
              </a:stretch>
            </p:blipFill>
            <p:spPr>
              <a:xfrm>
                <a:off x="2055193" y="2562352"/>
                <a:ext cx="1405759" cy="1371600"/>
              </a:xfrm>
              <a:prstGeom prst="rect">
                <a:avLst/>
              </a:prstGeom>
            </p:spPr>
          </p:pic>
          <p:sp>
            <p:nvSpPr>
              <p:cNvPr id="26" name="Arrow: Right 25">
                <a:extLst>
                  <a:ext uri="{FF2B5EF4-FFF2-40B4-BE49-F238E27FC236}">
                    <a16:creationId xmlns:a16="http://schemas.microsoft.com/office/drawing/2014/main" id="{2247003B-AA4A-4FCB-9527-53003B0A588A}"/>
                  </a:ext>
                </a:extLst>
              </p:cNvPr>
              <p:cNvSpPr/>
              <p:nvPr/>
            </p:nvSpPr>
            <p:spPr>
              <a:xfrm>
                <a:off x="3758226" y="3072186"/>
                <a:ext cx="658520" cy="175966"/>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 name="TextBox 26">
                <a:extLst>
                  <a:ext uri="{FF2B5EF4-FFF2-40B4-BE49-F238E27FC236}">
                    <a16:creationId xmlns:a16="http://schemas.microsoft.com/office/drawing/2014/main" id="{84C933CC-3572-4325-8877-47923987A76C}"/>
                  </a:ext>
                </a:extLst>
              </p:cNvPr>
              <p:cNvSpPr txBox="1"/>
              <p:nvPr/>
            </p:nvSpPr>
            <p:spPr>
              <a:xfrm>
                <a:off x="3311072" y="2780209"/>
                <a:ext cx="1405759" cy="338169"/>
              </a:xfrm>
              <a:prstGeom prst="rect">
                <a:avLst/>
              </a:prstGeom>
              <a:noFill/>
              <a:ln>
                <a:noFill/>
              </a:ln>
            </p:spPr>
            <p:txBody>
              <a:bodyPr wrap="square" lIns="137160" tIns="91440" rIns="0" bIns="91440" rtlCol="0">
                <a:spAutoFit/>
              </a:bodyPr>
              <a:lstStyle/>
              <a:p>
                <a:pPr algn="ctr">
                  <a:lnSpc>
                    <a:spcPct val="95000"/>
                  </a:lnSpc>
                  <a:spcBef>
                    <a:spcPts val="1200"/>
                  </a:spcBef>
                </a:pPr>
                <a:r>
                  <a:rPr lang="en-US" sz="1050" dirty="0"/>
                  <a:t>Inverse 8x8 LFNST</a:t>
                </a:r>
                <a:endParaRPr lang="en-US" sz="1050" dirty="0">
                  <a:solidFill>
                    <a:schemeClr val="tx1"/>
                  </a:solidFill>
                </a:endParaRPr>
              </a:p>
            </p:txBody>
          </p:sp>
        </p:grpSp>
      </p:grpSp>
      <p:sp>
        <p:nvSpPr>
          <p:cNvPr id="28" name="Rectangle 27">
            <a:extLst>
              <a:ext uri="{FF2B5EF4-FFF2-40B4-BE49-F238E27FC236}">
                <a16:creationId xmlns:a16="http://schemas.microsoft.com/office/drawing/2014/main" id="{32B9465E-CDE2-422A-9545-366BA0AB29A0}"/>
              </a:ext>
            </a:extLst>
          </p:cNvPr>
          <p:cNvSpPr/>
          <p:nvPr/>
        </p:nvSpPr>
        <p:spPr>
          <a:xfrm>
            <a:off x="1973610" y="3815688"/>
            <a:ext cx="6096000" cy="1477328"/>
          </a:xfrm>
          <a:prstGeom prst="rect">
            <a:avLst/>
          </a:prstGeom>
        </p:spPr>
        <p:txBody>
          <a:bodyPr>
            <a:spAutoFit/>
          </a:bodyPr>
          <a:lstStyle/>
          <a:p>
            <a:pPr marL="356870" marR="0" hangingPunct="0">
              <a:spcAft>
                <a:spcPts val="1200"/>
              </a:spcAft>
              <a:tabLst>
                <a:tab pos="504190" algn="l"/>
                <a:tab pos="1008380" algn="l"/>
                <a:tab pos="3079115" algn="ctr"/>
                <a:tab pos="6156960" algn="r"/>
                <a:tab pos="540385" algn="l"/>
                <a:tab pos="720090" algn="l"/>
                <a:tab pos="900430" algn="l"/>
                <a:tab pos="2286000" algn="l"/>
                <a:tab pos="6156960" algn="r"/>
              </a:tabLst>
            </a:pPr>
            <a:r>
              <a:rPr lang="en-CA" sz="1000" strike="sngStrike" dirty="0" err="1">
                <a:highlight>
                  <a:srgbClr val="FFFF00"/>
                </a:highlight>
                <a:latin typeface="Times New Roman" panose="02020603050405020304" pitchFamily="18" charset="0"/>
                <a:ea typeface="DengXian" panose="02010600030101010101" pitchFamily="2" charset="-122"/>
              </a:rPr>
              <a:t>nonZeroSize</a:t>
            </a:r>
            <a:r>
              <a:rPr lang="en-CA" sz="1000" strike="sngStrike" dirty="0">
                <a:highlight>
                  <a:srgbClr val="FFFF00"/>
                </a:highlight>
                <a:latin typeface="Times New Roman" panose="02020603050405020304" pitchFamily="18" charset="0"/>
                <a:ea typeface="SimSun" panose="02010600030101010101" pitchFamily="2" charset="-122"/>
              </a:rPr>
              <a:t> = ( ( </a:t>
            </a:r>
            <a:r>
              <a:rPr lang="en-CA" sz="1000" strike="sngStrike" dirty="0" err="1">
                <a:highlight>
                  <a:srgbClr val="FFFF00"/>
                </a:highlight>
                <a:latin typeface="Times New Roman" panose="02020603050405020304" pitchFamily="18" charset="0"/>
                <a:ea typeface="SimSun" panose="02010600030101010101" pitchFamily="2" charset="-122"/>
              </a:rPr>
              <a:t>nTbW</a:t>
            </a:r>
            <a:r>
              <a:rPr lang="en-CA" sz="1000" strike="sngStrike" dirty="0">
                <a:highlight>
                  <a:srgbClr val="FFFF00"/>
                </a:highlight>
                <a:latin typeface="Times New Roman" panose="02020603050405020304" pitchFamily="18" charset="0"/>
                <a:ea typeface="SimSun" panose="02010600030101010101" pitchFamily="2" charset="-122"/>
              </a:rPr>
              <a:t> = = 4  &amp;&amp;  </a:t>
            </a:r>
            <a:r>
              <a:rPr lang="en-CA" sz="1000" strike="sngStrike" dirty="0" err="1">
                <a:highlight>
                  <a:srgbClr val="FFFF00"/>
                </a:highlight>
                <a:latin typeface="Times New Roman" panose="02020603050405020304" pitchFamily="18" charset="0"/>
                <a:ea typeface="SimSun" panose="02010600030101010101" pitchFamily="2" charset="-122"/>
              </a:rPr>
              <a:t>nTbH</a:t>
            </a:r>
            <a:r>
              <a:rPr lang="en-CA" sz="1000" strike="sngStrike" dirty="0">
                <a:highlight>
                  <a:srgbClr val="FFFF00"/>
                </a:highlight>
                <a:latin typeface="Times New Roman" panose="02020603050405020304" pitchFamily="18" charset="0"/>
                <a:ea typeface="SimSun" panose="02010600030101010101" pitchFamily="2" charset="-122"/>
              </a:rPr>
              <a:t>  = = 4 )  | |  ( </a:t>
            </a:r>
            <a:r>
              <a:rPr lang="en-CA" sz="1000" strike="sngStrike" dirty="0" err="1">
                <a:highlight>
                  <a:srgbClr val="FFFF00"/>
                </a:highlight>
                <a:latin typeface="Times New Roman" panose="02020603050405020304" pitchFamily="18" charset="0"/>
                <a:ea typeface="SimSun" panose="02010600030101010101" pitchFamily="2" charset="-122"/>
              </a:rPr>
              <a:t>nTbW</a:t>
            </a:r>
            <a:r>
              <a:rPr lang="en-CA" sz="1000" strike="sngStrike" dirty="0">
                <a:highlight>
                  <a:srgbClr val="FFFF00"/>
                </a:highlight>
                <a:latin typeface="Times New Roman" panose="02020603050405020304" pitchFamily="18" charset="0"/>
                <a:ea typeface="SimSun" panose="02010600030101010101" pitchFamily="2" charset="-122"/>
              </a:rPr>
              <a:t> = = 8  &amp;&amp;  </a:t>
            </a:r>
            <a:r>
              <a:rPr lang="en-CA" sz="1000" strike="sngStrike" dirty="0" err="1">
                <a:highlight>
                  <a:srgbClr val="FFFF00"/>
                </a:highlight>
                <a:latin typeface="Times New Roman" panose="02020603050405020304" pitchFamily="18" charset="0"/>
                <a:ea typeface="SimSun" panose="02010600030101010101" pitchFamily="2" charset="-122"/>
              </a:rPr>
              <a:t>nTbH</a:t>
            </a:r>
            <a:r>
              <a:rPr lang="en-CA" sz="1000" strike="sngStrike" dirty="0">
                <a:highlight>
                  <a:srgbClr val="FFFF00"/>
                </a:highlight>
                <a:latin typeface="Times New Roman" panose="02020603050405020304" pitchFamily="18" charset="0"/>
                <a:ea typeface="SimSun" panose="02010600030101010101" pitchFamily="2" charset="-122"/>
              </a:rPr>
              <a:t>  = = 8 ) )  ?  8  :  16	(1153)</a:t>
            </a:r>
            <a:endParaRPr lang="en-US" sz="1000" dirty="0">
              <a:latin typeface="Times New Roman" panose="02020603050405020304" pitchFamily="18" charset="0"/>
              <a:ea typeface="SimSun" panose="02010600030101010101" pitchFamily="2" charset="-122"/>
            </a:endParaRPr>
          </a:p>
          <a:p>
            <a:pPr marL="742950" marR="0" lvl="1" indent="-285750" algn="just" hangingPunct="0">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1000" dirty="0">
                <a:highlight>
                  <a:srgbClr val="FFFF00"/>
                </a:highlight>
                <a:latin typeface="Times New Roman" panose="02020603050405020304" pitchFamily="18" charset="0"/>
                <a:ea typeface="DengXian" panose="02010600030101010101" pitchFamily="2" charset="-122"/>
              </a:rPr>
              <a:t>If </a:t>
            </a:r>
            <a:r>
              <a:rPr lang="en-CA" sz="1000" dirty="0">
                <a:highlight>
                  <a:srgbClr val="FFFF00"/>
                </a:highlight>
                <a:latin typeface="Times New Roman" panose="02020603050405020304" pitchFamily="18" charset="0"/>
                <a:ea typeface="Times New Roman" panose="02020603050405020304" pitchFamily="18" charset="0"/>
              </a:rPr>
              <a:t>( </a:t>
            </a:r>
            <a:r>
              <a:rPr lang="en-CA" sz="1000" dirty="0" err="1">
                <a:highlight>
                  <a:srgbClr val="FFFF00"/>
                </a:highlight>
                <a:latin typeface="Times New Roman" panose="02020603050405020304" pitchFamily="18" charset="0"/>
                <a:ea typeface="Times New Roman" panose="02020603050405020304" pitchFamily="18" charset="0"/>
              </a:rPr>
              <a:t>nTbW</a:t>
            </a:r>
            <a:r>
              <a:rPr lang="en-CA" sz="1000" dirty="0">
                <a:highlight>
                  <a:srgbClr val="FFFF00"/>
                </a:highlight>
                <a:latin typeface="Times New Roman" panose="02020603050405020304" pitchFamily="18" charset="0"/>
                <a:ea typeface="Times New Roman" panose="02020603050405020304" pitchFamily="18" charset="0"/>
              </a:rPr>
              <a:t> = = 4  &amp;&amp;  </a:t>
            </a:r>
            <a:r>
              <a:rPr lang="en-CA" sz="1000" dirty="0" err="1">
                <a:highlight>
                  <a:srgbClr val="FFFF00"/>
                </a:highlight>
                <a:latin typeface="Times New Roman" panose="02020603050405020304" pitchFamily="18" charset="0"/>
                <a:ea typeface="Times New Roman" panose="02020603050405020304" pitchFamily="18" charset="0"/>
              </a:rPr>
              <a:t>nTbH</a:t>
            </a:r>
            <a:r>
              <a:rPr lang="en-CA" sz="1000" dirty="0">
                <a:highlight>
                  <a:srgbClr val="FFFF00"/>
                </a:highlight>
                <a:latin typeface="Times New Roman" panose="02020603050405020304" pitchFamily="18" charset="0"/>
                <a:ea typeface="Times New Roman" panose="02020603050405020304" pitchFamily="18" charset="0"/>
              </a:rPr>
              <a:t>  = = 4 ) is true, the following applies:</a:t>
            </a:r>
            <a:endParaRPr lang="en-US" sz="1000" dirty="0">
              <a:latin typeface="Times New Roman" panose="02020603050405020304" pitchFamily="18" charset="0"/>
              <a:ea typeface="Times New Roman" panose="02020603050405020304" pitchFamily="18" charset="0"/>
            </a:endParaRPr>
          </a:p>
          <a:p>
            <a:pPr marL="457200" marR="0" algn="just" hangingPunct="0">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DengXian" panose="02010600030101010101" pitchFamily="2" charset="-122"/>
              </a:rPr>
              <a:t>	       </a:t>
            </a:r>
            <a:r>
              <a:rPr lang="en-CA" sz="1000" dirty="0" err="1">
                <a:highlight>
                  <a:srgbClr val="FFFF00"/>
                </a:highlight>
                <a:latin typeface="Times New Roman" panose="02020603050405020304" pitchFamily="18" charset="0"/>
                <a:ea typeface="DengXian" panose="02010600030101010101" pitchFamily="2" charset="-122"/>
              </a:rPr>
              <a:t>nonZeroSize</a:t>
            </a:r>
            <a:r>
              <a:rPr lang="en-CA" sz="1000" dirty="0">
                <a:highlight>
                  <a:srgbClr val="FFFF00"/>
                </a:highlight>
                <a:latin typeface="Times New Roman" panose="02020603050405020304" pitchFamily="18" charset="0"/>
                <a:ea typeface="DengXian" panose="02010600030101010101" pitchFamily="2" charset="-122"/>
              </a:rPr>
              <a:t> = 8</a:t>
            </a:r>
            <a:endParaRPr lang="en-US" sz="1000" dirty="0">
              <a:latin typeface="Times New Roman" panose="02020603050405020304" pitchFamily="18" charset="0"/>
              <a:ea typeface="Times New Roman" panose="02020603050405020304" pitchFamily="18" charset="0"/>
            </a:endParaRPr>
          </a:p>
          <a:p>
            <a:pPr marL="742950" marR="0" lvl="1" indent="-285750" algn="just" hangingPunct="0">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1000" dirty="0">
                <a:highlight>
                  <a:srgbClr val="FFFF00"/>
                </a:highlight>
                <a:latin typeface="Times New Roman" panose="02020603050405020304" pitchFamily="18" charset="0"/>
                <a:ea typeface="DengXian" panose="02010600030101010101" pitchFamily="2" charset="-122"/>
              </a:rPr>
              <a:t>Otherwise, if </a:t>
            </a:r>
            <a:r>
              <a:rPr lang="en-CA" sz="1000" dirty="0">
                <a:highlight>
                  <a:srgbClr val="FFFF00"/>
                </a:highlight>
                <a:latin typeface="Times New Roman" panose="02020603050405020304" pitchFamily="18" charset="0"/>
                <a:ea typeface="Times New Roman" panose="02020603050405020304" pitchFamily="18" charset="0"/>
              </a:rPr>
              <a:t>( </a:t>
            </a:r>
            <a:r>
              <a:rPr lang="en-CA" sz="1000" dirty="0" err="1">
                <a:highlight>
                  <a:srgbClr val="FFFF00"/>
                </a:highlight>
                <a:latin typeface="Times New Roman" panose="02020603050405020304" pitchFamily="18" charset="0"/>
                <a:ea typeface="Times New Roman" panose="02020603050405020304" pitchFamily="18" charset="0"/>
              </a:rPr>
              <a:t>nTbW</a:t>
            </a:r>
            <a:r>
              <a:rPr lang="en-CA" sz="1000" dirty="0">
                <a:highlight>
                  <a:srgbClr val="FFFF00"/>
                </a:highlight>
                <a:latin typeface="Times New Roman" panose="02020603050405020304" pitchFamily="18" charset="0"/>
                <a:ea typeface="Times New Roman" panose="02020603050405020304" pitchFamily="18" charset="0"/>
              </a:rPr>
              <a:t> = = 8  &amp;&amp;  </a:t>
            </a:r>
            <a:r>
              <a:rPr lang="en-CA" sz="1000" dirty="0" err="1">
                <a:highlight>
                  <a:srgbClr val="FFFF00"/>
                </a:highlight>
                <a:latin typeface="Times New Roman" panose="02020603050405020304" pitchFamily="18" charset="0"/>
                <a:ea typeface="Times New Roman" panose="02020603050405020304" pitchFamily="18" charset="0"/>
              </a:rPr>
              <a:t>nTbH</a:t>
            </a:r>
            <a:r>
              <a:rPr lang="en-CA" sz="1000" dirty="0">
                <a:highlight>
                  <a:srgbClr val="FFFF00"/>
                </a:highlight>
                <a:latin typeface="Times New Roman" panose="02020603050405020304" pitchFamily="18" charset="0"/>
                <a:ea typeface="Times New Roman" panose="02020603050405020304" pitchFamily="18" charset="0"/>
              </a:rPr>
              <a:t>  = = 8 ) is true, the following applies:</a:t>
            </a:r>
            <a:endParaRPr lang="en-US" sz="1000" dirty="0">
              <a:latin typeface="Times New Roman" panose="02020603050405020304" pitchFamily="18" charset="0"/>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DengXian" panose="02010600030101010101" pitchFamily="2" charset="-122"/>
              </a:rPr>
              <a:t>				</a:t>
            </a:r>
            <a:r>
              <a:rPr lang="en-CA" sz="1000" dirty="0" err="1">
                <a:highlight>
                  <a:srgbClr val="FFFF00"/>
                </a:highlight>
                <a:latin typeface="Times New Roman" panose="02020603050405020304" pitchFamily="18" charset="0"/>
                <a:ea typeface="DengXian" panose="02010600030101010101" pitchFamily="2" charset="-122"/>
              </a:rPr>
              <a:t>nonZeroSize</a:t>
            </a:r>
            <a:r>
              <a:rPr lang="en-CA" sz="1000" dirty="0">
                <a:highlight>
                  <a:srgbClr val="FFFF00"/>
                </a:highlight>
                <a:latin typeface="Times New Roman" panose="02020603050405020304" pitchFamily="18" charset="0"/>
                <a:ea typeface="DengXian" panose="02010600030101010101" pitchFamily="2" charset="-122"/>
              </a:rPr>
              <a:t> = 10</a:t>
            </a:r>
            <a:endParaRPr lang="en-US" sz="1000" dirty="0">
              <a:latin typeface="Times New Roman" panose="02020603050405020304" pitchFamily="18" charset="0"/>
              <a:ea typeface="Times New Roman" panose="02020603050405020304" pitchFamily="18" charset="0"/>
            </a:endParaRPr>
          </a:p>
          <a:p>
            <a:pPr marL="742950" marR="0" lvl="1" indent="-285750" algn="just" hangingPunct="0">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 pos="254000" algn="l"/>
                <a:tab pos="756285" algn="l"/>
                <a:tab pos="1008380" algn="l"/>
                <a:tab pos="1260475" algn="l"/>
              </a:tabLst>
            </a:pPr>
            <a:r>
              <a:rPr lang="en-CA" sz="1000" dirty="0">
                <a:highlight>
                  <a:srgbClr val="FFFF00"/>
                </a:highlight>
                <a:latin typeface="Times New Roman" panose="02020603050405020304" pitchFamily="18" charset="0"/>
                <a:ea typeface="DengXian" panose="02010600030101010101" pitchFamily="2" charset="-122"/>
              </a:rPr>
              <a:t>Otherwise, </a:t>
            </a:r>
            <a:r>
              <a:rPr lang="en-CA" sz="1000" dirty="0">
                <a:highlight>
                  <a:srgbClr val="FFFF00"/>
                </a:highlight>
                <a:latin typeface="Times New Roman" panose="02020603050405020304" pitchFamily="18" charset="0"/>
                <a:ea typeface="Times New Roman" panose="02020603050405020304" pitchFamily="18" charset="0"/>
              </a:rPr>
              <a:t>the following applies:</a:t>
            </a:r>
            <a:endParaRPr lang="en-US" sz="1000" dirty="0">
              <a:latin typeface="Times New Roman" panose="02020603050405020304" pitchFamily="18" charset="0"/>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2540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DengXian" panose="02010600030101010101" pitchFamily="2" charset="-122"/>
              </a:rPr>
              <a:t>				</a:t>
            </a:r>
            <a:r>
              <a:rPr lang="en-CA" sz="1000" dirty="0" err="1">
                <a:highlight>
                  <a:srgbClr val="FFFF00"/>
                </a:highlight>
                <a:latin typeface="Times New Roman" panose="02020603050405020304" pitchFamily="18" charset="0"/>
                <a:ea typeface="DengXian" panose="02010600030101010101" pitchFamily="2" charset="-122"/>
              </a:rPr>
              <a:t>nonZeroSize</a:t>
            </a:r>
            <a:r>
              <a:rPr lang="en-CA" sz="1000" dirty="0">
                <a:highlight>
                  <a:srgbClr val="FFFF00"/>
                </a:highlight>
                <a:latin typeface="Times New Roman" panose="02020603050405020304" pitchFamily="18" charset="0"/>
                <a:ea typeface="DengXian" panose="02010600030101010101" pitchFamily="2" charset="-122"/>
              </a:rPr>
              <a:t> = 16</a:t>
            </a:r>
            <a:endParaRPr lang="en-US" sz="1000" dirty="0">
              <a:latin typeface="Times New Roman" panose="02020603050405020304" pitchFamily="18" charset="0"/>
              <a:ea typeface="Times New Roman" panose="02020603050405020304" pitchFamily="18" charset="0"/>
            </a:endParaRPr>
          </a:p>
          <a:p>
            <a:pPr algn="just" hangingPunct="0">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00" dirty="0">
                <a:latin typeface="Times New Roman" panose="02020603050405020304" pitchFamily="18" charset="0"/>
                <a:ea typeface="Times New Roman" panose="02020603050405020304" pitchFamily="18" charset="0"/>
              </a:rPr>
              <a:t>…</a:t>
            </a:r>
            <a:endParaRPr lang="en-US" sz="1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7904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5935</TotalTime>
  <Words>892</Words>
  <Application>Microsoft Office PowerPoint</Application>
  <PresentationFormat>Widescreen</PresentationFormat>
  <Paragraphs>171</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Microsoft Sans Serif</vt:lpstr>
      <vt:lpstr>Times New Roman</vt:lpstr>
      <vt:lpstr>Qualcomm</vt:lpstr>
      <vt:lpstr>JVET-Q0104  On worst-case complexity of LFNST</vt:lpstr>
      <vt:lpstr>Introduction</vt:lpstr>
      <vt:lpstr>Complexity </vt:lpstr>
      <vt:lpstr>Proposal </vt:lpstr>
      <vt:lpstr>Results of Method 1 </vt:lpstr>
      <vt:lpstr>Proposal </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360</cp:revision>
  <dcterms:created xsi:type="dcterms:W3CDTF">2018-11-06T17:03:09Z</dcterms:created>
  <dcterms:modified xsi:type="dcterms:W3CDTF">2020-01-09T22:59:27Z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