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13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26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3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875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669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522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261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66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77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103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4E21C-A255-4DC2-8382-A73C9A788D94}" type="datetimeFigureOut">
              <a:rPr lang="en-US" smtClean="0"/>
              <a:t>09-Oct-19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D3C0B-6A3C-45A8-8F5A-B2218E103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7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JVET-P1026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Fraunhofer HHI, LGE </a:t>
            </a:r>
            <a:r>
              <a:rPr lang="de-DE" dirty="0" err="1" smtClean="0"/>
              <a:t>and</a:t>
            </a:r>
            <a:r>
              <a:rPr lang="de-DE" dirty="0" smtClean="0"/>
              <a:t> Nokia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05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Combination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JVET-P0196 </a:t>
            </a:r>
            <a:r>
              <a:rPr lang="de-DE" dirty="0" err="1" smtClean="0"/>
              <a:t>and</a:t>
            </a:r>
            <a:r>
              <a:rPr lang="de-DE" dirty="0" smtClean="0"/>
              <a:t> JVET-P0392:</a:t>
            </a:r>
          </a:p>
          <a:p>
            <a:pPr marL="457200" lvl="1" indent="0">
              <a:buNone/>
            </a:pPr>
            <a:r>
              <a:rPr lang="de-DE" dirty="0" smtClean="0"/>
              <a:t>1) </a:t>
            </a:r>
            <a:r>
              <a:rPr lang="en-CA" dirty="0"/>
              <a:t>MTS signalling is moved </a:t>
            </a:r>
            <a:r>
              <a:rPr lang="en-CA" dirty="0" smtClean="0"/>
              <a:t>after </a:t>
            </a:r>
            <a:r>
              <a:rPr lang="en-CA" dirty="0"/>
              <a:t>LFNST signalling</a:t>
            </a:r>
            <a:endParaRPr lang="de-DE" dirty="0" smtClean="0"/>
          </a:p>
          <a:p>
            <a:pPr marL="457200" lvl="1" indent="0">
              <a:buNone/>
            </a:pPr>
            <a:r>
              <a:rPr lang="de-DE" dirty="0" smtClean="0"/>
              <a:t>2) </a:t>
            </a:r>
            <a:r>
              <a:rPr lang="en-CA" dirty="0"/>
              <a:t>The restriction that disallows the usage of LFNST if the CU is using ISP is removed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91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MTS </a:t>
            </a:r>
            <a:r>
              <a:rPr lang="de-DE" dirty="0" err="1" smtClean="0"/>
              <a:t>signalling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MTS signalling is moved after LFNST signalling</a:t>
            </a:r>
          </a:p>
          <a:p>
            <a:r>
              <a:rPr lang="en-CA" dirty="0" smtClean="0"/>
              <a:t>Therefore, both LFNST </a:t>
            </a:r>
            <a:r>
              <a:rPr lang="en-CA" dirty="0"/>
              <a:t>and MTS </a:t>
            </a:r>
            <a:r>
              <a:rPr lang="en-CA" dirty="0" smtClean="0"/>
              <a:t>are signalled</a:t>
            </a:r>
          </a:p>
          <a:p>
            <a:pPr lvl="1"/>
            <a:r>
              <a:rPr lang="en-CA" dirty="0" smtClean="0"/>
              <a:t>in </a:t>
            </a:r>
            <a:r>
              <a:rPr lang="en-CA" dirty="0"/>
              <a:t>the same place (at the end of the </a:t>
            </a:r>
            <a:r>
              <a:rPr lang="en-CA" dirty="0" smtClean="0"/>
              <a:t>CU) and</a:t>
            </a:r>
          </a:p>
          <a:p>
            <a:pPr lvl="1"/>
            <a:r>
              <a:rPr lang="en-CA" dirty="0" smtClean="0"/>
              <a:t>conditionally </a:t>
            </a:r>
            <a:r>
              <a:rPr lang="en-CA" dirty="0"/>
              <a:t>to the last significant position syntax element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966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4600" y="1143000"/>
            <a:ext cx="24765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4600" y="2209800"/>
            <a:ext cx="2476500" cy="1600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4600" y="4611168"/>
            <a:ext cx="24765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0800" y="12954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MTS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Coding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0800" y="476356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LFNST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Coding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7000" y="2807732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Coding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7162800" y="4648200"/>
            <a:ext cx="24765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62800" y="1143000"/>
            <a:ext cx="2476500" cy="1600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62800" y="3544368"/>
            <a:ext cx="2476500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39000" y="48006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MTS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39000" y="369676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LFNST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Coding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1740932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Coding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90800" y="228600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VTM6: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62800" y="228600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Proposed: </a:t>
            </a:r>
          </a:p>
        </p:txBody>
      </p:sp>
    </p:spTree>
    <p:extLst>
      <p:ext uri="{BB962C8B-B14F-4D97-AF65-F5344CB8AC3E}">
        <p14:creationId xmlns:p14="http://schemas.microsoft.com/office/powerpoint/2010/main" val="93777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ISP + LFNST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de-DE" dirty="0" smtClean="0"/>
                  <a:t>In VTM-6.0, </a:t>
                </a:r>
                <a:r>
                  <a:rPr lang="de-DE" dirty="0" err="1" smtClean="0"/>
                  <a:t>the</a:t>
                </a:r>
                <a:r>
                  <a:rPr lang="de-DE" dirty="0" smtClean="0"/>
                  <a:t> LFSNT </a:t>
                </a:r>
                <a:r>
                  <a:rPr lang="de-DE" dirty="0" err="1" smtClean="0"/>
                  <a:t>and</a:t>
                </a:r>
                <a:r>
                  <a:rPr lang="de-DE" dirty="0" smtClean="0"/>
                  <a:t> ISP </a:t>
                </a:r>
                <a:r>
                  <a:rPr lang="de-DE" dirty="0" err="1" smtClean="0"/>
                  <a:t>are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mutually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exclusive</a:t>
                </a:r>
                <a:r>
                  <a:rPr lang="de-DE" dirty="0" smtClean="0"/>
                  <a:t>.</a:t>
                </a:r>
              </a:p>
              <a:p>
                <a:r>
                  <a:rPr lang="de-DE" dirty="0" smtClean="0"/>
                  <a:t>In </a:t>
                </a:r>
                <a:r>
                  <a:rPr lang="de-DE" dirty="0" err="1" smtClean="0"/>
                  <a:t>this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proposal</a:t>
                </a:r>
                <a:r>
                  <a:rPr lang="de-DE" dirty="0" smtClean="0"/>
                  <a:t>, </a:t>
                </a:r>
                <a:r>
                  <a:rPr lang="de-DE" dirty="0" err="1"/>
                  <a:t>t</a:t>
                </a:r>
                <a:r>
                  <a:rPr lang="de-DE" dirty="0" err="1" smtClean="0"/>
                  <a:t>he</a:t>
                </a:r>
                <a:r>
                  <a:rPr lang="de-DE" dirty="0" smtClean="0"/>
                  <a:t> LFNST </a:t>
                </a:r>
                <a:r>
                  <a:rPr lang="de-DE" dirty="0" err="1" smtClean="0"/>
                  <a:t>may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be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applied</a:t>
                </a:r>
                <a:r>
                  <a:rPr lang="de-DE" dirty="0"/>
                  <a:t> </a:t>
                </a:r>
                <a:r>
                  <a:rPr lang="de-DE" dirty="0" err="1" smtClean="0"/>
                  <a:t>to</a:t>
                </a:r>
                <a:r>
                  <a:rPr lang="de-DE" dirty="0" smtClean="0"/>
                  <a:t> ISP CUs </a:t>
                </a:r>
                <a:r>
                  <a:rPr lang="de-DE" dirty="0" err="1" smtClean="0"/>
                  <a:t>if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the</a:t>
                </a:r>
                <a:r>
                  <a:rPr lang="de-DE" dirty="0" smtClean="0"/>
                  <a:t> TU </a:t>
                </a:r>
                <a:r>
                  <a:rPr lang="de-DE" dirty="0" err="1" smtClean="0"/>
                  <a:t>size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is</a:t>
                </a:r>
                <a:r>
                  <a:rPr lang="de-DE" dirty="0" smtClean="0"/>
                  <a:t> at least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×4</m:t>
                    </m:r>
                  </m:oMath>
                </a14:m>
                <a:r>
                  <a:rPr lang="de-DE" dirty="0" smtClean="0"/>
                  <a:t>.</a:t>
                </a:r>
              </a:p>
              <a:p>
                <a:r>
                  <a:rPr lang="de-DE" dirty="0" smtClean="0"/>
                  <a:t>The same LFNST </a:t>
                </a:r>
                <a:r>
                  <a:rPr lang="de-DE" dirty="0" err="1" smtClean="0"/>
                  <a:t>is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applied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to</a:t>
                </a:r>
                <a:r>
                  <a:rPr lang="de-DE" dirty="0" smtClean="0"/>
                  <a:t> all TUs in </a:t>
                </a:r>
                <a:r>
                  <a:rPr lang="de-DE" dirty="0" err="1" smtClean="0"/>
                  <a:t>the</a:t>
                </a:r>
                <a:r>
                  <a:rPr lang="de-DE" dirty="0" smtClean="0"/>
                  <a:t> same </a:t>
                </a:r>
                <a:r>
                  <a:rPr lang="de-DE" dirty="0" err="1" smtClean="0"/>
                  <a:t>way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as</a:t>
                </a:r>
                <a:r>
                  <a:rPr lang="de-DE" dirty="0" smtClean="0"/>
                  <a:t> in VTM-6.0. </a:t>
                </a:r>
              </a:p>
              <a:p>
                <a:r>
                  <a:rPr lang="de-DE" dirty="0" err="1" smtClean="0"/>
                  <a:t>No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new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kernels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are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added</a:t>
                </a:r>
                <a:r>
                  <a:rPr lang="de-DE" dirty="0" smtClean="0"/>
                  <a:t>.</a:t>
                </a:r>
              </a:p>
              <a:p>
                <a:r>
                  <a:rPr lang="de-DE" dirty="0" smtClean="0"/>
                  <a:t>The </a:t>
                </a:r>
                <a:r>
                  <a:rPr lang="de-DE" dirty="0" err="1" smtClean="0"/>
                  <a:t>existing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kernels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are</a:t>
                </a:r>
                <a:r>
                  <a:rPr lang="de-DE" dirty="0" smtClean="0"/>
                  <a:t> not </a:t>
                </a:r>
                <a:r>
                  <a:rPr lang="de-DE" dirty="0" err="1" smtClean="0"/>
                  <a:t>retrained</a:t>
                </a:r>
                <a:r>
                  <a:rPr lang="de-DE" dirty="0" smtClean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922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04817"/>
              </p:ext>
            </p:extLst>
          </p:nvPr>
        </p:nvGraphicFramePr>
        <p:xfrm>
          <a:off x="447383" y="2448065"/>
          <a:ext cx="5787157" cy="3201198"/>
        </p:xfrm>
        <a:graphic>
          <a:graphicData uri="http://schemas.openxmlformats.org/drawingml/2006/table">
            <a:tbl>
              <a:tblPr/>
              <a:tblGrid>
                <a:gridCol w="1828697">
                  <a:extLst>
                    <a:ext uri="{9D8B030D-6E8A-4147-A177-3AD203B41FA5}">
                      <a16:colId xmlns:a16="http://schemas.microsoft.com/office/drawing/2014/main" val="700000419"/>
                    </a:ext>
                  </a:extLst>
                </a:gridCol>
                <a:gridCol w="791692">
                  <a:extLst>
                    <a:ext uri="{9D8B030D-6E8A-4147-A177-3AD203B41FA5}">
                      <a16:colId xmlns:a16="http://schemas.microsoft.com/office/drawing/2014/main" val="3199667928"/>
                    </a:ext>
                  </a:extLst>
                </a:gridCol>
                <a:gridCol w="791692">
                  <a:extLst>
                    <a:ext uri="{9D8B030D-6E8A-4147-A177-3AD203B41FA5}">
                      <a16:colId xmlns:a16="http://schemas.microsoft.com/office/drawing/2014/main" val="1437633768"/>
                    </a:ext>
                  </a:extLst>
                </a:gridCol>
                <a:gridCol w="791692">
                  <a:extLst>
                    <a:ext uri="{9D8B030D-6E8A-4147-A177-3AD203B41FA5}">
                      <a16:colId xmlns:a16="http://schemas.microsoft.com/office/drawing/2014/main" val="4217479953"/>
                    </a:ext>
                  </a:extLst>
                </a:gridCol>
                <a:gridCol w="791692">
                  <a:extLst>
                    <a:ext uri="{9D8B030D-6E8A-4147-A177-3AD203B41FA5}">
                      <a16:colId xmlns:a16="http://schemas.microsoft.com/office/drawing/2014/main" val="1096412683"/>
                    </a:ext>
                  </a:extLst>
                </a:gridCol>
                <a:gridCol w="791692">
                  <a:extLst>
                    <a:ext uri="{9D8B030D-6E8A-4147-A177-3AD203B41FA5}">
                      <a16:colId xmlns:a16="http://schemas.microsoft.com/office/drawing/2014/main" val="3391834147"/>
                    </a:ext>
                  </a:extLst>
                </a:gridCol>
              </a:tblGrid>
              <a:tr h="291018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72111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130765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484027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727644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716519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547088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297159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31734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318371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746744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71173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827327"/>
              </p:ext>
            </p:extLst>
          </p:nvPr>
        </p:nvGraphicFramePr>
        <p:xfrm>
          <a:off x="6234539" y="2448066"/>
          <a:ext cx="5473124" cy="3201198"/>
        </p:xfrm>
        <a:graphic>
          <a:graphicData uri="http://schemas.openxmlformats.org/drawingml/2006/table">
            <a:tbl>
              <a:tblPr/>
              <a:tblGrid>
                <a:gridCol w="1729464">
                  <a:extLst>
                    <a:ext uri="{9D8B030D-6E8A-4147-A177-3AD203B41FA5}">
                      <a16:colId xmlns:a16="http://schemas.microsoft.com/office/drawing/2014/main" val="2323013936"/>
                    </a:ext>
                  </a:extLst>
                </a:gridCol>
                <a:gridCol w="748732">
                  <a:extLst>
                    <a:ext uri="{9D8B030D-6E8A-4147-A177-3AD203B41FA5}">
                      <a16:colId xmlns:a16="http://schemas.microsoft.com/office/drawing/2014/main" val="3178750838"/>
                    </a:ext>
                  </a:extLst>
                </a:gridCol>
                <a:gridCol w="748732">
                  <a:extLst>
                    <a:ext uri="{9D8B030D-6E8A-4147-A177-3AD203B41FA5}">
                      <a16:colId xmlns:a16="http://schemas.microsoft.com/office/drawing/2014/main" val="1514865262"/>
                    </a:ext>
                  </a:extLst>
                </a:gridCol>
                <a:gridCol w="748732">
                  <a:extLst>
                    <a:ext uri="{9D8B030D-6E8A-4147-A177-3AD203B41FA5}">
                      <a16:colId xmlns:a16="http://schemas.microsoft.com/office/drawing/2014/main" val="1664353122"/>
                    </a:ext>
                  </a:extLst>
                </a:gridCol>
                <a:gridCol w="748732">
                  <a:extLst>
                    <a:ext uri="{9D8B030D-6E8A-4147-A177-3AD203B41FA5}">
                      <a16:colId xmlns:a16="http://schemas.microsoft.com/office/drawing/2014/main" val="4049982531"/>
                    </a:ext>
                  </a:extLst>
                </a:gridCol>
                <a:gridCol w="748732">
                  <a:extLst>
                    <a:ext uri="{9D8B030D-6E8A-4147-A177-3AD203B41FA5}">
                      <a16:colId xmlns:a16="http://schemas.microsoft.com/office/drawing/2014/main" val="3657943793"/>
                    </a:ext>
                  </a:extLst>
                </a:gridCol>
              </a:tblGrid>
              <a:tr h="291018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915411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5280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950348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456912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4343889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609608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693764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313165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550154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083957"/>
                  </a:ext>
                </a:extLst>
              </a:tr>
              <a:tr h="291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748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357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The residual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r>
              <a:rPr lang="de-DE" dirty="0" smtClean="0"/>
              <a:t> </a:t>
            </a:r>
            <a:r>
              <a:rPr lang="de-DE" dirty="0" err="1" smtClean="0"/>
              <a:t>does</a:t>
            </a:r>
            <a:r>
              <a:rPr lang="de-DE" dirty="0" smtClean="0"/>
              <a:t> not </a:t>
            </a:r>
            <a:r>
              <a:rPr lang="de-DE" dirty="0" err="1" smtClean="0"/>
              <a:t>depend</a:t>
            </a:r>
            <a:r>
              <a:rPr lang="de-DE" dirty="0" smtClean="0"/>
              <a:t> on </a:t>
            </a:r>
            <a:r>
              <a:rPr lang="de-DE" dirty="0" err="1" smtClean="0"/>
              <a:t>the</a:t>
            </a:r>
            <a:r>
              <a:rPr lang="de-DE" dirty="0" smtClean="0"/>
              <a:t> MTS </a:t>
            </a:r>
            <a:r>
              <a:rPr lang="de-DE" dirty="0" err="1" smtClean="0"/>
              <a:t>index</a:t>
            </a:r>
            <a:r>
              <a:rPr lang="de-DE" dirty="0" smtClean="0"/>
              <a:t> </a:t>
            </a:r>
            <a:r>
              <a:rPr lang="de-DE" dirty="0" err="1" smtClean="0"/>
              <a:t>anymore</a:t>
            </a:r>
            <a:r>
              <a:rPr lang="de-DE" dirty="0" smtClean="0"/>
              <a:t>.</a:t>
            </a:r>
          </a:p>
          <a:p>
            <a:r>
              <a:rPr lang="de-DE" dirty="0" smtClean="0"/>
              <a:t>The LFNST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now</a:t>
            </a:r>
            <a:r>
              <a:rPr lang="de-DE" dirty="0" smtClean="0"/>
              <a:t> </a:t>
            </a:r>
            <a:r>
              <a:rPr lang="de-DE" dirty="0" err="1" smtClean="0"/>
              <a:t>applied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all intra-</a:t>
            </a:r>
            <a:r>
              <a:rPr lang="de-DE" dirty="0" err="1" smtClean="0"/>
              <a:t>predicted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appropriate</a:t>
            </a:r>
            <a:r>
              <a:rPr lang="de-DE" dirty="0" smtClean="0"/>
              <a:t> </a:t>
            </a:r>
            <a:r>
              <a:rPr lang="de-DE" dirty="0" err="1" smtClean="0"/>
              <a:t>size</a:t>
            </a:r>
            <a:r>
              <a:rPr lang="de-DE" dirty="0" smtClean="0"/>
              <a:t>.</a:t>
            </a:r>
          </a:p>
          <a:p>
            <a:r>
              <a:rPr lang="de-DE" dirty="0" smtClean="0"/>
              <a:t>The </a:t>
            </a:r>
            <a:r>
              <a:rPr lang="de-DE" dirty="0" err="1" smtClean="0"/>
              <a:t>gain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combination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almost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same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individual </a:t>
            </a:r>
            <a:r>
              <a:rPr lang="de-DE" dirty="0" err="1" smtClean="0"/>
              <a:t>gains</a:t>
            </a:r>
            <a:r>
              <a:rPr lang="de-DE" dirty="0" smtClean="0"/>
              <a:t> (0.19% </a:t>
            </a:r>
            <a:r>
              <a:rPr lang="de-DE" dirty="0" err="1" smtClean="0"/>
              <a:t>for</a:t>
            </a:r>
            <a:r>
              <a:rPr lang="de-DE" dirty="0" smtClean="0"/>
              <a:t> AI </a:t>
            </a:r>
            <a:r>
              <a:rPr lang="de-DE" dirty="0" err="1" smtClean="0"/>
              <a:t>and</a:t>
            </a:r>
            <a:r>
              <a:rPr lang="de-DE" dirty="0" smtClean="0"/>
              <a:t> 0.18% </a:t>
            </a:r>
            <a:r>
              <a:rPr lang="de-DE" dirty="0" err="1" smtClean="0"/>
              <a:t>for</a:t>
            </a:r>
            <a:r>
              <a:rPr lang="de-DE" dirty="0" smtClean="0"/>
              <a:t> RA).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462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Microsoft Office PowerPoint</Application>
  <PresentationFormat>Widescreen</PresentationFormat>
  <Paragraphs>139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Times New Roman</vt:lpstr>
      <vt:lpstr>Office Theme</vt:lpstr>
      <vt:lpstr>JVET-P1026</vt:lpstr>
      <vt:lpstr>Introduction</vt:lpstr>
      <vt:lpstr>MTS signalling</vt:lpstr>
      <vt:lpstr>PowerPoint Presentation</vt:lpstr>
      <vt:lpstr>ISP + LFNST</vt:lpstr>
      <vt:lpstr>Results</vt:lpstr>
      <vt:lpstr>Conclusion</vt:lpstr>
    </vt:vector>
  </TitlesOfParts>
  <Company>Fraunhofer-Institut für Nachrichtentechnik, HHI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JVET-Pxxx</dc:title>
  <dc:creator>Luxán Hernández, Santiago de</dc:creator>
  <cp:lastModifiedBy>Luxán Hernández, Santiago de</cp:lastModifiedBy>
  <cp:revision>33</cp:revision>
  <dcterms:created xsi:type="dcterms:W3CDTF">2019-10-09T00:57:50Z</dcterms:created>
  <dcterms:modified xsi:type="dcterms:W3CDTF">2019-10-09T19:32:07Z</dcterms:modified>
</cp:coreProperties>
</file>