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7"/>
  </p:notesMasterIdLst>
  <p:handoutMasterIdLst>
    <p:handoutMasterId r:id="rId18"/>
  </p:handoutMasterIdLst>
  <p:sldIdLst>
    <p:sldId id="256" r:id="rId2"/>
    <p:sldId id="576" r:id="rId3"/>
    <p:sldId id="555" r:id="rId4"/>
    <p:sldId id="565" r:id="rId5"/>
    <p:sldId id="570" r:id="rId6"/>
    <p:sldId id="584" r:id="rId7"/>
    <p:sldId id="578" r:id="rId8"/>
    <p:sldId id="582" r:id="rId9"/>
    <p:sldId id="568" r:id="rId10"/>
    <p:sldId id="588" r:id="rId11"/>
    <p:sldId id="572" r:id="rId12"/>
    <p:sldId id="557" r:id="rId13"/>
    <p:sldId id="589" r:id="rId14"/>
    <p:sldId id="558" r:id="rId15"/>
    <p:sldId id="283" r:id="rId16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FFFFCC"/>
    <a:srgbClr val="CCECFF"/>
    <a:srgbClr val="CCFFFF"/>
    <a:srgbClr val="FFCCFF"/>
    <a:srgbClr val="006600"/>
    <a:srgbClr val="663300"/>
    <a:srgbClr val="FF5050"/>
    <a:srgbClr val="728E3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739" autoAdjust="0"/>
    <p:restoredTop sz="87211" autoAdjust="0"/>
  </p:normalViewPr>
  <p:slideViewPr>
    <p:cSldViewPr>
      <p:cViewPr varScale="1">
        <p:scale>
          <a:sx n="102" d="100"/>
          <a:sy n="102" d="100"/>
        </p:scale>
        <p:origin x="480" y="96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8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285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337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4170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9602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07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3" descr="SLATITLEPAGE.jpg copy.png">
            <a:extLst>
              <a:ext uri="{FF2B5EF4-FFF2-40B4-BE49-F238E27FC236}">
                <a16:creationId xmlns:a16="http://schemas.microsoft.com/office/drawing/2014/main" xmlns="" id="{68F6F7A7-69B0-47C8-82FB-1B21B3E67A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2895600" y="4929344"/>
            <a:ext cx="6248401" cy="189723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b="1" dirty="0"/>
              <a:t>JVET-P1008: </a:t>
            </a:r>
            <a:r>
              <a:rPr lang="en-US" sz="800" b="0" dirty="0"/>
              <a:t>CE5-related: On the design of CC-ALF </a:t>
            </a:r>
            <a:r>
              <a:rPr lang="en-US" sz="800" kern="0" dirty="0"/>
              <a:t>|    </a:t>
            </a:r>
            <a:fld id="{95F343B4-3827-46CB-BBEB-8360B6C13ADE}" type="slidenum">
              <a:rPr lang="en-US" sz="8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8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</p:spPr>
        <p:txBody>
          <a:bodyPr/>
          <a:lstStyle/>
          <a:p>
            <a:r>
              <a:rPr lang="en-US" dirty="0"/>
              <a:t>CE5-related: On the design of CC-ALF</a:t>
            </a:r>
            <a:r>
              <a:rPr lang="en-US" b="0" dirty="0"/>
              <a:t/>
            </a:r>
            <a:br>
              <a:rPr lang="en-US" b="0" dirty="0"/>
            </a:br>
            <a:r>
              <a:rPr lang="fr-FR" b="0" dirty="0"/>
              <a:t>(JVET-P1008)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2876550"/>
            <a:ext cx="7772400" cy="1075292"/>
          </a:xfrm>
        </p:spPr>
        <p:txBody>
          <a:bodyPr>
            <a:noAutofit/>
          </a:bodyPr>
          <a:lstStyle/>
          <a:p>
            <a:r>
              <a:rPr lang="en-US" sz="2000" dirty="0"/>
              <a:t>K. Misra, F. Bossen, A. </a:t>
            </a:r>
            <a:r>
              <a:rPr lang="en-US" sz="2000" dirty="0" err="1"/>
              <a:t>Segall</a:t>
            </a:r>
            <a:r>
              <a:rPr lang="en-US" sz="2000" dirty="0"/>
              <a:t> (Sharp Labs of America), </a:t>
            </a:r>
          </a:p>
          <a:p>
            <a:r>
              <a:rPr lang="en-US" sz="2000" dirty="0"/>
              <a:t>N. Hu, J. Dong, V. </a:t>
            </a:r>
            <a:r>
              <a:rPr lang="en-US" sz="2000" dirty="0" err="1"/>
              <a:t>Seregin</a:t>
            </a:r>
            <a:r>
              <a:rPr lang="en-US" sz="2000" dirty="0"/>
              <a:t>, M. </a:t>
            </a:r>
            <a:r>
              <a:rPr lang="en-US" sz="2000" dirty="0" err="1"/>
              <a:t>Karczewicz</a:t>
            </a:r>
            <a:r>
              <a:rPr lang="en-US" sz="2000" dirty="0"/>
              <a:t> (Qualcomm), </a:t>
            </a:r>
          </a:p>
          <a:p>
            <a:r>
              <a:rPr lang="en-US" sz="2000" dirty="0"/>
              <a:t>P. </a:t>
            </a:r>
            <a:r>
              <a:rPr lang="en-US" sz="2000" dirty="0" err="1"/>
              <a:t>Onno</a:t>
            </a:r>
            <a:r>
              <a:rPr lang="en-US" sz="2000" dirty="0"/>
              <a:t>, C. Gisquet, G. Laroche (Canon), </a:t>
            </a:r>
          </a:p>
          <a:p>
            <a:r>
              <a:rPr lang="en-US" sz="2000" dirty="0"/>
              <a:t>J. Li, C.S. Lim, C.-W. </a:t>
            </a:r>
            <a:r>
              <a:rPr lang="en-US" sz="2000" dirty="0" err="1"/>
              <a:t>Kuo</a:t>
            </a:r>
            <a:r>
              <a:rPr lang="en-US" sz="2000" dirty="0"/>
              <a:t> (Panasonic), </a:t>
            </a:r>
          </a:p>
          <a:p>
            <a:r>
              <a:rPr lang="en-US" sz="2000" dirty="0"/>
              <a:t>J. Nam, J. Choi, J. Lim, S. Kim (LGE)</a:t>
            </a:r>
          </a:p>
          <a:p>
            <a:r>
              <a:rPr lang="en-US" sz="2000" dirty="0"/>
              <a:t>O. </a:t>
            </a:r>
            <a:r>
              <a:rPr lang="en-US" sz="2000" dirty="0" err="1"/>
              <a:t>Chubach</a:t>
            </a:r>
            <a:r>
              <a:rPr lang="en-US" sz="2000" dirty="0"/>
              <a:t>, C.-Y. Lai, C.-Y. Chen, T.-D. Chuang, </a:t>
            </a:r>
          </a:p>
          <a:p>
            <a:r>
              <a:rPr lang="en-US" sz="2000" dirty="0"/>
              <a:t>Y.-W. Huang, and S.-M. Lei (MediaTek)</a:t>
            </a:r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0BA5A666-6C9D-234D-84FA-5BB0CE5FF4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provide results for two configurations</a:t>
            </a:r>
          </a:p>
          <a:p>
            <a:pPr marL="893763" lvl="1" indent="-457200">
              <a:buFont typeface="+mj-lt"/>
              <a:buAutoNum type="arabicPeriod"/>
            </a:pPr>
            <a:r>
              <a:rPr lang="en-US" dirty="0"/>
              <a:t>Allow for the use of Chroma ALF and CC-ALF in the same CTB</a:t>
            </a:r>
          </a:p>
          <a:p>
            <a:pPr marL="893763" lvl="1" indent="-457200">
              <a:buFont typeface="+mj-lt"/>
              <a:buAutoNum type="arabicPeriod"/>
            </a:pPr>
            <a:r>
              <a:rPr lang="en-US" dirty="0"/>
              <a:t>Do not allow for the use of Chroma ALF and CC-ALF in the same CTB</a:t>
            </a:r>
          </a:p>
          <a:p>
            <a:pPr lvl="1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61C2902A-A0CA-E64B-8FBC-E73BD4AF4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2829190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16A87CCD-91E4-46DC-B2F0-602179D90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versus CE5-2.1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85C37AD-4BA4-41D7-9BB4-D71C1F27532A}"/>
              </a:ext>
            </a:extLst>
          </p:cNvPr>
          <p:cNvSpPr txBox="1"/>
          <p:nvPr/>
        </p:nvSpPr>
        <p:spPr>
          <a:xfrm rot="16200000">
            <a:off x="8113590" y="2652516"/>
            <a:ext cx="1691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Anchor: CE5-2.1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8EDFCE9-2AC4-4034-8013-870461BCBCC8}"/>
              </a:ext>
            </a:extLst>
          </p:cNvPr>
          <p:cNvSpPr txBox="1"/>
          <p:nvPr/>
        </p:nvSpPr>
        <p:spPr>
          <a:xfrm>
            <a:off x="304799" y="1047750"/>
            <a:ext cx="396240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871538" eaLnBrk="0" hangingPunct="0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Compared to CE5-2.1</a:t>
            </a:r>
          </a:p>
          <a:p>
            <a:pPr marL="742950" lvl="1" indent="-285750" defTabSz="871538" eaLnBrk="0" hangingPunct="0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AI:  -0.39%</a:t>
            </a:r>
          </a:p>
          <a:p>
            <a:pPr marL="742950" lvl="1" indent="-285750" defTabSz="871538" eaLnBrk="0" hangingPunct="0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RA: -0.23%</a:t>
            </a:r>
          </a:p>
          <a:p>
            <a:pPr marL="742950" lvl="1" indent="-285750" defTabSz="871538" eaLnBrk="0" hangingPunct="0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LDB: 0.21%</a:t>
            </a:r>
          </a:p>
          <a:p>
            <a:pPr marL="285750" indent="-285750" defTabSz="871538" eaLnBrk="0" hangingPunct="0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Observations</a:t>
            </a:r>
          </a:p>
          <a:p>
            <a:pPr marL="742950" lvl="1" indent="-285750" defTabSz="871538" eaLnBrk="0" hangingPunct="0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Improvement for higher resolution</a:t>
            </a:r>
          </a:p>
          <a:p>
            <a:pPr marL="285750" indent="-285750">
              <a:buFontTx/>
              <a:buChar char="-"/>
            </a:pPr>
            <a:endParaRPr lang="en-US" sz="16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F05C9726-D19D-400C-B06D-C68EBC7EF6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590836"/>
              </p:ext>
            </p:extLst>
          </p:nvPr>
        </p:nvGraphicFramePr>
        <p:xfrm>
          <a:off x="4812269" y="755243"/>
          <a:ext cx="3898136" cy="4173187"/>
        </p:xfrm>
        <a:graphic>
          <a:graphicData uri="http://schemas.openxmlformats.org/drawingml/2006/table">
            <a:tbl>
              <a:tblPr/>
              <a:tblGrid>
                <a:gridCol w="501794">
                  <a:extLst>
                    <a:ext uri="{9D8B030D-6E8A-4147-A177-3AD203B41FA5}">
                      <a16:colId xmlns:a16="http://schemas.microsoft.com/office/drawing/2014/main" xmlns="" val="3167775218"/>
                    </a:ext>
                  </a:extLst>
                </a:gridCol>
                <a:gridCol w="566057">
                  <a:extLst>
                    <a:ext uri="{9D8B030D-6E8A-4147-A177-3AD203B41FA5}">
                      <a16:colId xmlns:a16="http://schemas.microsoft.com/office/drawing/2014/main" xmlns="" val="503535989"/>
                    </a:ext>
                  </a:extLst>
                </a:gridCol>
                <a:gridCol w="566057">
                  <a:extLst>
                    <a:ext uri="{9D8B030D-6E8A-4147-A177-3AD203B41FA5}">
                      <a16:colId xmlns:a16="http://schemas.microsoft.com/office/drawing/2014/main" xmlns="" val="1814058064"/>
                    </a:ext>
                  </a:extLst>
                </a:gridCol>
                <a:gridCol w="566057">
                  <a:extLst>
                    <a:ext uri="{9D8B030D-6E8A-4147-A177-3AD203B41FA5}">
                      <a16:colId xmlns:a16="http://schemas.microsoft.com/office/drawing/2014/main" xmlns="" val="2056658633"/>
                    </a:ext>
                  </a:extLst>
                </a:gridCol>
                <a:gridCol w="566057">
                  <a:extLst>
                    <a:ext uri="{9D8B030D-6E8A-4147-A177-3AD203B41FA5}">
                      <a16:colId xmlns:a16="http://schemas.microsoft.com/office/drawing/2014/main" xmlns="" val="1650920253"/>
                    </a:ext>
                  </a:extLst>
                </a:gridCol>
                <a:gridCol w="566057">
                  <a:extLst>
                    <a:ext uri="{9D8B030D-6E8A-4147-A177-3AD203B41FA5}">
                      <a16:colId xmlns:a16="http://schemas.microsoft.com/office/drawing/2014/main" xmlns="" val="2965042208"/>
                    </a:ext>
                  </a:extLst>
                </a:gridCol>
                <a:gridCol w="566057">
                  <a:extLst>
                    <a:ext uri="{9D8B030D-6E8A-4147-A177-3AD203B41FA5}">
                      <a16:colId xmlns:a16="http://schemas.microsoft.com/office/drawing/2014/main" xmlns="" val="2478393699"/>
                    </a:ext>
                  </a:extLst>
                </a:gridCol>
              </a:tblGrid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78760122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18131842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83329903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192451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17483627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78865510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93867503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-2.45%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-2.21%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01659661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1.51%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71577328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26672485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6172759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94632490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47255965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-1.05%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16293069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04611408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-3.45%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24890677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0.81%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5840530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23178762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89855700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0.51%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59872940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69427068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23653679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34494232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82725337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39308077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11993188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8485065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3.51%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90181812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89428716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FCCAB15-2F16-E14E-BD10-4AB286ECE438}"/>
              </a:ext>
            </a:extLst>
          </p:cNvPr>
          <p:cNvSpPr txBox="1"/>
          <p:nvPr/>
        </p:nvSpPr>
        <p:spPr>
          <a:xfrm>
            <a:off x="137202" y="4395901"/>
            <a:ext cx="3985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latin typeface="Calibri" pitchFamily="34" charset="0"/>
                <a:cs typeface="Calibri" pitchFamily="34" charset="0"/>
              </a:rPr>
              <a:t>Configuration #1: Chroma ALF and CC-ALF can be enabled in each CTB in these results</a:t>
            </a:r>
          </a:p>
        </p:txBody>
      </p:sp>
    </p:spTree>
    <p:extLst>
      <p:ext uri="{BB962C8B-B14F-4D97-AF65-F5344CB8AC3E}">
        <p14:creationId xmlns:p14="http://schemas.microsoft.com/office/powerpoint/2010/main" val="2094043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3C2A8C4-4668-484B-96AF-D489B22428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4086224" cy="3692281"/>
          </a:xfrm>
        </p:spPr>
        <p:txBody>
          <a:bodyPr/>
          <a:lstStyle/>
          <a:p>
            <a:r>
              <a:rPr lang="en-US" dirty="0"/>
              <a:t>CTC Results</a:t>
            </a:r>
          </a:p>
          <a:p>
            <a:pPr lvl="1"/>
            <a:r>
              <a:rPr lang="en-US" dirty="0" smtClean="0"/>
              <a:t>Overall </a:t>
            </a:r>
            <a:r>
              <a:rPr lang="en-US" dirty="0"/>
              <a:t>BD Rate </a:t>
            </a:r>
            <a:r>
              <a:rPr lang="en-US" sz="1600" dirty="0"/>
              <a:t>(using 8:1:1 metric from AhG13) </a:t>
            </a:r>
            <a:r>
              <a:rPr lang="en-US" dirty="0"/>
              <a:t>:</a:t>
            </a:r>
          </a:p>
          <a:p>
            <a:pPr lvl="2"/>
            <a:r>
              <a:rPr lang="en-US" dirty="0"/>
              <a:t>AI: -1.58%</a:t>
            </a:r>
          </a:p>
          <a:p>
            <a:pPr lvl="2"/>
            <a:r>
              <a:rPr lang="en-US" dirty="0"/>
              <a:t>RA: -2.11%</a:t>
            </a:r>
          </a:p>
          <a:p>
            <a:pPr lvl="2"/>
            <a:r>
              <a:rPr lang="en-US" dirty="0"/>
              <a:t>LDB: -2.38%</a:t>
            </a:r>
          </a:p>
          <a:p>
            <a:pPr lvl="2"/>
            <a:r>
              <a:rPr lang="en-US" dirty="0"/>
              <a:t>LDP: -2.33%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16A87CCD-91E4-46DC-B2F0-602179D90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75AA89C0-D40D-44B0-9D5A-DEABBB6029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393913"/>
              </p:ext>
            </p:extLst>
          </p:nvPr>
        </p:nvGraphicFramePr>
        <p:xfrm>
          <a:off x="4953000" y="763866"/>
          <a:ext cx="3876880" cy="4173187"/>
        </p:xfrm>
        <a:graphic>
          <a:graphicData uri="http://schemas.openxmlformats.org/drawingml/2006/table">
            <a:tbl>
              <a:tblPr/>
              <a:tblGrid>
                <a:gridCol w="553840">
                  <a:extLst>
                    <a:ext uri="{9D8B030D-6E8A-4147-A177-3AD203B41FA5}">
                      <a16:colId xmlns:a16="http://schemas.microsoft.com/office/drawing/2014/main" xmlns="" val="2047731923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xmlns="" val="2316513338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xmlns="" val="1711902890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xmlns="" val="2735117686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xmlns="" val="3590006857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xmlns="" val="2774871187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xmlns="" val="756943574"/>
                    </a:ext>
                  </a:extLst>
                </a:gridCol>
              </a:tblGrid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86607340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99255275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-5.56%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36023225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-9.41%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-14.64%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-2.26%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17130044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-15.85%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-2.62%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51419905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-4.17%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77733764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84554191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-7.86%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70650894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4267825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-6.26%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-6.63%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-1.12%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36632451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32484875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59376109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59903050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-6.33%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626491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-18.54%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-2.87%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79100498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-20.32%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-15.20%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-3.40%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53894406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-4.41%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-3.55%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86414656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-11.53%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10144265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-4.05%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37340146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41625232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59445599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45079685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58725586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51705779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-4.11%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34471336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-15.42%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-1.90%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88221119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-14.82%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31723789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03431108"/>
                  </a:ext>
                </a:extLst>
              </a:tr>
              <a:tr h="555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9666444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F961619-45A5-E647-9441-EFB9E4342B99}"/>
              </a:ext>
            </a:extLst>
          </p:cNvPr>
          <p:cNvSpPr txBox="1"/>
          <p:nvPr/>
        </p:nvSpPr>
        <p:spPr>
          <a:xfrm>
            <a:off x="137202" y="4395901"/>
            <a:ext cx="39857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latin typeface="Calibri" pitchFamily="34" charset="0"/>
                <a:cs typeface="Calibri" pitchFamily="34" charset="0"/>
              </a:rPr>
              <a:t>Configuration #1: Chroma ALF and CC-ALF can be enabled in each CTB in these </a:t>
            </a:r>
            <a:r>
              <a:rPr lang="en-US" sz="1400" i="1" dirty="0" smtClean="0">
                <a:latin typeface="Calibri" pitchFamily="34" charset="0"/>
                <a:cs typeface="Calibri" pitchFamily="34" charset="0"/>
              </a:rPr>
              <a:t>results </a:t>
            </a:r>
            <a:br>
              <a:rPr lang="en-US" sz="1400" i="1" dirty="0" smtClean="0">
                <a:latin typeface="Calibri" pitchFamily="34" charset="0"/>
                <a:cs typeface="Calibri" pitchFamily="34" charset="0"/>
              </a:rPr>
            </a:br>
            <a:r>
              <a:rPr lang="en-US" sz="1400" i="1" dirty="0" smtClean="0">
                <a:latin typeface="Calibri" pitchFamily="34" charset="0"/>
                <a:cs typeface="Calibri" pitchFamily="34" charset="0"/>
              </a:rPr>
              <a:t>(Total 19 multiplications per pixel; 15 in current ALF)</a:t>
            </a:r>
            <a:endParaRPr lang="en-US" sz="14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719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3C2A8C4-4668-484B-96AF-D489B22428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4086224" cy="3692281"/>
          </a:xfrm>
        </p:spPr>
        <p:txBody>
          <a:bodyPr/>
          <a:lstStyle/>
          <a:p>
            <a:r>
              <a:rPr lang="en-US" dirty="0"/>
              <a:t>CTC Results</a:t>
            </a:r>
          </a:p>
          <a:p>
            <a:pPr lvl="1"/>
            <a:r>
              <a:rPr lang="en-US" dirty="0"/>
              <a:t>Overall BD Rate </a:t>
            </a:r>
            <a:r>
              <a:rPr lang="en-US" sz="1600" dirty="0"/>
              <a:t>(using 8:1:1 metric from AhG13) </a:t>
            </a:r>
            <a:r>
              <a:rPr lang="en-US" dirty="0"/>
              <a:t>:</a:t>
            </a:r>
          </a:p>
          <a:p>
            <a:pPr lvl="2"/>
            <a:r>
              <a:rPr lang="en-US" dirty="0"/>
              <a:t>AI: -1.30%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16A87CCD-91E4-46DC-B2F0-602179D90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75AA89C0-D40D-44B0-9D5A-DEABBB6029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415568"/>
              </p:ext>
            </p:extLst>
          </p:nvPr>
        </p:nvGraphicFramePr>
        <p:xfrm>
          <a:off x="4953000" y="763866"/>
          <a:ext cx="3876880" cy="4229041"/>
        </p:xfrm>
        <a:graphic>
          <a:graphicData uri="http://schemas.openxmlformats.org/drawingml/2006/table">
            <a:tbl>
              <a:tblPr/>
              <a:tblGrid>
                <a:gridCol w="553840">
                  <a:extLst>
                    <a:ext uri="{9D8B030D-6E8A-4147-A177-3AD203B41FA5}">
                      <a16:colId xmlns:a16="http://schemas.microsoft.com/office/drawing/2014/main" xmlns="" val="2047731923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xmlns="" val="2316513338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xmlns="" val="1711902890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xmlns="" val="2735117686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xmlns="" val="3590006857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xmlns="" val="2774871187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xmlns="" val="756943574"/>
                    </a:ext>
                  </a:extLst>
                </a:gridCol>
              </a:tblGrid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86607340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99255275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36023225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17130044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51419905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77733764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84554191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70650894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4267825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36632451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32484875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59376109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59903050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626491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79100498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53894406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86414656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10144265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37340146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41625232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59445599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45079685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58725586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51705779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34471336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88221119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31723789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03431108"/>
                  </a:ext>
                </a:extLst>
              </a:tr>
              <a:tr h="555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9666444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F961619-45A5-E647-9441-EFB9E4342B99}"/>
              </a:ext>
            </a:extLst>
          </p:cNvPr>
          <p:cNvSpPr txBox="1"/>
          <p:nvPr/>
        </p:nvSpPr>
        <p:spPr>
          <a:xfrm>
            <a:off x="137202" y="4395901"/>
            <a:ext cx="39857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latin typeface="Calibri" pitchFamily="34" charset="0"/>
                <a:cs typeface="Calibri" pitchFamily="34" charset="0"/>
              </a:rPr>
              <a:t>Configuration #2: Chroma ALF and CC-ALF can be enabled in each CTB in these </a:t>
            </a:r>
            <a:r>
              <a:rPr lang="en-US" sz="1400" i="1" dirty="0">
                <a:latin typeface="Calibri" pitchFamily="34" charset="0"/>
                <a:cs typeface="Calibri" pitchFamily="34" charset="0"/>
              </a:rPr>
              <a:t>results</a:t>
            </a:r>
            <a:br>
              <a:rPr lang="en-US" sz="1400" i="1" dirty="0">
                <a:latin typeface="Calibri" pitchFamily="34" charset="0"/>
                <a:cs typeface="Calibri" pitchFamily="34" charset="0"/>
              </a:rPr>
            </a:br>
            <a:r>
              <a:rPr lang="en-US" sz="1400" i="1" dirty="0">
                <a:latin typeface="Calibri" pitchFamily="34" charset="0"/>
                <a:cs typeface="Calibri" pitchFamily="34" charset="0"/>
              </a:rPr>
              <a:t>(Total </a:t>
            </a:r>
            <a:r>
              <a:rPr lang="en-US" sz="1400" i="1" dirty="0" smtClean="0">
                <a:latin typeface="Calibri" pitchFamily="34" charset="0"/>
                <a:cs typeface="Calibri" pitchFamily="34" charset="0"/>
              </a:rPr>
              <a:t>16 multiplications </a:t>
            </a:r>
            <a:r>
              <a:rPr lang="en-US" sz="1400" i="1" dirty="0">
                <a:latin typeface="Calibri" pitchFamily="34" charset="0"/>
                <a:cs typeface="Calibri" pitchFamily="34" charset="0"/>
              </a:rPr>
              <a:t>per pixel; 15 in current ALF)</a:t>
            </a:r>
            <a:endParaRPr lang="en-US" sz="14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053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A5FF19DE-A69C-45C7-9628-66107C4181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42268"/>
            <a:ext cx="8267701" cy="3650794"/>
          </a:xfrm>
        </p:spPr>
        <p:txBody>
          <a:bodyPr/>
          <a:lstStyle/>
          <a:p>
            <a:r>
              <a:rPr lang="en-CA" sz="1800" dirty="0"/>
              <a:t>Summary</a:t>
            </a:r>
          </a:p>
          <a:p>
            <a:pPr lvl="1"/>
            <a:r>
              <a:rPr lang="en-CA" sz="1600" dirty="0"/>
              <a:t>Multi-company proposal for the design of the Cross Component Adaptative Loop Filter</a:t>
            </a:r>
          </a:p>
          <a:p>
            <a:pPr lvl="2"/>
            <a:r>
              <a:rPr lang="en-CA" sz="1400" dirty="0"/>
              <a:t>Simplified relative to what was studied in CE5</a:t>
            </a:r>
          </a:p>
          <a:p>
            <a:pPr lvl="2"/>
            <a:r>
              <a:rPr lang="en-CA" sz="1400" dirty="0"/>
              <a:t>Aligned with ALF</a:t>
            </a:r>
          </a:p>
          <a:p>
            <a:pPr lvl="1"/>
            <a:r>
              <a:rPr lang="en-CA" sz="1600" dirty="0"/>
              <a:t>Operates in parallel to </a:t>
            </a:r>
            <a:r>
              <a:rPr lang="en-CA" sz="1600" dirty="0" err="1"/>
              <a:t>luma</a:t>
            </a:r>
            <a:r>
              <a:rPr lang="en-CA" sz="1600" dirty="0"/>
              <a:t> ALF</a:t>
            </a:r>
          </a:p>
          <a:p>
            <a:pPr lvl="1"/>
            <a:r>
              <a:rPr lang="en-CA" sz="1600" dirty="0"/>
              <a:t>Predicts correction for chroma channel from filtered </a:t>
            </a:r>
            <a:r>
              <a:rPr lang="en-CA" sz="1600" dirty="0" err="1"/>
              <a:t>luma</a:t>
            </a:r>
            <a:r>
              <a:rPr lang="en-CA" sz="1600" dirty="0"/>
              <a:t> samples</a:t>
            </a:r>
          </a:p>
          <a:p>
            <a:pPr lvl="1"/>
            <a:r>
              <a:rPr lang="en-CA" sz="1600" dirty="0"/>
              <a:t>Average YUV gains of  1.58%, 2.11%, 2.38%, 2.33% </a:t>
            </a:r>
            <a:r>
              <a:rPr lang="en-CA" sz="1200" dirty="0"/>
              <a:t>(for AI, RA, LDB, LDP)</a:t>
            </a:r>
            <a:endParaRPr lang="en-CA" sz="1600" dirty="0"/>
          </a:p>
          <a:p>
            <a:pPr lvl="1"/>
            <a:r>
              <a:rPr lang="en-CA" sz="1600" dirty="0"/>
              <a:t>Average YUV gains of  1.30% </a:t>
            </a:r>
            <a:r>
              <a:rPr lang="en-CA" sz="1200" dirty="0"/>
              <a:t>(for AI ) </a:t>
            </a:r>
            <a:r>
              <a:rPr lang="en-CA" sz="1600" dirty="0"/>
              <a:t>when CC-ALF and Chroma ALF are mutually exclusive</a:t>
            </a:r>
          </a:p>
          <a:p>
            <a:pPr lvl="1"/>
            <a:endParaRPr lang="en-CA" sz="1600" dirty="0"/>
          </a:p>
          <a:p>
            <a:pPr lvl="1"/>
            <a:r>
              <a:rPr lang="en-CA" sz="1600" dirty="0"/>
              <a:t>Thanks to:</a:t>
            </a:r>
          </a:p>
          <a:p>
            <a:pPr lvl="2"/>
            <a:r>
              <a:rPr lang="en-CA" sz="1400" dirty="0"/>
              <a:t>Interdigital for cross-checking JVET-P1008 (JVET-P1010)</a:t>
            </a:r>
          </a:p>
          <a:p>
            <a:pPr lvl="2"/>
            <a:r>
              <a:rPr lang="en-CA" sz="1400" dirty="0"/>
              <a:t>HHI for cross-check JVET-P1009 of JVET-P0468</a:t>
            </a:r>
            <a:endParaRPr lang="en-CA" sz="1800" dirty="0"/>
          </a:p>
          <a:p>
            <a:pPr marL="55563" indent="0">
              <a:buNone/>
            </a:pPr>
            <a:r>
              <a:rPr lang="en-CA" sz="1800" dirty="0"/>
              <a:t>Recommend adopting CC-ALF into VVC Draft</a:t>
            </a:r>
          </a:p>
          <a:p>
            <a:pPr marL="436563" lvl="1" indent="0">
              <a:buNone/>
            </a:pPr>
            <a:endParaRPr lang="en-CA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68A294EB-03A5-4BA9-B736-4EF946B63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1379936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CCB6D7B7-5730-614D-8405-D66E1827B3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CC-ALF was proposed at the last meeting and studied in CE5</a:t>
            </a:r>
          </a:p>
          <a:p>
            <a:pPr lvl="1"/>
            <a:r>
              <a:rPr lang="en-US" sz="2000" dirty="0"/>
              <a:t>CC-ALF is a loop-filter that generates a correction for the chroma samples by filtering </a:t>
            </a:r>
            <a:r>
              <a:rPr lang="en-US" sz="2000" dirty="0" err="1"/>
              <a:t>luma</a:t>
            </a:r>
            <a:r>
              <a:rPr lang="en-US" sz="2000" dirty="0"/>
              <a:t> samples</a:t>
            </a:r>
          </a:p>
          <a:p>
            <a:endParaRPr lang="en-US" sz="2400" dirty="0"/>
          </a:p>
          <a:p>
            <a:r>
              <a:rPr lang="en-US" sz="2400" dirty="0"/>
              <a:t>The purpose of this proposal is to recommend a design for the CC-ALF tool that is</a:t>
            </a:r>
          </a:p>
          <a:p>
            <a:pPr lvl="1"/>
            <a:r>
              <a:rPr lang="en-US" sz="2000" dirty="0"/>
              <a:t>Simplified compared to the CE5 configuration</a:t>
            </a:r>
          </a:p>
          <a:p>
            <a:pPr lvl="1"/>
            <a:r>
              <a:rPr lang="en-US" sz="2000" dirty="0"/>
              <a:t>Better harmonized with the ALF design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EFAA191C-C44F-E542-990C-B988B749D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151141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696" y="895350"/>
            <a:ext cx="8152608" cy="3650794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Proposed simplifications:</a:t>
            </a:r>
          </a:p>
          <a:p>
            <a:r>
              <a:rPr lang="en-US" sz="2000" dirty="0"/>
              <a:t>Complexity reduction</a:t>
            </a:r>
          </a:p>
          <a:p>
            <a:pPr lvl="1"/>
            <a:r>
              <a:rPr lang="en-CA" sz="1800" dirty="0"/>
              <a:t>Reduce the number of multiplies in the filter operation</a:t>
            </a:r>
          </a:p>
          <a:p>
            <a:pPr lvl="1"/>
            <a:r>
              <a:rPr lang="en-CA" sz="1800" dirty="0"/>
              <a:t>Limit dynamic range of coefficient to 6-bits</a:t>
            </a:r>
          </a:p>
          <a:p>
            <a:pPr lvl="1"/>
            <a:r>
              <a:rPr lang="en-CA" sz="1800" dirty="0"/>
              <a:t>Allow for sharing of multipliers with chroma ALF</a:t>
            </a:r>
          </a:p>
          <a:p>
            <a:r>
              <a:rPr lang="en-US" sz="2000" dirty="0"/>
              <a:t>Alignment with ALF</a:t>
            </a:r>
          </a:p>
          <a:p>
            <a:pPr lvl="1"/>
            <a:r>
              <a:rPr lang="en-CA" sz="1800" dirty="0"/>
              <a:t>Limit filter selection to signaling at a CTU level</a:t>
            </a:r>
          </a:p>
          <a:p>
            <a:pPr lvl="1"/>
            <a:r>
              <a:rPr lang="en-CA" sz="1800" dirty="0"/>
              <a:t>Removal of the temporal layer coefficient buffers </a:t>
            </a:r>
          </a:p>
          <a:p>
            <a:pPr lvl="1"/>
            <a:r>
              <a:rPr lang="en-CA" sz="1800" dirty="0"/>
              <a:t>Use of symmetric line selection at virtual boundary</a:t>
            </a:r>
            <a:endParaRPr lang="en-CA" sz="2000" dirty="0"/>
          </a:p>
          <a:p>
            <a:pPr marL="0" indent="0">
              <a:buNone/>
            </a:pPr>
            <a:r>
              <a:rPr lang="en-CA" sz="2000" dirty="0"/>
              <a:t>Additionally, as the simplifications reduce coding efficiency, we also propose to use up to 4 filter per chroma component</a:t>
            </a: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970308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8667A1AB-4E06-2345-9A06-6599D9F6A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435885" cy="3692281"/>
          </a:xfrm>
        </p:spPr>
        <p:txBody>
          <a:bodyPr/>
          <a:lstStyle/>
          <a:p>
            <a:r>
              <a:rPr lang="en-US" dirty="0"/>
              <a:t>Complexity Reduction</a:t>
            </a:r>
          </a:p>
          <a:p>
            <a:pPr lvl="1"/>
            <a:r>
              <a:rPr lang="en-US" dirty="0"/>
              <a:t>Change filter shape to 3x4 diamond shape</a:t>
            </a:r>
          </a:p>
          <a:p>
            <a:pPr lvl="1"/>
            <a:r>
              <a:rPr lang="en-US" dirty="0"/>
              <a:t>Goal is to reduce the number of multiplications </a:t>
            </a:r>
          </a:p>
          <a:p>
            <a:pPr lvl="1"/>
            <a:r>
              <a:rPr lang="en-US" dirty="0"/>
              <a:t>Benefit is a 43% decrease</a:t>
            </a:r>
          </a:p>
          <a:p>
            <a:pPr lvl="1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0F2CF24F-6CFD-41A8-941D-F983EE10C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Reduce filter shape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C27F12A-859B-48CF-921D-71F78959AE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1783" y="1079114"/>
            <a:ext cx="1867847" cy="18334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B8333F7-BD1B-4122-BCA6-7262FF8B8C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83" y="1921985"/>
            <a:ext cx="617567" cy="838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CA32157-65B8-463C-BB25-B1AC68DA9A1D}"/>
              </a:ext>
            </a:extLst>
          </p:cNvPr>
          <p:cNvSpPr txBox="1"/>
          <p:nvPr/>
        </p:nvSpPr>
        <p:spPr>
          <a:xfrm>
            <a:off x="5748583" y="3040618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CE5-2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F59A76D-9647-4609-AAF5-8A61F1A3F58A}"/>
              </a:ext>
            </a:extLst>
          </p:cNvPr>
          <p:cNvSpPr txBox="1"/>
          <p:nvPr/>
        </p:nvSpPr>
        <p:spPr>
          <a:xfrm>
            <a:off x="7233583" y="3040618"/>
            <a:ext cx="1072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Proposed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xmlns="" id="{C5AD2071-2F78-416A-A2CA-D8A52D9555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567428"/>
              </p:ext>
            </p:extLst>
          </p:nvPr>
        </p:nvGraphicFramePr>
        <p:xfrm>
          <a:off x="4681783" y="3866454"/>
          <a:ext cx="4190998" cy="668655"/>
        </p:xfrm>
        <a:graphic>
          <a:graphicData uri="http://schemas.openxmlformats.org/drawingml/2006/table">
            <a:tbl>
              <a:tblPr firstRow="1" bandRow="1"/>
              <a:tblGrid>
                <a:gridCol w="1924318">
                  <a:extLst>
                    <a:ext uri="{9D8B030D-6E8A-4147-A177-3AD203B41FA5}">
                      <a16:colId xmlns:a16="http://schemas.microsoft.com/office/drawing/2014/main" xmlns="" val="1943690821"/>
                    </a:ext>
                  </a:extLst>
                </a:gridCol>
                <a:gridCol w="755560">
                  <a:extLst>
                    <a:ext uri="{9D8B030D-6E8A-4147-A177-3AD203B41FA5}">
                      <a16:colId xmlns:a16="http://schemas.microsoft.com/office/drawing/2014/main" xmlns="" val="3828717396"/>
                    </a:ext>
                  </a:extLst>
                </a:gridCol>
                <a:gridCol w="755560">
                  <a:extLst>
                    <a:ext uri="{9D8B030D-6E8A-4147-A177-3AD203B41FA5}">
                      <a16:colId xmlns:a16="http://schemas.microsoft.com/office/drawing/2014/main" xmlns="" val="819142499"/>
                    </a:ext>
                  </a:extLst>
                </a:gridCol>
                <a:gridCol w="755560">
                  <a:extLst>
                    <a:ext uri="{9D8B030D-6E8A-4147-A177-3AD203B41FA5}">
                      <a16:colId xmlns:a16="http://schemas.microsoft.com/office/drawing/2014/main" xmlns="" val="223252153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CE5-2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Change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6214616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taps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-56%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653490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Unique coefficient count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-43%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50575062"/>
                  </a:ext>
                </a:extLst>
              </a:tr>
            </a:tbl>
          </a:graphicData>
        </a:graphic>
      </p:graphicFrame>
      <p:sp>
        <p:nvSpPr>
          <p:cNvPr id="5" name="Right Arrow 4">
            <a:extLst>
              <a:ext uri="{FF2B5EF4-FFF2-40B4-BE49-F238E27FC236}">
                <a16:creationId xmlns:a16="http://schemas.microsoft.com/office/drawing/2014/main" xmlns="" id="{57C985AF-2FA5-B24E-95CA-37A5AFB4ED3B}"/>
              </a:ext>
            </a:extLst>
          </p:cNvPr>
          <p:cNvSpPr/>
          <p:nvPr/>
        </p:nvSpPr>
        <p:spPr bwMode="auto">
          <a:xfrm>
            <a:off x="6787217" y="2222114"/>
            <a:ext cx="451783" cy="228600"/>
          </a:xfrm>
          <a:prstGeom prst="rightArrow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895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348BDE84-ADE2-475F-9414-F80D728D2E7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dirty="0"/>
              <a:t>Alignment with ALF</a:t>
            </a:r>
          </a:p>
          <a:p>
            <a:pPr lvl="1"/>
            <a:r>
              <a:rPr lang="en-CA" sz="1800" dirty="0"/>
              <a:t>Limit filter selection to signaling at a CTU level</a:t>
            </a:r>
          </a:p>
          <a:p>
            <a:pPr lvl="1"/>
            <a:r>
              <a:rPr lang="en-CA" sz="1800" dirty="0"/>
              <a:t>Removal of the temporal layer coefficient buffers </a:t>
            </a:r>
          </a:p>
          <a:p>
            <a:pPr lvl="1"/>
            <a:r>
              <a:rPr lang="en-CA" sz="1800" dirty="0"/>
              <a:t>Use of symmetric line selection at virtual boundary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56880E5B-980F-4571-8651-2C61726F8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Align with ALF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xmlns="" id="{F63806BA-A08B-494A-802F-A35DDD1844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947508"/>
              </p:ext>
            </p:extLst>
          </p:nvPr>
        </p:nvGraphicFramePr>
        <p:xfrm>
          <a:off x="4563465" y="1068738"/>
          <a:ext cx="4252913" cy="1956816"/>
        </p:xfrm>
        <a:graphic>
          <a:graphicData uri="http://schemas.openxmlformats.org/drawingml/2006/table">
            <a:tbl>
              <a:tblPr/>
              <a:tblGrid>
                <a:gridCol w="3505200">
                  <a:extLst>
                    <a:ext uri="{9D8B030D-6E8A-4147-A177-3AD203B41FA5}">
                      <a16:colId xmlns:a16="http://schemas.microsoft.com/office/drawing/2014/main" xmlns="" val="3661335079"/>
                    </a:ext>
                  </a:extLst>
                </a:gridCol>
                <a:gridCol w="747713">
                  <a:extLst>
                    <a:ext uri="{9D8B030D-6E8A-4147-A177-3AD203B41FA5}">
                      <a16:colId xmlns:a16="http://schemas.microsoft.com/office/drawing/2014/main" xmlns="" val="170593404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slice_header( ) {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627932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…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61204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 ChromaArrayType != 0 )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417971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slice_cross_component_alf_cb_enabled_flag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074914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slice_cross_component_alf_cb_enabled_flag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817033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slice_cross_component_alf_cb_aps_id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77158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ChromaArrayType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!= 0 )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290763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slice_cross_component_alf_cr_enabled_flag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8884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slice_cross_component_alf_cr_enabled_flag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170060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slice_cross_component_alf_cr_aps_id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166721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…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664325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5143832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xmlns="" id="{0E97D4CC-0037-4B10-B007-755D29EED5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194511"/>
              </p:ext>
            </p:extLst>
          </p:nvPr>
        </p:nvGraphicFramePr>
        <p:xfrm>
          <a:off x="3086748" y="3387279"/>
          <a:ext cx="5760720" cy="1304544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xmlns="" val="3133679924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xmlns="" val="2789135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coding_tree_unit( 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531244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723394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 ( slice_cross_component_alf_cb_enabled_flag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048007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alf_ctb_cross_component_cb_idc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xCtb &gt;&gt; CtbLog2SizeY ][ yCtb &gt;&gt; CtbLog2SizeY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564494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 ( slice_cross_component_alf_cr_enabled_flag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65003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alf_ctb_cross_component_cr_idc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xCtb &gt;&gt; CtbLog2SizeY ][ yCtb &gt;&gt; CtbLog2SizeY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970293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264570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208244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2193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2DCC45FC-B662-7B4A-B9AD-80404D95AC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Disallow the use of both CC-ALF and chroma ALF in a CTB</a:t>
            </a:r>
          </a:p>
          <a:p>
            <a:r>
              <a:rPr lang="en-US" dirty="0"/>
              <a:t>For each chroma CTB</a:t>
            </a:r>
          </a:p>
          <a:p>
            <a:pPr lvl="1"/>
            <a:r>
              <a:rPr lang="en-US" dirty="0"/>
              <a:t>Signal CC-ALF on/off flag</a:t>
            </a:r>
          </a:p>
          <a:p>
            <a:pPr lvl="1"/>
            <a:r>
              <a:rPr lang="en-US" dirty="0"/>
              <a:t>If CC-ALF enabled, chroma ALF is disabled</a:t>
            </a:r>
          </a:p>
          <a:p>
            <a:pPr lvl="1"/>
            <a:r>
              <a:rPr lang="en-US" dirty="0"/>
              <a:t>Otherwise, signal chroma ALF on/off flag</a:t>
            </a:r>
          </a:p>
          <a:p>
            <a:r>
              <a:rPr lang="en-US" dirty="0"/>
              <a:t>Benefit: Number of multiplications per pixel are </a:t>
            </a:r>
            <a:r>
              <a:rPr lang="en-US" dirty="0" smtClean="0"/>
              <a:t>reduced</a:t>
            </a:r>
            <a:r>
              <a:rPr lang="zh-TW" altLang="en-US" dirty="0" smtClean="0"/>
              <a:t> </a:t>
            </a:r>
            <a:r>
              <a:rPr lang="en-US" altLang="zh-TW" dirty="0" smtClean="0"/>
              <a:t>from 19 to 16. (15 in current ALF)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0C433A59-E960-4C4F-9552-8660A8C7F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Exclusive Application of CC-ALF and Chroma ALF</a:t>
            </a:r>
          </a:p>
        </p:txBody>
      </p:sp>
    </p:spTree>
    <p:extLst>
      <p:ext uri="{BB962C8B-B14F-4D97-AF65-F5344CB8AC3E}">
        <p14:creationId xmlns:p14="http://schemas.microsoft.com/office/powerpoint/2010/main" val="3015852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348BDE84-ADE2-475F-9414-F80D728D2E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400424" cy="3692281"/>
          </a:xfrm>
        </p:spPr>
        <p:txBody>
          <a:bodyPr/>
          <a:lstStyle/>
          <a:p>
            <a:r>
              <a:rPr lang="en-CA" sz="2000" dirty="0"/>
              <a:t>Coding efficiency</a:t>
            </a:r>
          </a:p>
          <a:p>
            <a:pPr lvl="1"/>
            <a:r>
              <a:rPr lang="en-CA" sz="1800" dirty="0"/>
              <a:t>Use up to four filter per chroma component</a:t>
            </a:r>
          </a:p>
          <a:p>
            <a:pPr lvl="1"/>
            <a:r>
              <a:rPr lang="en-CA" sz="1800" dirty="0"/>
              <a:t>Selected at CTU level</a:t>
            </a:r>
            <a:endParaRPr lang="en-US" sz="1800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56880E5B-980F-4571-8651-2C61726F8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Coding Efficiency Improvement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EBC1B806-7263-CB49-9575-DF6D13FA98BD}"/>
              </a:ext>
            </a:extLst>
          </p:cNvPr>
          <p:cNvSpPr/>
          <p:nvPr/>
        </p:nvSpPr>
        <p:spPr>
          <a:xfrm>
            <a:off x="4190999" y="4038394"/>
            <a:ext cx="4756729" cy="736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900" b="1" dirty="0">
                <a:latin typeface="Times New Roman" panose="02020603050405020304" pitchFamily="18" charset="0"/>
                <a:ea typeface="SimSun" panose="02010600030101010101" pitchFamily="2" charset="-122"/>
              </a:rPr>
              <a:t>alf_cross_component_cb_filters_signalled_minus1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plus 1 specifies the number of cross component 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 filters signalled in the current ALF APS.</a:t>
            </a: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900" b="1" dirty="0">
                <a:latin typeface="Times New Roman" panose="02020603050405020304" pitchFamily="18" charset="0"/>
                <a:ea typeface="SimSun" panose="02010600030101010101" pitchFamily="2" charset="-122"/>
              </a:rPr>
              <a:t>alf_cross_component_cr_filters_signalled_minus1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plus 1 specifies the number of cross component Cr filters signalled in the current ALF APS.</a:t>
            </a:r>
            <a:endParaRPr lang="en-US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F58B2F5F-A2FE-49EC-9678-ADD15AC55F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024817"/>
              </p:ext>
            </p:extLst>
          </p:nvPr>
        </p:nvGraphicFramePr>
        <p:xfrm>
          <a:off x="3795683" y="925682"/>
          <a:ext cx="5152045" cy="2935224"/>
        </p:xfrm>
        <a:graphic>
          <a:graphicData uri="http://schemas.openxmlformats.org/drawingml/2006/table">
            <a:tbl>
              <a:tblPr/>
              <a:tblGrid>
                <a:gridCol w="4497817">
                  <a:extLst>
                    <a:ext uri="{9D8B030D-6E8A-4147-A177-3AD203B41FA5}">
                      <a16:colId xmlns:a16="http://schemas.microsoft.com/office/drawing/2014/main" xmlns="" val="4083122679"/>
                    </a:ext>
                  </a:extLst>
                </a:gridCol>
                <a:gridCol w="654228">
                  <a:extLst>
                    <a:ext uri="{9D8B030D-6E8A-4147-A177-3AD203B41FA5}">
                      <a16:colId xmlns:a16="http://schemas.microsoft.com/office/drawing/2014/main" xmlns="" val="391570377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alf_data( 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22722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286681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 ( alf_cross_component_cb_filter_signal_flag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732010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alf_cross_component_cb_filters_signalled_minus1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1941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k = 0; k &lt; (alf_cross_component_cb_filters_signalled_minus1+1); k++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032639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for ( j = 0; j &lt; 8; j++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760761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alf_cross_component_cb_coeff_plus32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k ][ j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u(6)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24420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176911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663132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 ( alf_cross_component_cr_ filter_signal_flag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713920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alf_cross_component_cr_filters_signalled_minus1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626194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k = 0; k &lt; (alf_cross_component_cr_filters_signalled_minus1+1); k++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904675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for ( j = 0; j &lt; 8; j++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0189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alf_cross_component_cr_coeff_plus32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k ][ j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u(6)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330095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013117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324041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162483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05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xmlns="" id="{A2FD974C-B8B0-4905-B175-1BFC913E65D1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10912884"/>
              </p:ext>
            </p:extLst>
          </p:nvPr>
        </p:nvGraphicFramePr>
        <p:xfrm>
          <a:off x="3657600" y="2190750"/>
          <a:ext cx="5385594" cy="2772156"/>
        </p:xfrm>
        <a:graphic>
          <a:graphicData uri="http://schemas.openxmlformats.org/drawingml/2006/table">
            <a:tbl>
              <a:tblPr/>
              <a:tblGrid>
                <a:gridCol w="4701709">
                  <a:extLst>
                    <a:ext uri="{9D8B030D-6E8A-4147-A177-3AD203B41FA5}">
                      <a16:colId xmlns:a16="http://schemas.microsoft.com/office/drawing/2014/main" xmlns="" val="1246111131"/>
                    </a:ext>
                  </a:extLst>
                </a:gridCol>
                <a:gridCol w="683885">
                  <a:extLst>
                    <a:ext uri="{9D8B030D-6E8A-4147-A177-3AD203B41FA5}">
                      <a16:colId xmlns:a16="http://schemas.microsoft.com/office/drawing/2014/main" xmlns="" val="3384906942"/>
                    </a:ext>
                  </a:extLst>
                </a:gridCol>
              </a:tblGrid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alf_data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94936293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31988360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 ( alf_cross_component_cb_filter_signal_flag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56675087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alf_cross_component_cb_filters_signalled_minus1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5221334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k = 0; k &lt; (alf_cross_component_cb_filters_signalled_minus1+1); k++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29750175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for ( j = 0; j &lt; 8;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j++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57116411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alf_cross_component_cb_coeff_plus32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k ][ j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u(6)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96852933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70149130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21932248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 ( alf_cross_component_cr_ filter_signal_flag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7331290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alf_cross_component_cr_filters_signalled_minus1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06803771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k = 0; k &lt; (alf_cross_component_cr_filters_signalled_minus1+1); k++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56407738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for ( j = 0; j &lt; 8;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j++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83675912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alf_cross_component_cr_coeff_plus32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k ][ j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u(6)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47688234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78842464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940959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75041644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xmlns="" id="{468CD4FB-B076-4C77-8163-E97005700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Limit dynamic range of coefficient to 6-bits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D134FAE-00B5-4F29-8615-4ACAA24114F3}"/>
              </a:ext>
            </a:extLst>
          </p:cNvPr>
          <p:cNvSpPr/>
          <p:nvPr/>
        </p:nvSpPr>
        <p:spPr>
          <a:xfrm>
            <a:off x="154075" y="2114550"/>
            <a:ext cx="3366896" cy="2144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alf_cross_component_cr_coeff_plus32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[ k ][ j ]</a:t>
            </a:r>
            <a:r>
              <a:rPr lang="en-CA" sz="1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minus 32</a:t>
            </a:r>
            <a:r>
              <a:rPr lang="en-CA" sz="1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specifies the value of the </a:t>
            </a:r>
            <a:r>
              <a:rPr lang="en-GB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j-</a:t>
            </a:r>
            <a:r>
              <a:rPr lang="en-GB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th</a:t>
            </a:r>
            <a:r>
              <a:rPr lang="en-GB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 coefficient of the signalled k-</a:t>
            </a:r>
            <a:r>
              <a:rPr lang="en-GB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th</a:t>
            </a:r>
            <a:r>
              <a:rPr lang="en-GB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cross-component Cr </a:t>
            </a:r>
            <a:r>
              <a:rPr lang="en-GB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filter set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. When 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alf_cross_component_cr_coeff_abs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[ k ][ j ] is not present, it is inferred to be equal to 32.</a:t>
            </a:r>
            <a:endParaRPr lang="en-US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…</a:t>
            </a: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It is a requirement of bitstream conformance that the values of 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CcAlfApsCoeff</a:t>
            </a:r>
            <a:r>
              <a:rPr lang="en-CA" sz="10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Cr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adaptation_parameter_set_id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][ k ][ j ] with j = 0..7 shall be in the range of 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−2</a:t>
            </a:r>
            <a:r>
              <a:rPr lang="en-CA" sz="1000" baseline="30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5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to 2</a:t>
            </a:r>
            <a:r>
              <a:rPr lang="en-CA" sz="1000" baseline="30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5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− 1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, inclusive.</a:t>
            </a: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endParaRPr lang="en-CA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Semantic for 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 parallels the one above</a:t>
            </a:r>
            <a:endParaRPr lang="en-US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xmlns="" id="{27E3082A-0688-4020-A546-5F6E396D7977}"/>
              </a:ext>
            </a:extLst>
          </p:cNvPr>
          <p:cNvSpPr txBox="1">
            <a:spLocks/>
          </p:cNvSpPr>
          <p:nvPr/>
        </p:nvSpPr>
        <p:spPr bwMode="auto">
          <a:xfrm>
            <a:off x="533400" y="819150"/>
            <a:ext cx="6400800" cy="3692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>
            <a:lvl1pPr marL="325438" indent="-325438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SzPct val="60000"/>
              <a:buFont typeface="Wingdings" pitchFamily="2" charset="2"/>
              <a:buChar char="n"/>
              <a:defRPr sz="2400" baseline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706438" indent="-269875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087438" indent="-215900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524000" indent="-217488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SzPct val="55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1960563" indent="-217488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SzPct val="5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417763" indent="-217488" algn="l" defTabSz="871538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6pPr>
            <a:lvl7pPr marL="2874963" indent="-217488" algn="l" defTabSz="871538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7pPr>
            <a:lvl8pPr marL="3332163" indent="-217488" algn="l" defTabSz="871538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8pPr>
            <a:lvl9pPr marL="3789363" indent="-217488" algn="l" defTabSz="871538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dirty="0"/>
              <a:t>Dynamic range of coefficients is limited to 6-bits:</a:t>
            </a:r>
          </a:p>
          <a:p>
            <a:pPr lvl="1"/>
            <a:r>
              <a:rPr lang="en-US" sz="1600" kern="0" dirty="0"/>
              <a:t>Reduces complexity of multiply</a:t>
            </a:r>
          </a:p>
          <a:p>
            <a:pPr lvl="1"/>
            <a:r>
              <a:rPr lang="en-US" sz="1600" kern="0" dirty="0"/>
              <a:t>Smaller memory requirement</a:t>
            </a:r>
          </a:p>
        </p:txBody>
      </p:sp>
    </p:spTree>
    <p:extLst>
      <p:ext uri="{BB962C8B-B14F-4D97-AF65-F5344CB8AC3E}">
        <p14:creationId xmlns:p14="http://schemas.microsoft.com/office/powerpoint/2010/main" val="1857881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68AD2A03-B8AF-BA4F-A7EB-DCFF323B63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Results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471801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30219</TotalTime>
  <Words>1891</Words>
  <Application>Microsoft Office PowerPoint</Application>
  <PresentationFormat>如螢幕大小 (16:9)</PresentationFormat>
  <Paragraphs>733</Paragraphs>
  <Slides>15</Slides>
  <Notes>6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24" baseType="lpstr">
      <vt:lpstr>Malgun Gothic</vt:lpstr>
      <vt:lpstr>SimSun</vt:lpstr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CE5-related: On the design of CC-ALF (JVET-P1008)</vt:lpstr>
      <vt:lpstr>Introduction</vt:lpstr>
      <vt:lpstr>Overview</vt:lpstr>
      <vt:lpstr>Reduce filter shape</vt:lpstr>
      <vt:lpstr>Align with ALF</vt:lpstr>
      <vt:lpstr>Exclusive Application of CC-ALF and Chroma ALF</vt:lpstr>
      <vt:lpstr>Coding Efficiency Improvement</vt:lpstr>
      <vt:lpstr>Limit dynamic range of coefficient to 6-bits</vt:lpstr>
      <vt:lpstr>PowerPoint 簡報</vt:lpstr>
      <vt:lpstr>Results</vt:lpstr>
      <vt:lpstr>Comparison versus CE5-2.1</vt:lpstr>
      <vt:lpstr>Experimental Results</vt:lpstr>
      <vt:lpstr>Experimental Results</vt:lpstr>
      <vt:lpstr>Recommendations</vt:lpstr>
      <vt:lpstr>PowerPoint 簡報</vt:lpstr>
    </vt:vector>
  </TitlesOfParts>
  <Company>Sharp Labs of America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ChingYeh Chen (陳慶曄)</cp:lastModifiedBy>
  <cp:revision>952</cp:revision>
  <cp:lastPrinted>2012-05-17T23:57:45Z</cp:lastPrinted>
  <dcterms:created xsi:type="dcterms:W3CDTF">2008-07-29T15:54:01Z</dcterms:created>
  <dcterms:modified xsi:type="dcterms:W3CDTF">2019-10-09T16:00:06Z</dcterms:modified>
</cp:coreProperties>
</file>