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37"/>
  </p:notesMasterIdLst>
  <p:handoutMasterIdLst>
    <p:handoutMasterId r:id="rId38"/>
  </p:handoutMasterIdLst>
  <p:sldIdLst>
    <p:sldId id="282" r:id="rId5"/>
    <p:sldId id="314" r:id="rId6"/>
    <p:sldId id="315" r:id="rId7"/>
    <p:sldId id="316" r:id="rId8"/>
    <p:sldId id="317" r:id="rId9"/>
    <p:sldId id="318" r:id="rId10"/>
    <p:sldId id="280" r:id="rId11"/>
    <p:sldId id="325" r:id="rId12"/>
    <p:sldId id="319" r:id="rId13"/>
    <p:sldId id="322" r:id="rId14"/>
    <p:sldId id="323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43" r:id="rId33"/>
    <p:sldId id="344" r:id="rId34"/>
    <p:sldId id="345" r:id="rId35"/>
    <p:sldId id="346" r:id="rId36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14"/>
            <p14:sldId id="315"/>
            <p14:sldId id="316"/>
            <p14:sldId id="317"/>
            <p14:sldId id="318"/>
          </p14:sldIdLst>
        </p14:section>
        <p14:section name="End page" id="{3F9D54A7-3BE2-2540-BB4C-DFE5509085F3}">
          <p14:sldIdLst>
            <p14:sldId id="280"/>
            <p14:sldId id="325"/>
            <p14:sldId id="319"/>
            <p14:sldId id="322"/>
            <p14:sldId id="323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205" autoAdjust="0"/>
  </p:normalViewPr>
  <p:slideViewPr>
    <p:cSldViewPr snapToGrid="0" snapToObjects="1">
      <p:cViewPr varScale="1">
        <p:scale>
          <a:sx n="66" d="100"/>
          <a:sy n="66" d="100"/>
        </p:scale>
        <p:origin x="992" y="40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1147058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  <p:sldLayoutId id="2147483825" r:id="rId7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5556345" cy="242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74" b="0" baseline="0" dirty="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JVET-P0386: Non-CE8/Non-CE5: </a:t>
            </a:r>
            <a:r>
              <a:rPr lang="fr-FR" sz="974" b="0" baseline="0" dirty="0" err="1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Deblocking</a:t>
            </a:r>
            <a:r>
              <a:rPr lang="fr-FR" sz="974" b="0" baseline="0" dirty="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IBC blocks – Han </a:t>
            </a:r>
            <a:endParaRPr lang="en-US" sz="974" b="0" baseline="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97" y="5251150"/>
            <a:ext cx="1869596" cy="3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5" y="907092"/>
            <a:ext cx="10343312" cy="690255"/>
          </a:xfrm>
        </p:spPr>
        <p:txBody>
          <a:bodyPr>
            <a:noAutofit/>
          </a:bodyPr>
          <a:lstStyle/>
          <a:p>
            <a:r>
              <a:rPr lang="en-US" b="1" dirty="0"/>
              <a:t>JVET-P0884: Simplified GEO without multiplication and minimum blending mask storage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2215956"/>
            <a:ext cx="6522800" cy="1148459"/>
          </a:xfrm>
        </p:spPr>
        <p:txBody>
          <a:bodyPr/>
          <a:lstStyle/>
          <a:p>
            <a:r>
              <a:rPr kumimoji="1" lang="en-US" altLang="zh-CN" sz="1600" u="sng" dirty="0"/>
              <a:t>Han Gao</a:t>
            </a:r>
            <a:r>
              <a:rPr kumimoji="1" lang="en-US" altLang="zh-CN" sz="1600" dirty="0"/>
              <a:t>, Semih Esenlik, Elena Alshina, Anand Meher Kotra, Biao </a:t>
            </a:r>
            <a:r>
              <a:rPr kumimoji="1" lang="en-US" altLang="zh-CN" sz="1600" dirty="0" smtClean="0"/>
              <a:t>Wang  (Huawei)</a:t>
            </a:r>
          </a:p>
          <a:p>
            <a:r>
              <a:rPr lang="en-US" altLang="en-US" sz="1600" dirty="0"/>
              <a:t>Max Bläser, Johannes Sauer (RWTH Aachen)</a:t>
            </a:r>
          </a:p>
          <a:p>
            <a:endParaRPr lang="en-US" sz="16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9236" y="4402124"/>
            <a:ext cx="52466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0" indent="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None/>
              <a:defRPr sz="21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algn="ctr" eaLnBrk="1" hangingPunct="1"/>
            <a:r>
              <a:rPr lang="en-US" altLang="en-US" sz="1800" b="1" u="sng" kern="0" dirty="0">
                <a:solidFill>
                  <a:schemeClr val="tx2"/>
                </a:solidFill>
              </a:rPr>
              <a:t>Contribution identical to </a:t>
            </a:r>
            <a:r>
              <a:rPr lang="en-US" altLang="zh-CN" sz="1800" b="1" u="sng" kern="0" dirty="0" smtClean="0">
                <a:solidFill>
                  <a:schemeClr val="tx2"/>
                </a:solidFill>
              </a:rPr>
              <a:t>JVET-P0885</a:t>
            </a:r>
            <a:r>
              <a:rPr lang="en-US" altLang="en-US" sz="1800" b="1" u="sng" kern="0" dirty="0" smtClean="0">
                <a:solidFill>
                  <a:schemeClr val="tx2"/>
                </a:solidFill>
              </a:rPr>
              <a:t> </a:t>
            </a:r>
            <a:endParaRPr lang="en-US" altLang="zh-CN" sz="1800" b="1" u="sng" kern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Details of </a:t>
            </a:r>
            <a:r>
              <a:rPr lang="en-US" altLang="zh-CN" dirty="0" smtClean="0"/>
              <a:t>pre-calculated weight (P0304)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729175" y="1097280"/>
                <a:ext cx="11121080" cy="4398646"/>
              </a:xfrm>
            </p:spPr>
            <p:txBody>
              <a:bodyPr>
                <a:normAutofit/>
              </a:bodyPr>
              <a:lstStyle/>
              <a:p>
                <a:pPr marL="285750" indent="-285750">
                  <a:buFontTx/>
                  <a:buChar char="-"/>
                </a:pPr>
                <a:r>
                  <a:rPr lang="en-US" altLang="zh-CN" sz="1800" dirty="0" smtClean="0">
                    <a:latin typeface="+mj-lt"/>
                  </a:rPr>
                  <a:t>Given a block W × H with angle </a:t>
                </a:r>
                <a:r>
                  <a:rPr lang="el-GR" altLang="zh-CN" sz="1800" dirty="0" smtClean="0">
                    <a:latin typeface="+mj-lt"/>
                  </a:rPr>
                  <a:t>φ</a:t>
                </a:r>
                <a:r>
                  <a:rPr lang="en-US" altLang="zh-CN" sz="1800" dirty="0" smtClean="0">
                    <a:latin typeface="+mj-lt"/>
                  </a:rPr>
                  <a:t> and distance index </a:t>
                </a:r>
                <a:r>
                  <a:rPr lang="el-GR" altLang="zh-CN" sz="1800" dirty="0" smtClean="0">
                    <a:latin typeface="+mj-lt"/>
                  </a:rPr>
                  <a:t>ρ</a:t>
                </a:r>
                <a:endParaRPr lang="en-US" altLang="zh-CN" sz="1800" dirty="0" smtClean="0">
                  <a:latin typeface="+mj-lt"/>
                </a:endParaRPr>
              </a:p>
              <a:p>
                <a:pPr marL="285750" indent="-285750">
                  <a:buFontTx/>
                  <a:buChar char="-"/>
                </a:pPr>
                <a:r>
                  <a:rPr lang="en-US" altLang="zh-CN" sz="1800" dirty="0" smtClean="0">
                    <a:latin typeface="+mj-lt"/>
                  </a:rPr>
                  <a:t>W </a:t>
                </a:r>
                <a:r>
                  <a:rPr lang="en-US" altLang="zh-CN" sz="1800" dirty="0" smtClean="0"/>
                  <a:t>× H weights are cropped from pre-calculated weight mask with top-left position (</a:t>
                </a:r>
                <a:r>
                  <a:rPr lang="en-US" altLang="zh-CN" sz="1800" dirty="0" err="1" smtClean="0"/>
                  <a:t>offsetX</a:t>
                </a:r>
                <a:r>
                  <a:rPr lang="en-US" altLang="zh-CN" sz="1800" dirty="0" smtClean="0"/>
                  <a:t>, </a:t>
                </a:r>
                <a:r>
                  <a:rPr lang="en-US" altLang="zh-CN" sz="1800" dirty="0" err="1" smtClean="0"/>
                  <a:t>offsetY</a:t>
                </a:r>
                <a:r>
                  <a:rPr lang="en-US" altLang="zh-CN" sz="1800" dirty="0" smtClean="0"/>
                  <a:t>)</a:t>
                </a:r>
                <a:endParaRPr lang="en-US" altLang="zh-CN" sz="1800" dirty="0" smtClean="0">
                  <a:latin typeface="+mj-lt"/>
                </a:endParaRPr>
              </a:p>
              <a:p>
                <a:pPr marL="285750" indent="-285750">
                  <a:buFontTx/>
                  <a:buChar char="-"/>
                </a:pPr>
                <a:endParaRPr lang="en-US" altLang="zh-CN" sz="1800" dirty="0" smtClean="0">
                  <a:latin typeface="+mj-lt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1400" i="0">
                          <a:latin typeface="Cambria Math" panose="02040503050406030204" pitchFamily="18" charset="0"/>
                        </a:rPr>
                        <m:t>offsetX</m:t>
                      </m:r>
                      <m:r>
                        <a:rPr lang="en-US" altLang="zh-CN" sz="14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1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256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W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)≫1</m:t>
                                </m:r>
                              </m:e>
                              <m:e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% 16 = 8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or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% 16 ≠ 0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and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≥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W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zh-CN" altLang="zh-CN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zh-CN" sz="1400" b="0" i="0" smtClean="0">
                                            <a:latin typeface="Cambria Math" panose="02040503050406030204" pitchFamily="18" charset="0"/>
                                          </a:rPr>
                                          <m:t>256</m:t>
                                        </m:r>
                                        <m:r>
                                          <a:rPr lang="en-US" altLang="zh-CN" sz="1400" i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1400" i="0">
                                            <a:latin typeface="Cambria Math" panose="02040503050406030204" pitchFamily="18" charset="0"/>
                                          </a:rPr>
                                          <m:t>W</m:t>
                                        </m:r>
                                      </m:e>
                                    </m:d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≫1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 ?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CA" altLang="zh-CN" sz="1400" i="0">
                                        <a:latin typeface="Cambria Math" panose="02040503050406030204" pitchFamily="18" charset="0"/>
                                      </a:rPr>
                                      <m:t>ρ</m:t>
                                    </m:r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W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:−(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CA" altLang="zh-CN" sz="1400" i="0">
                                        <a:latin typeface="Cambria Math" panose="02040503050406030204" pitchFamily="18" charset="0"/>
                                      </a:rPr>
                                      <m:t>ρ</m:t>
                                    </m:r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W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otherwise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sz="1600" dirty="0" smtClean="0">
                  <a:latin typeface="+mj-lt"/>
                </a:endParaRPr>
              </a:p>
              <a:p>
                <a:pPr marL="0" indent="0">
                  <a:buNone/>
                </a:pPr>
                <a:endParaRPr lang="en-US" altLang="zh-CN" sz="1400" dirty="0" smtClean="0">
                  <a:latin typeface="+mj-lt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1400" i="0">
                          <a:latin typeface="Cambria Math" panose="02040503050406030204" pitchFamily="18" charset="0"/>
                        </a:rPr>
                        <m:t>offsetY</m:t>
                      </m:r>
                      <m:r>
                        <a:rPr lang="en-US" altLang="zh-CN" sz="14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1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zh-CN" altLang="zh-CN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zh-CN" sz="1400" b="0" i="0" smtClean="0">
                                            <a:latin typeface="Cambria Math" panose="02040503050406030204" pitchFamily="18" charset="0"/>
                                          </a:rPr>
                                          <m:t>256</m:t>
                                        </m:r>
                                        <m:r>
                                          <a:rPr lang="en-US" altLang="zh-CN" sz="1400" i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1400" i="0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</m:d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≫1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 ?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CA" altLang="zh-CN" sz="1400" i="0">
                                        <a:latin typeface="Cambria Math" panose="02040503050406030204" pitchFamily="18" charset="0"/>
                                      </a:rPr>
                                      <m:t>ρ</m:t>
                                    </m:r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:−(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CA" altLang="zh-CN" sz="1400" i="0">
                                        <a:latin typeface="Cambria Math" panose="02040503050406030204" pitchFamily="18" charset="0"/>
                                      </a:rPr>
                                      <m:t>ρ</m:t>
                                    </m:r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% 16 = 8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or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% 16 ≠ 0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and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≥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W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1400" b="0" i="0" smtClean="0">
                                        <a:latin typeface="Cambria Math" panose="02040503050406030204" pitchFamily="18" charset="0"/>
                                      </a:rPr>
                                      <m:t>256</m:t>
                                    </m:r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≫1</m:t>
                                </m:r>
                              </m:e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otherwise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sz="1100" dirty="0">
                  <a:latin typeface="+mj-lt"/>
                </a:endParaRPr>
              </a:p>
              <a:p>
                <a:pPr marL="0" indent="0">
                  <a:buNone/>
                </a:pPr>
                <a:endParaRPr lang="en-US" altLang="zh-CN" sz="1400" dirty="0" smtClean="0">
                  <a:latin typeface="+mj-lt"/>
                </a:endParaRPr>
              </a:p>
              <a:p>
                <a:pPr marL="0" indent="0">
                  <a:buNone/>
                </a:pPr>
                <a:endParaRPr lang="zh-CN" altLang="en-US" sz="1800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29175" y="1097280"/>
                <a:ext cx="11121080" cy="4398646"/>
              </a:xfrm>
              <a:blipFill>
                <a:blip r:embed="rId2"/>
                <a:stretch>
                  <a:fillRect l="-1206" t="-1801" b="-12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813465" y="4220161"/>
                <a:ext cx="648084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𝑠𝑎𝑚𝑝𝑙𝑒𝑊𝑒𝑖𝑔h𝑡</m:t>
                    </m:r>
                    <m:d>
                      <m:dPr>
                        <m:begChr m:val="["/>
                        <m:endChr m:val="]"/>
                        <m:ctrlP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_</m:t>
                    </m:r>
                    <m:r>
                      <a:rPr lang="en-US" sz="1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𝑠𝑎𝑚𝑝𝑙𝑒𝑊𝑒𝑖𝑔h𝑡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[</m:t>
                    </m:r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𝜑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][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+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𝑜𝑓𝑓𝑠𝑒𝑡𝑋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][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+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𝑜𝑓𝑓𝑠𝑒𝑡𝑌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r>
                  <a:rPr lang="en-CA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.</a:t>
                </a:r>
                <a:endParaRPr lang="en-US" sz="14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3465" y="4220161"/>
                <a:ext cx="6480840" cy="307777"/>
              </a:xfrm>
              <a:prstGeom prst="rect">
                <a:avLst/>
              </a:prstGeom>
              <a:blipFill>
                <a:blip r:embed="rId3"/>
                <a:stretch>
                  <a:fillRect t="-1961" b="-19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箭头连接符 8"/>
          <p:cNvCxnSpPr/>
          <p:nvPr/>
        </p:nvCxnSpPr>
        <p:spPr>
          <a:xfrm>
            <a:off x="4701308" y="4518702"/>
            <a:ext cx="0" cy="23522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518933" y="4714273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dirty="0"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</a:rPr>
              <a:t>p</a:t>
            </a:r>
            <a:r>
              <a:rPr kumimoji="1" lang="en-US" dirty="0" smtClean="0"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</a:rPr>
              <a:t>re-calculated weight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50364" y="4738367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dirty="0" smtClean="0"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</a:rPr>
              <a:t>weight for the block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2452254" y="4518702"/>
            <a:ext cx="0" cy="23522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0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Combined with two modifications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620" y="3450009"/>
            <a:ext cx="4234485" cy="2642615"/>
          </a:xfrm>
          <a:prstGeom prst="rect">
            <a:avLst/>
          </a:prstGeom>
        </p:spPr>
      </p:pic>
      <p:pic>
        <p:nvPicPr>
          <p:cNvPr id="11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620" y="1491226"/>
            <a:ext cx="3873282" cy="1722639"/>
          </a:xfrm>
          <a:prstGeom prst="rect">
            <a:avLst/>
          </a:prstGeom>
        </p:spPr>
      </p:pic>
      <p:sp>
        <p:nvSpPr>
          <p:cNvPr id="13" name="Rectangle 5"/>
          <p:cNvSpPr/>
          <p:nvPr/>
        </p:nvSpPr>
        <p:spPr>
          <a:xfrm>
            <a:off x="7096458" y="2491694"/>
            <a:ext cx="914400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blendWeight</a:t>
            </a:r>
            <a:r>
              <a:rPr lang="en-CA" altLang="zh-CN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[angle][14] </a:t>
            </a:r>
            <a:r>
              <a:rPr lang="en-CA" altLang="zh-CN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= {</a:t>
            </a:r>
            <a:endParaRPr lang="zh-CN" altLang="zh-CN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{ 8, 8, 8, 7, 5, 3, 1, 0, 0, 0, 0, 0, 0, 0 },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{ 0, 1, 1, 2, 3, 3, 4, 4, 5, 5, 6, 7, 7, 8 },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{ 0, 0, 0, 1, 2, 3, 5, 6, 7, 8, 8, 8, 8, 8 },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{ 8, 8, 8, 8, 6, 4, 2, 0, 0, 0, 0, 0, 0, 0 },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zh-CN" altLang="zh-CN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5208105" y="2352545"/>
            <a:ext cx="1620078" cy="977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0" idx="3"/>
          </p:cNvCxnSpPr>
          <p:nvPr/>
        </p:nvCxnSpPr>
        <p:spPr>
          <a:xfrm flipV="1">
            <a:off x="5208105" y="3756991"/>
            <a:ext cx="1620078" cy="10143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5676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F23</a:t>
            </a:r>
          </a:p>
        </p:txBody>
      </p:sp>
    </p:spTree>
    <p:extLst>
      <p:ext uri="{BB962C8B-B14F-4D97-AF65-F5344CB8AC3E}">
        <p14:creationId xmlns:p14="http://schemas.microsoft.com/office/powerpoint/2010/main" val="361441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31" cy="61630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F23</a:t>
            </a:r>
          </a:p>
        </p:txBody>
      </p:sp>
    </p:spTree>
    <p:extLst>
      <p:ext uri="{BB962C8B-B14F-4D97-AF65-F5344CB8AC3E}">
        <p14:creationId xmlns:p14="http://schemas.microsoft.com/office/powerpoint/2010/main" val="97487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F23</a:t>
            </a:r>
          </a:p>
        </p:txBody>
      </p:sp>
    </p:spTree>
    <p:extLst>
      <p:ext uri="{BB962C8B-B14F-4D97-AF65-F5344CB8AC3E}">
        <p14:creationId xmlns:p14="http://schemas.microsoft.com/office/powerpoint/2010/main" val="15303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F81</a:t>
            </a:r>
          </a:p>
        </p:txBody>
      </p:sp>
    </p:spTree>
    <p:extLst>
      <p:ext uri="{BB962C8B-B14F-4D97-AF65-F5344CB8AC3E}">
        <p14:creationId xmlns:p14="http://schemas.microsoft.com/office/powerpoint/2010/main" val="232437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31" cy="6163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F81</a:t>
            </a:r>
          </a:p>
        </p:txBody>
      </p:sp>
    </p:spTree>
    <p:extLst>
      <p:ext uri="{BB962C8B-B14F-4D97-AF65-F5344CB8AC3E}">
        <p14:creationId xmlns:p14="http://schemas.microsoft.com/office/powerpoint/2010/main" val="318490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F81</a:t>
            </a:r>
          </a:p>
        </p:txBody>
      </p:sp>
    </p:spTree>
    <p:extLst>
      <p:ext uri="{BB962C8B-B14F-4D97-AF65-F5344CB8AC3E}">
        <p14:creationId xmlns:p14="http://schemas.microsoft.com/office/powerpoint/2010/main" val="207103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5638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F30</a:t>
            </a:r>
          </a:p>
        </p:txBody>
      </p:sp>
    </p:spTree>
    <p:extLst>
      <p:ext uri="{BB962C8B-B14F-4D97-AF65-F5344CB8AC3E}">
        <p14:creationId xmlns:p14="http://schemas.microsoft.com/office/powerpoint/2010/main" val="354390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31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5638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F30</a:t>
            </a:r>
          </a:p>
        </p:txBody>
      </p:sp>
    </p:spTree>
    <p:extLst>
      <p:ext uri="{BB962C8B-B14F-4D97-AF65-F5344CB8AC3E}">
        <p14:creationId xmlns:p14="http://schemas.microsoft.com/office/powerpoint/2010/main" val="259742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CE4-1.14 test is used as base code.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Additionally 2 modifications are included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sz="1899" dirty="0"/>
              <a:t>Modification 1: Quantize GEO angles to replace per-sample multiplications with shift (JVET-P0107, JVET-P0264</a:t>
            </a:r>
            <a:r>
              <a:rPr lang="en-US" sz="1899" dirty="0" smtClean="0"/>
              <a:t>).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sz="1800" dirty="0" smtClean="0">
                <a:solidFill>
                  <a:srgbClr val="FF0000"/>
                </a:solidFill>
              </a:rPr>
              <a:t>Benefit: No multiplications (</a:t>
            </a:r>
            <a:r>
              <a:rPr lang="en-US" sz="1800" dirty="0">
                <a:solidFill>
                  <a:srgbClr val="FF0000"/>
                </a:solidFill>
              </a:rPr>
              <a:t>for on-the-fly calculation implementation)</a:t>
            </a:r>
          </a:p>
          <a:p>
            <a:pPr marL="811600" lvl="1" indent="-285750">
              <a:lnSpc>
                <a:spcPct val="150000"/>
              </a:lnSpc>
            </a:pPr>
            <a:endParaRPr lang="en-US" sz="1899" dirty="0" smtClean="0"/>
          </a:p>
          <a:p>
            <a:pPr marL="811600" lvl="1" indent="-285750">
              <a:lnSpc>
                <a:spcPct val="150000"/>
              </a:lnSpc>
            </a:pPr>
            <a:r>
              <a:rPr lang="en-US" sz="1899" dirty="0" smtClean="0"/>
              <a:t>Modification </a:t>
            </a:r>
            <a:r>
              <a:rPr lang="en-US" sz="1899" dirty="0"/>
              <a:t>2: Crop the mask to reduce the memory storage of weight mask (JVET-P0304</a:t>
            </a:r>
            <a:r>
              <a:rPr lang="en-US" sz="1899" dirty="0" smtClean="0"/>
              <a:t>).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sz="1899" dirty="0" smtClean="0">
                <a:solidFill>
                  <a:srgbClr val="FF0000"/>
                </a:solidFill>
              </a:rPr>
              <a:t>Benefit: </a:t>
            </a:r>
            <a:r>
              <a:rPr lang="en-US" sz="1800" dirty="0">
                <a:solidFill>
                  <a:srgbClr val="FF0000"/>
                </a:solidFill>
              </a:rPr>
              <a:t>Reduce storage </a:t>
            </a:r>
            <a:r>
              <a:rPr lang="en-US" sz="1800" dirty="0" smtClean="0">
                <a:solidFill>
                  <a:srgbClr val="FF0000"/>
                </a:solidFill>
              </a:rPr>
              <a:t>memory from ~3.4MBytes to 204Bytes </a:t>
            </a:r>
            <a:r>
              <a:rPr lang="en-US" sz="1800" dirty="0">
                <a:solidFill>
                  <a:srgbClr val="FF0000"/>
                </a:solidFill>
              </a:rPr>
              <a:t>(for off-line calculation implementation)</a:t>
            </a:r>
          </a:p>
          <a:p>
            <a:pPr marL="811600" lvl="1" indent="-285750">
              <a:lnSpc>
                <a:spcPct val="150000"/>
              </a:lnSpc>
            </a:pPr>
            <a:endParaRPr lang="en-US" sz="1899" dirty="0">
              <a:solidFill>
                <a:srgbClr val="FF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79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5638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F30</a:t>
            </a:r>
          </a:p>
        </p:txBody>
      </p:sp>
    </p:spTree>
    <p:extLst>
      <p:ext uri="{BB962C8B-B14F-4D97-AF65-F5344CB8AC3E}">
        <p14:creationId xmlns:p14="http://schemas.microsoft.com/office/powerpoint/2010/main" val="179678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70707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F106</a:t>
            </a:r>
          </a:p>
        </p:txBody>
      </p:sp>
    </p:spTree>
    <p:extLst>
      <p:ext uri="{BB962C8B-B14F-4D97-AF65-F5344CB8AC3E}">
        <p14:creationId xmlns:p14="http://schemas.microsoft.com/office/powerpoint/2010/main" val="117219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31" cy="6163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08799" y="6264340"/>
            <a:ext cx="170707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F106</a:t>
            </a:r>
          </a:p>
        </p:txBody>
      </p:sp>
    </p:spTree>
    <p:extLst>
      <p:ext uri="{BB962C8B-B14F-4D97-AF65-F5344CB8AC3E}">
        <p14:creationId xmlns:p14="http://schemas.microsoft.com/office/powerpoint/2010/main" val="401337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70707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F106</a:t>
            </a:r>
          </a:p>
        </p:txBody>
      </p:sp>
    </p:spTree>
    <p:extLst>
      <p:ext uri="{BB962C8B-B14F-4D97-AF65-F5344CB8AC3E}">
        <p14:creationId xmlns:p14="http://schemas.microsoft.com/office/powerpoint/2010/main" val="149743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83736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F209</a:t>
            </a:r>
          </a:p>
        </p:txBody>
      </p:sp>
    </p:spTree>
    <p:extLst>
      <p:ext uri="{BB962C8B-B14F-4D97-AF65-F5344CB8AC3E}">
        <p14:creationId xmlns:p14="http://schemas.microsoft.com/office/powerpoint/2010/main" val="312892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08799" y="6264340"/>
            <a:ext cx="183736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F209</a:t>
            </a:r>
          </a:p>
        </p:txBody>
      </p:sp>
    </p:spTree>
    <p:extLst>
      <p:ext uri="{BB962C8B-B14F-4D97-AF65-F5344CB8AC3E}">
        <p14:creationId xmlns:p14="http://schemas.microsoft.com/office/powerpoint/2010/main" val="307754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83736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F209</a:t>
            </a:r>
          </a:p>
        </p:txBody>
      </p:sp>
    </p:spTree>
    <p:extLst>
      <p:ext uri="{BB962C8B-B14F-4D97-AF65-F5344CB8AC3E}">
        <p14:creationId xmlns:p14="http://schemas.microsoft.com/office/powerpoint/2010/main" val="359927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</a:t>
            </a:r>
          </a:p>
        </p:txBody>
      </p:sp>
    </p:spTree>
    <p:extLst>
      <p:ext uri="{BB962C8B-B14F-4D97-AF65-F5344CB8AC3E}">
        <p14:creationId xmlns:p14="http://schemas.microsoft.com/office/powerpoint/2010/main" val="172466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</a:t>
            </a:r>
          </a:p>
        </p:txBody>
      </p:sp>
    </p:spTree>
    <p:extLst>
      <p:ext uri="{BB962C8B-B14F-4D97-AF65-F5344CB8AC3E}">
        <p14:creationId xmlns:p14="http://schemas.microsoft.com/office/powerpoint/2010/main" val="199405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</a:t>
            </a:r>
          </a:p>
        </p:txBody>
      </p:sp>
    </p:spTree>
    <p:extLst>
      <p:ext uri="{BB962C8B-B14F-4D97-AF65-F5344CB8AC3E}">
        <p14:creationId xmlns:p14="http://schemas.microsoft.com/office/powerpoint/2010/main" val="201932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kern="0" dirty="0" smtClean="0"/>
              <a:t>Modification 1: </a:t>
            </a:r>
            <a:r>
              <a:rPr lang="en-US" altLang="zh-CN" kern="0" dirty="0"/>
              <a:t>Quantization of GEO angles</a:t>
            </a:r>
            <a:endParaRPr lang="en-US" kern="0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0"/>
              </p:nvPr>
            </p:nvSpPr>
            <p:spPr/>
            <p:txBody>
              <a:bodyPr/>
              <a:lstStyle/>
              <a:p>
                <a:pPr marL="298123" indent="-285750">
                  <a:buFont typeface="Arial" panose="020B0604020202020204" pitchFamily="34" charset="0"/>
                  <a:buChar char="•"/>
                </a:pPr>
                <a:r>
                  <a:rPr lang="en-US" altLang="zh-CN" i="1" dirty="0" smtClean="0"/>
                  <a:t>Equation to calculate sample distance to line:</a:t>
                </a:r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𝑑𝑖𝑠𝑡𝐹𝑟𝑜𝑚𝐿𝑖𝑛𝑒</m:t>
                      </m:r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zh-CN" altLang="zh-CN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altLang="zh-CN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altLang="zh-CN" sz="16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altLang="zh-CN" sz="16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CA" altLang="zh-CN" sz="16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𝐷𝑖𝑠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1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sz="1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𝑑𝑖𝑠𝑝𝑙𝑎𝑐𝑒𝑚𝑒𝑛𝑡𝑋</m:t>
                          </m:r>
                        </m:e>
                      </m:d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zh-CN" altLang="zh-CN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altLang="zh-CN" sz="16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CA" altLang="zh-CN" sz="16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altLang="zh-CN" sz="16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CA" altLang="zh-CN" sz="16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𝐷𝑖𝑠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1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sz="1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𝑑𝑖𝑠𝑝𝑙𝑎𝑐𝑒𝑚𝑒𝑛𝑡𝑌</m:t>
                          </m:r>
                        </m:e>
                      </m:d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𝑟h𝑜</m:t>
                      </m:r>
                      <m:r>
                        <a:rPr lang="en-US" altLang="zh-CN" sz="1600" b="0" i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altLang="zh-CN" sz="1600" b="0" i="0" smtClean="0">
                          <a:latin typeface="Cambria Math" panose="02040503050406030204" pitchFamily="18" charset="0"/>
                        </a:rPr>
                        <m:t>W</m:t>
                      </m:r>
                      <m:r>
                        <a:rPr lang="en-US" altLang="zh-CN" sz="1600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zh-CN" sz="1600" b="0" i="0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altLang="zh-CN" sz="1600" b="0" i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sz="1600" dirty="0"/>
              </a:p>
              <a:p>
                <a:pPr marL="0"/>
                <a:endParaRPr lang="en-US" altLang="zh-CN" dirty="0"/>
              </a:p>
              <a:p>
                <a:pPr marL="0"/>
                <a:endParaRPr lang="en-US" altLang="zh-CN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altLang="zh-CN" dirty="0"/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/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/>
              </a:p>
              <a:p>
                <a:pPr lvl="0" hangingPunct="0"/>
                <a:r>
                  <a:rPr lang="en-CA" sz="1600" i="1" dirty="0" smtClean="0">
                    <a:latin typeface="Cambria Math" panose="02040503050406030204" pitchFamily="18" charset="0"/>
                  </a:rPr>
                  <a:t>	</a:t>
                </a:r>
                <a:endParaRPr lang="en-US" altLang="zh-CN" i="1" dirty="0"/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/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/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>
                  <a:solidFill>
                    <a:srgbClr val="FF0000"/>
                  </a:solidFill>
                </a:endParaRPr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r>
                  <a:rPr lang="en-US" altLang="zh-CN" i="1" dirty="0" smtClean="0">
                    <a:solidFill>
                      <a:srgbClr val="FF0000"/>
                    </a:solidFill>
                  </a:rPr>
                  <a:t>Benefits:</a:t>
                </a:r>
              </a:p>
              <a:p>
                <a:pPr marL="856377" lvl="1" indent="-342900">
                  <a:buFont typeface="Arial" panose="020B0604020202020204" pitchFamily="34" charset="0"/>
                  <a:buAutoNum type="arabicPeriod"/>
                </a:pPr>
                <a:r>
                  <a:rPr lang="en-US" sz="1800" dirty="0" smtClean="0"/>
                  <a:t>All </a:t>
                </a:r>
                <a:r>
                  <a:rPr lang="en-US" sz="1800" dirty="0" err="1" smtClean="0"/>
                  <a:t>mults</a:t>
                </a:r>
                <a:r>
                  <a:rPr lang="en-US" sz="1800" dirty="0" smtClean="0"/>
                  <a:t>. replaced by shifts (on-the-fly calculation implementation</a:t>
                </a:r>
                <a:r>
                  <a:rPr lang="en-US" sz="1800" dirty="0"/>
                  <a:t>)</a:t>
                </a:r>
                <a:endParaRPr lang="en-US" altLang="zh-CN" sz="1800" i="1" dirty="0"/>
              </a:p>
              <a:p>
                <a:pPr marL="856377" lvl="1" indent="-342900">
                  <a:buAutoNum type="arabicPeriod"/>
                </a:pPr>
                <a:r>
                  <a:rPr lang="en-US" altLang="zh-CN" sz="1800" dirty="0" smtClean="0"/>
                  <a:t>Possibly reusing weights row by row (column by column)</a:t>
                </a:r>
                <a:endParaRPr lang="zh-CN" altLang="en-US" sz="1800" i="1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blipFill rotWithShape="0">
                <a:blip r:embed="rId2"/>
                <a:stretch>
                  <a:fillRect l="-1079" t="-1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248820"/>
              </p:ext>
            </p:extLst>
          </p:nvPr>
        </p:nvGraphicFramePr>
        <p:xfrm>
          <a:off x="918979" y="3060196"/>
          <a:ext cx="8756076" cy="1124184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1265605"/>
                <a:gridCol w="623531"/>
                <a:gridCol w="624688"/>
                <a:gridCol w="623531"/>
                <a:gridCol w="623531"/>
                <a:gridCol w="623531"/>
                <a:gridCol w="624688"/>
                <a:gridCol w="624688"/>
                <a:gridCol w="623531"/>
                <a:gridCol w="624688"/>
                <a:gridCol w="624688"/>
                <a:gridCol w="624688"/>
                <a:gridCol w="624688"/>
              </a:tblGrid>
              <a:tr h="28104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err="1">
                          <a:effectLst/>
                        </a:rPr>
                        <a:t>idx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12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14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15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28104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Dis[</a:t>
                      </a:r>
                      <a:r>
                        <a:rPr lang="en-GB" sz="1400" dirty="0" err="1">
                          <a:effectLst/>
                        </a:rPr>
                        <a:t>idx</a:t>
                      </a:r>
                      <a:r>
                        <a:rPr lang="en-GB" sz="1400" dirty="0">
                          <a:effectLst/>
                        </a:rPr>
                        <a:t>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28104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err="1">
                          <a:effectLst/>
                        </a:rPr>
                        <a:t>idx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16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17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18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20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22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23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24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25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26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28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30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31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28104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Dis[</a:t>
                      </a:r>
                      <a:r>
                        <a:rPr lang="en-GB" sz="1400" dirty="0" err="1">
                          <a:effectLst/>
                        </a:rPr>
                        <a:t>idx</a:t>
                      </a:r>
                      <a:r>
                        <a:rPr lang="en-GB" sz="1400" dirty="0">
                          <a:effectLst/>
                        </a:rPr>
                        <a:t>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-8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-8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cxnSp>
        <p:nvCxnSpPr>
          <p:cNvPr id="5" name="直接连接符 3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右大括号 3"/>
          <p:cNvSpPr/>
          <p:nvPr/>
        </p:nvSpPr>
        <p:spPr>
          <a:xfrm rot="16200000" flipH="1">
            <a:off x="10282762" y="1946239"/>
            <a:ext cx="145925" cy="928246"/>
          </a:xfrm>
          <a:prstGeom prst="rightBrace">
            <a:avLst>
              <a:gd name="adj1" fmla="val 16025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9092448" y="2520275"/>
            <a:ext cx="2701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zh-CN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dependent on block size</a:t>
            </a:r>
            <a:endParaRPr kumimoji="1" lang="zh-CN" altLang="en-US" b="1" dirty="0" err="1" smtClean="0">
              <a:solidFill>
                <a:schemeClr val="bg1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箭头连接符 10"/>
          <p:cNvCxnSpPr/>
          <p:nvPr/>
        </p:nvCxnSpPr>
        <p:spPr>
          <a:xfrm flipH="1">
            <a:off x="4095163" y="2308516"/>
            <a:ext cx="476838" cy="51435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0"/>
          <p:cNvCxnSpPr/>
          <p:nvPr/>
        </p:nvCxnSpPr>
        <p:spPr>
          <a:xfrm flipH="1">
            <a:off x="7941142" y="2361951"/>
            <a:ext cx="476838" cy="51435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27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F3</a:t>
            </a:r>
          </a:p>
        </p:txBody>
      </p:sp>
    </p:spTree>
    <p:extLst>
      <p:ext uri="{BB962C8B-B14F-4D97-AF65-F5344CB8AC3E}">
        <p14:creationId xmlns:p14="http://schemas.microsoft.com/office/powerpoint/2010/main" val="112825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F3</a:t>
            </a:r>
          </a:p>
        </p:txBody>
      </p:sp>
    </p:spTree>
    <p:extLst>
      <p:ext uri="{BB962C8B-B14F-4D97-AF65-F5344CB8AC3E}">
        <p14:creationId xmlns:p14="http://schemas.microsoft.com/office/powerpoint/2010/main" val="188383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F3</a:t>
            </a:r>
          </a:p>
        </p:txBody>
      </p:sp>
    </p:spTree>
    <p:extLst>
      <p:ext uri="{BB962C8B-B14F-4D97-AF65-F5344CB8AC3E}">
        <p14:creationId xmlns:p14="http://schemas.microsoft.com/office/powerpoint/2010/main" val="201117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Modification 2: Cropping weight mask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0"/>
              </p:nvPr>
            </p:nvSpPr>
            <p:spPr/>
            <p:txBody>
              <a:bodyPr/>
              <a:lstStyle/>
              <a:p>
                <a:pPr marL="355273" indent="-342900">
                  <a:buFont typeface="Arial" panose="020B0604020202020204" pitchFamily="34" charset="0"/>
                  <a:buChar char="•"/>
                </a:pPr>
                <a:r>
                  <a:rPr lang="en-US" altLang="zh-CN" sz="2000" i="1" dirty="0" smtClean="0"/>
                  <a:t>Equation to calculate sample distance to line:</a:t>
                </a:r>
              </a:p>
              <a:p>
                <a:pPr marL="355273" indent="-342900">
                  <a:buFont typeface="Arial" panose="020B0604020202020204" pitchFamily="34" charset="0"/>
                  <a:buChar char="•"/>
                </a:pPr>
                <a:endParaRPr lang="en-US" altLang="zh-CN" sz="2000" i="1" dirty="0" smtClean="0"/>
              </a:p>
              <a:p>
                <a:pPr mar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1500" b="0" i="1" smtClean="0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CA" altLang="zh-CN" sz="1500" i="1" smtClean="0">
                          <a:latin typeface="Cambria Math" panose="02040503050406030204" pitchFamily="18" charset="0"/>
                        </a:rPr>
                        <m:t>𝑑𝑖𝑠𝑡𝐹𝑟𝑜𝑚𝐿𝑖𝑛𝑒</m:t>
                      </m:r>
                    </m:oMath>
                  </m:oMathPara>
                </a14:m>
                <a:endParaRPr lang="en-US" altLang="zh-CN" sz="1500" i="1" dirty="0" smtClean="0">
                  <a:latin typeface="Cambria Math" panose="02040503050406030204" pitchFamily="18" charset="0"/>
                </a:endParaRPr>
              </a:p>
              <a:p>
                <a:pPr marL="0"/>
                <a14:m>
                  <m:oMath xmlns:m="http://schemas.openxmlformats.org/officeDocument/2006/math">
                    <m:r>
                      <a:rPr lang="en-US" altLang="zh-CN" sz="1500" b="0" i="1" smtClean="0">
                        <a:latin typeface="Cambria Math" panose="02040503050406030204" pitchFamily="18" charset="0"/>
                      </a:rPr>
                      <m:t>          </m:t>
                    </m:r>
                    <m:r>
                      <a:rPr lang="en-CA" altLang="zh-CN" sz="15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altLang="zh-CN" sz="1500" i="1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CA" altLang="zh-CN" sz="1500" i="1">
                        <a:latin typeface="Cambria Math" panose="02040503050406030204" pitchFamily="18" charset="0"/>
                      </a:rPr>
                      <m:t>((</m:t>
                    </m:r>
                    <m:r>
                      <m:rPr>
                        <m:nor/>
                      </m:rPr>
                      <a:rPr lang="en-CA" altLang="zh-CN" sz="1500" i="1">
                        <a:latin typeface="Cambria Math" panose="020405030504060302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CA" altLang="zh-CN" sz="1500" i="1">
                        <a:latin typeface="Cambria Math" panose="02040503050406030204" pitchFamily="18" charset="0"/>
                      </a:rPr>
                      <m:t> + </m:t>
                    </m:r>
                    <m:r>
                      <m:rPr>
                        <m:nor/>
                      </m:rPr>
                      <a:rPr lang="en-CA" altLang="zh-CN" sz="15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offsetX</m:t>
                    </m:r>
                    <m:r>
                      <m:rPr>
                        <m:nor/>
                      </m:rPr>
                      <a:rPr lang="en-CA" altLang="zh-CN" sz="1500" i="1">
                        <a:latin typeface="Cambria Math" panose="02040503050406030204" pitchFamily="18" charset="0"/>
                      </a:rPr>
                      <m:t>) &lt;&lt; 1) + 1</m:t>
                    </m:r>
                    <m:r>
                      <a:rPr lang="en-US" altLang="zh-CN" sz="1500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en-CA" altLang="zh-CN" sz="1500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CA" altLang="zh-CN" sz="1500" i="1">
                        <a:latin typeface="Cambria Math" panose="02040503050406030204" pitchFamily="18" charset="0"/>
                      </a:rPr>
                      <m:t>𝐷𝑖𝑠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15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sz="1500" i="1">
                            <a:latin typeface="Cambria Math" panose="02040503050406030204" pitchFamily="18" charset="0"/>
                          </a:rPr>
                          <m:t>𝑑𝑖𝑠𝑝𝑙𝑎𝑐𝑒𝑚𝑒𝑛𝑡𝑋</m:t>
                        </m:r>
                      </m:e>
                    </m:d>
                    <m:r>
                      <a:rPr lang="en-CA" altLang="zh-CN" sz="15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zh-CN" altLang="zh-CN" sz="15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CA" altLang="zh-CN" sz="1500" i="1">
                            <a:latin typeface="Cambria Math" panose="02040503050406030204" pitchFamily="18" charset="0"/>
                          </a:rPr>
                          <m:t>((</m:t>
                        </m:r>
                        <m:r>
                          <m:rPr>
                            <m:nor/>
                          </m:rPr>
                          <a:rPr lang="en-CA" altLang="zh-CN" sz="1500" i="1">
                            <a:latin typeface="Cambria Math" panose="020405030504060302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CA" altLang="zh-CN" sz="1500" i="1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n-CA" altLang="zh-CN" sz="15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offsetY</m:t>
                        </m:r>
                        <m:r>
                          <m:rPr>
                            <m:nor/>
                          </m:rPr>
                          <a:rPr lang="en-CA" altLang="zh-CN" sz="1500" i="1">
                            <a:latin typeface="Cambria Math" panose="02040503050406030204" pitchFamily="18" charset="0"/>
                          </a:rPr>
                          <m:t>) &lt;&lt; 1) + 1</m:t>
                        </m:r>
                      </m:e>
                    </m:d>
                    <m:r>
                      <a:rPr lang="en-CA" altLang="zh-CN" sz="1500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CA" altLang="zh-CN" sz="1500" i="1">
                        <a:latin typeface="Cambria Math" panose="02040503050406030204" pitchFamily="18" charset="0"/>
                      </a:rPr>
                      <m:t>𝐷𝑖𝑠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15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sz="1500" i="1">
                            <a:latin typeface="Cambria Math" panose="02040503050406030204" pitchFamily="18" charset="0"/>
                          </a:rPr>
                          <m:t>𝑑𝑖𝑠𝑝𝑙𝑎𝑐𝑒𝑚𝑒𝑛𝑡𝑌</m:t>
                        </m:r>
                      </m:e>
                    </m:d>
                    <m:r>
                      <a:rPr lang="en-CA" altLang="zh-CN" sz="15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CA" altLang="zh-CN" sz="1500" i="1">
                        <a:latin typeface="Cambria Math" panose="02040503050406030204" pitchFamily="18" charset="0"/>
                      </a:rPr>
                      <m:t>𝑟h𝑜</m:t>
                    </m:r>
                  </m:oMath>
                </a14:m>
                <a:r>
                  <a:rPr lang="en-US" altLang="zh-CN" sz="1500" i="1" strike="sngStrike" dirty="0" smtClean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(W, H)</a:t>
                </a:r>
                <a:endParaRPr lang="en-US" altLang="zh-CN" sz="1500" i="1" strike="sngStrike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marL="0"/>
                <a:endParaRPr lang="en-US" altLang="zh-CN" sz="2000" i="1" dirty="0">
                  <a:latin typeface="Cambria Math" panose="02040503050406030204" pitchFamily="18" charset="0"/>
                </a:endParaRPr>
              </a:p>
              <a:p>
                <a:pPr marL="0"/>
                <a:endParaRPr lang="en-US" altLang="zh-CN" sz="2000" i="1" dirty="0">
                  <a:latin typeface="Cambria Math" panose="02040503050406030204" pitchFamily="18" charset="0"/>
                </a:endParaRPr>
              </a:p>
              <a:p>
                <a:pPr marL="0"/>
                <a:endParaRPr lang="en-US" altLang="zh-CN" sz="2000" dirty="0"/>
              </a:p>
              <a:p>
                <a:pPr marL="355273" indent="-342900">
                  <a:buFont typeface="Arial" panose="020B0604020202020204" pitchFamily="34" charset="0"/>
                  <a:buChar char="•"/>
                </a:pPr>
                <a:endParaRPr lang="en-US" altLang="zh-CN" sz="2000" i="1" dirty="0" smtClean="0"/>
              </a:p>
              <a:p>
                <a:pPr marL="355273" indent="-342900">
                  <a:buFont typeface="Arial" panose="020B0604020202020204" pitchFamily="34" charset="0"/>
                  <a:buChar char="•"/>
                </a:pPr>
                <a:r>
                  <a:rPr lang="en-US" altLang="zh-CN" sz="2000" i="1" dirty="0" smtClean="0">
                    <a:solidFill>
                      <a:srgbClr val="FF0000"/>
                    </a:solidFill>
                  </a:rPr>
                  <a:t>Benefits</a:t>
                </a:r>
                <a:r>
                  <a:rPr lang="en-US" altLang="zh-CN" sz="2000" i="1" dirty="0">
                    <a:solidFill>
                      <a:srgbClr val="FF0000"/>
                    </a:solidFill>
                  </a:rPr>
                  <a:t>:</a:t>
                </a:r>
              </a:p>
              <a:p>
                <a:pPr marL="685218" lvl="1" indent="-342900">
                  <a:buAutoNum type="arabicPeriod"/>
                </a:pPr>
                <a:r>
                  <a:rPr lang="en-US" sz="1800" dirty="0" smtClean="0"/>
                  <a:t>Reducing Storage from ~3.4 </a:t>
                </a:r>
                <a:r>
                  <a:rPr lang="en-US" sz="1800" dirty="0" err="1" smtClean="0"/>
                  <a:t>MBytes</a:t>
                </a:r>
                <a:r>
                  <a:rPr lang="en-US" sz="1800" dirty="0" smtClean="0"/>
                  <a:t> to 204 Bytes (off-line calculation implementation)</a:t>
                </a:r>
                <a:endParaRPr lang="en-US" altLang="zh-CN" sz="1800" i="1" dirty="0" smtClean="0"/>
              </a:p>
              <a:p>
                <a:pPr marL="1028700" lvl="3" indent="-342900"/>
                <a:endParaRPr lang="en-US" altLang="zh-CN" sz="1800" i="1" dirty="0" smtClean="0"/>
              </a:p>
              <a:p>
                <a:pPr marL="1028700" lvl="3" indent="-342900"/>
                <a:endParaRPr lang="en-US" altLang="zh-CN" sz="1800" i="1" dirty="0"/>
              </a:p>
              <a:p>
                <a:pPr marL="1028700" lvl="3" indent="-342900"/>
                <a:endParaRPr lang="en-US" altLang="zh-CN" sz="1800" i="1" dirty="0" smtClean="0"/>
              </a:p>
              <a:p>
                <a:pPr marL="1028700" lvl="3" indent="-342900"/>
                <a:endParaRPr lang="en-US" altLang="zh-CN" sz="1800" i="1" dirty="0"/>
              </a:p>
              <a:p>
                <a:pPr marL="1028700" lvl="3" indent="-342900"/>
                <a:endParaRPr lang="en-US" altLang="zh-CN" sz="1800" i="1" dirty="0" smtClean="0"/>
              </a:p>
              <a:p>
                <a:pPr marL="342318" lvl="1" indent="0">
                  <a:buNone/>
                </a:pPr>
                <a:r>
                  <a:rPr lang="en-US" altLang="zh-CN" sz="1800" i="1" dirty="0" smtClean="0"/>
                  <a:t>2.  Possibly reusing masks for all block sizes</a:t>
                </a: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blipFill rotWithShape="0">
                <a:blip r:embed="rId2"/>
                <a:stretch>
                  <a:fillRect l="-1249" t="-1558" b="-46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2569948" y="3134643"/>
            <a:ext cx="370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0000"/>
                </a:solidFill>
              </a:rPr>
              <a:t>Derived </a:t>
            </a:r>
            <a:r>
              <a:rPr lang="en-US" altLang="zh-CN" sz="1600" dirty="0" smtClean="0">
                <a:solidFill>
                  <a:srgbClr val="FF0000"/>
                </a:solidFill>
              </a:rPr>
              <a:t>based</a:t>
            </a:r>
            <a:r>
              <a:rPr lang="en-US" altLang="zh-CN" sz="1400" dirty="0" smtClean="0">
                <a:solidFill>
                  <a:srgbClr val="FF0000"/>
                </a:solidFill>
              </a:rPr>
              <a:t> angle and block size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2204186" y="2611858"/>
            <a:ext cx="1876926" cy="4703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803006" y="2586599"/>
            <a:ext cx="1665171" cy="4955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120852"/>
              </p:ext>
            </p:extLst>
          </p:nvPr>
        </p:nvGraphicFramePr>
        <p:xfrm>
          <a:off x="1287923" y="4513866"/>
          <a:ext cx="7509567" cy="114578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503189"/>
                <a:gridCol w="2503189"/>
                <a:gridCol w="2503189"/>
              </a:tblGrid>
              <a:tr h="277656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CE4-1.14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P0884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765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Blending</a:t>
                      </a:r>
                      <a:r>
                        <a:rPr lang="en-US" sz="1200" baseline="0" dirty="0" smtClean="0"/>
                        <a:t> Mask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3,301,760 bytes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168 bytes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765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Motion storage</a:t>
                      </a:r>
                      <a:r>
                        <a:rPr lang="en-US" sz="1200" baseline="0" dirty="0" smtClean="0"/>
                        <a:t> Mask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103,180 bytes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36 bytes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12821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Total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CA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3,404,940 bytes (3.4 Mbytes)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204</a:t>
                      </a:r>
                      <a:r>
                        <a:rPr lang="en-US" sz="1200" b="1" baseline="0" dirty="0" smtClean="0"/>
                        <a:t> bytes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5" name="右大括号 9"/>
          <p:cNvSpPr/>
          <p:nvPr/>
        </p:nvSpPr>
        <p:spPr>
          <a:xfrm rot="16200000" flipH="1">
            <a:off x="10266504" y="2393490"/>
            <a:ext cx="250564" cy="837904"/>
          </a:xfrm>
          <a:prstGeom prst="rightBrace">
            <a:avLst>
              <a:gd name="adj1" fmla="val 40628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0"/>
          <p:cNvSpPr txBox="1"/>
          <p:nvPr/>
        </p:nvSpPr>
        <p:spPr>
          <a:xfrm>
            <a:off x="8954219" y="2973300"/>
            <a:ext cx="2875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independent </a:t>
            </a:r>
            <a:r>
              <a:rPr kumimoji="1"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on block size</a:t>
            </a:r>
            <a:endParaRPr kumimoji="1" lang="zh-CN" altLang="en-US" b="1" dirty="0" err="1">
              <a:solidFill>
                <a:schemeClr val="bg1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7" name="直接连接符 3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652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75" y="2089106"/>
            <a:ext cx="5015394" cy="19895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495" y="2089106"/>
            <a:ext cx="5015394" cy="198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1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Conclusion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 smtClean="0"/>
              <a:t>Based on CE4-1.14 with independent motion storage.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2000" dirty="0"/>
              <a:t>Most </a:t>
            </a:r>
            <a:r>
              <a:rPr lang="en-US" sz="2000" dirty="0" smtClean="0"/>
              <a:t>2 </a:t>
            </a:r>
            <a:r>
              <a:rPr lang="en-US" sz="2000" dirty="0"/>
              <a:t>simplifications are selected from contributions: </a:t>
            </a:r>
            <a:r>
              <a:rPr lang="en-US" altLang="zh-CN" sz="2000" dirty="0"/>
              <a:t>JVET-P0107, JVET-P0264, JVET-P0304.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/>
              <a:t>All multiplications can be implemented with shift operation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smtClean="0"/>
              <a:t>Makes </a:t>
            </a:r>
            <a:r>
              <a:rPr lang="en-US" sz="1600" dirty="0"/>
              <a:t>storage size of </a:t>
            </a:r>
            <a:r>
              <a:rPr lang="en-US" sz="1600" dirty="0" err="1"/>
              <a:t>precalculated</a:t>
            </a:r>
            <a:r>
              <a:rPr lang="en-US" sz="1600" dirty="0"/>
              <a:t> weights feasible 204 bytes (vs 3.4Mbytes in CE solution</a:t>
            </a:r>
            <a:r>
              <a:rPr lang="en-US" sz="1600" dirty="0" smtClean="0"/>
              <a:t>)</a:t>
            </a:r>
            <a:r>
              <a:rPr lang="en-US" altLang="zh-CN" sz="16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0.32% </a:t>
            </a:r>
            <a:r>
              <a:rPr lang="en-US" altLang="zh-CN" sz="2000" dirty="0" smtClean="0"/>
              <a:t>BD-rate </a:t>
            </a:r>
            <a:r>
              <a:rPr lang="en-US" altLang="zh-CN" sz="2000" dirty="0"/>
              <a:t>reduction with 2% encoding time </a:t>
            </a:r>
            <a:r>
              <a:rPr lang="en-US" altLang="zh-CN" sz="2000" dirty="0" smtClean="0"/>
              <a:t>increasing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Suggested to adopt this version in the next version of VVC</a:t>
            </a:r>
            <a:r>
              <a:rPr lang="en-US" altLang="zh-CN" sz="20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sz="2000" dirty="0"/>
              <a:t>Thanks </a:t>
            </a:r>
            <a:r>
              <a:rPr lang="en-US" sz="2000" dirty="0" err="1"/>
              <a:t>Mediatek</a:t>
            </a:r>
            <a:r>
              <a:rPr lang="en-US" sz="2000" dirty="0"/>
              <a:t> for crosschecking.</a:t>
            </a:r>
          </a:p>
          <a:p>
            <a:endParaRPr lang="en-US" dirty="0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913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Comparison with GEO contribution in last meeting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625303" y="1360082"/>
            <a:ext cx="10733557" cy="4690459"/>
          </a:xfrm>
        </p:spPr>
        <p:txBody>
          <a:bodyPr/>
          <a:lstStyle/>
          <a:p>
            <a:pPr marL="355273" lvl="1" indent="-342900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ea typeface="Microsoft YaHei" panose="020B0503020204020204" pitchFamily="34" charset="-122"/>
              </a:rPr>
              <a:t>Number of modes reduced from 140 to 80</a:t>
            </a:r>
          </a:p>
          <a:p>
            <a:pPr marL="355273" lvl="1" indent="-342900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ea typeface="Microsoft YaHei" panose="020B0503020204020204" pitchFamily="34" charset="-122"/>
              </a:rPr>
              <a:t>Motion storage logic got simplified: Distance of one sample of 4x4 motion unit is calculated using same distance equation</a:t>
            </a:r>
          </a:p>
          <a:p>
            <a:pPr marL="355273" lvl="1" indent="-342900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ea typeface="Microsoft YaHei" panose="020B0503020204020204" pitchFamily="34" charset="-122"/>
              </a:rPr>
              <a:t>All multiplications can be implemented with shift operation</a:t>
            </a:r>
          </a:p>
          <a:p>
            <a:pPr marL="355273" lvl="1" indent="-342900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ea typeface="Microsoft YaHei" panose="020B0503020204020204" pitchFamily="34" charset="-122"/>
              </a:rPr>
              <a:t>Makes storage size of </a:t>
            </a:r>
            <a:r>
              <a:rPr lang="en-US" altLang="zh-CN" sz="2000" dirty="0"/>
              <a:t>off-line </a:t>
            </a:r>
            <a:r>
              <a:rPr lang="en-US" sz="2000" dirty="0" smtClean="0">
                <a:ea typeface="Microsoft YaHei" panose="020B0503020204020204" pitchFamily="34" charset="-122"/>
              </a:rPr>
              <a:t>calculated </a:t>
            </a:r>
            <a:r>
              <a:rPr lang="en-US" sz="2000" dirty="0">
                <a:ea typeface="Microsoft YaHei" panose="020B0503020204020204" pitchFamily="34" charset="-122"/>
              </a:rPr>
              <a:t>weights </a:t>
            </a:r>
            <a:r>
              <a:rPr lang="en-US" sz="2000" dirty="0" smtClean="0">
                <a:ea typeface="Microsoft YaHei" panose="020B0503020204020204" pitchFamily="34" charset="-122"/>
              </a:rPr>
              <a:t>feasible: </a:t>
            </a:r>
            <a:r>
              <a:rPr lang="en-US" sz="2000" dirty="0">
                <a:ea typeface="Microsoft YaHei" panose="020B0503020204020204" pitchFamily="34" charset="-122"/>
              </a:rPr>
              <a:t>204 </a:t>
            </a:r>
            <a:r>
              <a:rPr lang="en-US" sz="2000" dirty="0" smtClean="0">
                <a:ea typeface="Microsoft YaHei" panose="020B0503020204020204" pitchFamily="34" charset="-122"/>
              </a:rPr>
              <a:t>bytes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40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kern="0" dirty="0"/>
              <a:t>Details of Quantization of GEO angles </a:t>
            </a:r>
            <a:r>
              <a:rPr lang="en-US" dirty="0"/>
              <a:t>(P0107, P0264)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088" y="1449534"/>
            <a:ext cx="3121423" cy="3724979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729175" y="5142456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Due to the quantization of the GEO angles, angle that are above are possible.</a:t>
            </a:r>
          </a:p>
          <a:p>
            <a:r>
              <a:rPr lang="en-US" altLang="zh-CN" dirty="0" smtClean="0"/>
              <a:t>The angles are aligned with what TPM has.</a:t>
            </a:r>
            <a:endParaRPr lang="en-US" altLang="zh-CN" dirty="0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24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6484</TotalTime>
  <Words>751</Words>
  <Application>Microsoft Office PowerPoint</Application>
  <PresentationFormat>Custom</PresentationFormat>
  <Paragraphs>189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32</vt:i4>
      </vt:variant>
    </vt:vector>
  </HeadingPairs>
  <TitlesOfParts>
    <vt:vector size="44" baseType="lpstr">
      <vt:lpstr>Microsoft YaHei</vt:lpstr>
      <vt:lpstr>黑体</vt:lpstr>
      <vt:lpstr>SimSun</vt:lpstr>
      <vt:lpstr>Arial</vt:lpstr>
      <vt:lpstr>Calibri</vt:lpstr>
      <vt:lpstr>Cambria Math</vt:lpstr>
      <vt:lpstr>Times New Roman</vt:lpstr>
      <vt:lpstr>Wingdings</vt:lpstr>
      <vt:lpstr>1_Title Slide</vt:lpstr>
      <vt:lpstr>Chart page</vt:lpstr>
      <vt:lpstr>4_Chart page</vt:lpstr>
      <vt:lpstr>End page</vt:lpstr>
      <vt:lpstr>JVET-P0884: Simplified GEO without multiplication and minimum blending mask storage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P0884&amp;P0885</cp:lastModifiedBy>
  <cp:revision>2877</cp:revision>
  <dcterms:created xsi:type="dcterms:W3CDTF">2018-06-21T13:34:14Z</dcterms:created>
  <dcterms:modified xsi:type="dcterms:W3CDTF">2019-10-10T09:07:33Z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1565080397</vt:lpwstr>
  </property>
</Properties>
</file>