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2"/>
  </p:notesMasterIdLst>
  <p:sldIdLst>
    <p:sldId id="466" r:id="rId3"/>
    <p:sldId id="494" r:id="rId4"/>
    <p:sldId id="495" r:id="rId5"/>
    <p:sldId id="498" r:id="rId6"/>
    <p:sldId id="500" r:id="rId7"/>
    <p:sldId id="491" r:id="rId8"/>
    <p:sldId id="474" r:id="rId9"/>
    <p:sldId id="501" r:id="rId10"/>
    <p:sldId id="499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34" autoAdjust="0"/>
  </p:normalViewPr>
  <p:slideViewPr>
    <p:cSldViewPr>
      <p:cViewPr varScale="1">
        <p:scale>
          <a:sx n="70" d="100"/>
          <a:sy n="70" d="100"/>
        </p:scale>
        <p:origin x="1204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2019/10/3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929312" cy="220980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JVET-P0884: </a:t>
            </a:r>
            <a:r>
              <a:rPr lang="en-US" altLang="zh-CN" sz="3200" dirty="0" smtClean="0"/>
              <a:t>Simplified GEO without multiplication and minimum blending mask storage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 smtClean="0">
                <a:solidFill>
                  <a:schemeClr val="tx1"/>
                </a:solidFill>
              </a:rPr>
              <a:t>Han Gao</a:t>
            </a:r>
            <a:r>
              <a:rPr lang="en-US" altLang="en-US" sz="1800" dirty="0" smtClean="0">
                <a:solidFill>
                  <a:schemeClr val="tx1"/>
                </a:solidFill>
              </a:rPr>
              <a:t>, Semih Esenlik, Biao Wang, Anand Meher Kotra, Elena </a:t>
            </a:r>
            <a:r>
              <a:rPr lang="en-US" altLang="en-US" sz="1800" dirty="0" smtClean="0">
                <a:solidFill>
                  <a:schemeClr val="tx1"/>
                </a:solidFill>
              </a:rPr>
              <a:t>Alshina (Huawei)</a:t>
            </a:r>
          </a:p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Max Bläser, Johannes Sauer (RWTH Aachen)</a:t>
            </a:r>
            <a:endParaRPr lang="en-US" altLang="en-US" sz="1800" dirty="0" smtClean="0">
              <a:solidFill>
                <a:schemeClr val="tx1"/>
              </a:solidFill>
            </a:endParaRPr>
          </a:p>
          <a:p>
            <a:pPr algn="ctr" eaLnBrk="1" hangingPunct="1"/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889000" y="5105400"/>
            <a:ext cx="52466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0" indent="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None/>
              <a:defRPr sz="21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algn="ctr" eaLnBrk="1" hangingPunct="1"/>
            <a:r>
              <a:rPr lang="en-US" altLang="en-US" sz="1800" b="1" u="sng" kern="0" dirty="0">
                <a:solidFill>
                  <a:schemeClr val="tx1"/>
                </a:solidFill>
              </a:rPr>
              <a:t>Contribution identical to </a:t>
            </a:r>
            <a:r>
              <a:rPr lang="en-US" altLang="zh-CN" sz="1800" b="1" u="sng" kern="0" dirty="0" smtClean="0">
                <a:solidFill>
                  <a:schemeClr val="tx1"/>
                </a:solidFill>
              </a:rPr>
              <a:t>JVET-P0885</a:t>
            </a:r>
            <a:r>
              <a:rPr lang="en-US" altLang="en-US" sz="1800" b="1" u="sng" kern="0" dirty="0" smtClean="0">
                <a:solidFill>
                  <a:schemeClr val="tx1"/>
                </a:solidFill>
              </a:rPr>
              <a:t> </a:t>
            </a:r>
            <a:endParaRPr lang="en-US" altLang="zh-CN" sz="1800" b="1" u="sng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808" y="609600"/>
            <a:ext cx="6850062" cy="630238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186737" cy="4256088"/>
          </a:xfrm>
        </p:spPr>
        <p:txBody>
          <a:bodyPr/>
          <a:lstStyle/>
          <a:p>
            <a:r>
              <a:rPr lang="en-US" sz="2000" dirty="0" smtClean="0"/>
              <a:t>CE4-1.14 test is used as base code.</a:t>
            </a:r>
          </a:p>
          <a:p>
            <a:r>
              <a:rPr lang="en-US" sz="2000" dirty="0" smtClean="0"/>
              <a:t>Additionally 2 modifications are included</a:t>
            </a:r>
          </a:p>
          <a:p>
            <a:pPr lvl="1"/>
            <a:r>
              <a:rPr lang="en-US" sz="1600" dirty="0"/>
              <a:t>First </a:t>
            </a:r>
            <a:r>
              <a:rPr lang="en-US" sz="1600" dirty="0" smtClean="0"/>
              <a:t>modification: Quantize GEO angles to replace per-sample multiplications with shift. Same in </a:t>
            </a:r>
            <a:r>
              <a:rPr lang="en-US" sz="1600" dirty="0" smtClean="0"/>
              <a:t>JVET-P0107, </a:t>
            </a:r>
            <a:r>
              <a:rPr lang="en-US" sz="1600" dirty="0" smtClean="0"/>
              <a:t>JVET-P0264.</a:t>
            </a:r>
          </a:p>
          <a:p>
            <a:pPr lvl="1"/>
            <a:r>
              <a:rPr lang="en-US" sz="1600" dirty="0" smtClean="0"/>
              <a:t>Second modification: enable storing </a:t>
            </a:r>
            <a:r>
              <a:rPr lang="en-US" sz="1600" dirty="0" err="1" smtClean="0"/>
              <a:t>precalculated</a:t>
            </a:r>
            <a:r>
              <a:rPr lang="en-US" sz="1600" dirty="0" smtClean="0"/>
              <a:t> blending masks with a total storage requirement of </a:t>
            </a:r>
            <a:r>
              <a:rPr lang="en-US" sz="1600" dirty="0" smtClean="0"/>
              <a:t>204</a:t>
            </a:r>
            <a:r>
              <a:rPr lang="en-US" sz="1600" dirty="0" smtClean="0"/>
              <a:t>Bytes</a:t>
            </a:r>
            <a:r>
              <a:rPr lang="en-US" sz="1600" dirty="0" smtClean="0"/>
              <a:t>. As </a:t>
            </a:r>
            <a:r>
              <a:rPr lang="en-US" sz="1600" dirty="0" smtClean="0"/>
              <a:t>in </a:t>
            </a:r>
            <a:r>
              <a:rPr lang="en-US" sz="1600" dirty="0" smtClean="0"/>
              <a:t>JVET-P0304.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3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600200"/>
                <a:ext cx="8763000" cy="4256088"/>
              </a:xfrm>
            </p:spPr>
            <p:txBody>
              <a:bodyPr/>
              <a:lstStyle/>
              <a:p>
                <a:r>
                  <a:rPr lang="en-US" altLang="zh-CN" i="1" dirty="0"/>
                  <a:t>Equation to calculate sample distance to line: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sz="1400" i="1" smtClean="0">
                          <a:latin typeface="Cambria Math" panose="02040503050406030204" pitchFamily="18" charset="0"/>
                        </a:rPr>
                        <m:t>𝑑𝑖𝑠𝑡𝐹𝑟𝑜𝑚𝐿𝑖𝑛𝑒</m:t>
                      </m:r>
                      <m:r>
                        <a:rPr lang="en-CA" altLang="zh-CN" sz="14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4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altLang="zh-CN" sz="14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altLang="zh-CN" sz="14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4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CA" altLang="zh-CN" sz="14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altLang="zh-CN" sz="14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400" i="1">
                              <a:latin typeface="Cambria Math" panose="02040503050406030204" pitchFamily="18" charset="0"/>
                            </a:rPr>
                            <m:t>𝑑𝑖𝑠𝑝𝑙𝑎𝑐𝑒𝑚𝑒𝑛𝑡𝑌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𝑟h𝑜</m:t>
                      </m:r>
                    </m:oMath>
                  </m:oMathPara>
                </a14:m>
                <a:endParaRPr lang="en-US" altLang="zh-CN" sz="1400" dirty="0" smtClean="0"/>
              </a:p>
              <a:p>
                <a:pPr marL="0" indent="0">
                  <a:buNone/>
                </a:pPr>
                <a:endParaRPr lang="en-US" altLang="zh-CN" sz="1400" dirty="0"/>
              </a:p>
              <a:p>
                <a:pPr marL="0" indent="0">
                  <a:buNone/>
                </a:pPr>
                <a:endParaRPr lang="en-US" altLang="zh-CN" sz="1400" dirty="0" smtClean="0"/>
              </a:p>
              <a:p>
                <a:pPr marL="0" indent="0">
                  <a:buNone/>
                </a:pPr>
                <a:endParaRPr lang="en-US" altLang="zh-CN" sz="1400" dirty="0" smtClean="0"/>
              </a:p>
              <a:p>
                <a:r>
                  <a:rPr lang="en-US" altLang="zh-CN" i="1" dirty="0"/>
                  <a:t>Total number of </a:t>
                </a:r>
                <a:r>
                  <a:rPr lang="en-US" altLang="zh-CN" i="1" dirty="0" smtClean="0"/>
                  <a:t>partitions 80.</a:t>
                </a:r>
                <a:endParaRPr lang="en-US" altLang="zh-CN" i="1" dirty="0"/>
              </a:p>
              <a:p>
                <a:endParaRPr lang="en-US" altLang="zh-CN" sz="1800" i="1" dirty="0" smtClean="0"/>
              </a:p>
              <a:p>
                <a:r>
                  <a:rPr lang="en-US" altLang="zh-CN" i="1" dirty="0" smtClean="0"/>
                  <a:t>Benefits:</a:t>
                </a:r>
              </a:p>
              <a:p>
                <a:pPr marL="342900" indent="-342900">
                  <a:buAutoNum type="arabicPeriod"/>
                </a:pPr>
                <a:r>
                  <a:rPr lang="en-US" altLang="zh-CN" i="1" dirty="0" smtClean="0"/>
                  <a:t>Multiplications are replaced with shift operation</a:t>
                </a:r>
              </a:p>
              <a:p>
                <a:pPr marL="342900" indent="-342900">
                  <a:buAutoNum type="arabicPeriod"/>
                </a:pPr>
                <a:r>
                  <a:rPr lang="en-US" altLang="zh-CN" i="1" dirty="0" smtClean="0"/>
                  <a:t>Only first row (column) of the sample weights need to be calculated, following row (column) sample weights can be obtained by shifting</a:t>
                </a:r>
                <a:endParaRPr lang="en-US" altLang="zh-CN" i="1" dirty="0"/>
              </a:p>
              <a:p>
                <a:pPr marL="0" indent="0">
                  <a:buNone/>
                </a:pPr>
                <a:endParaRPr lang="zh-CN" altLang="en-US" sz="1800" i="1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600200"/>
                <a:ext cx="8763000" cy="4256088"/>
              </a:xfrm>
              <a:blipFill rotWithShape="0">
                <a:blip r:embed="rId2"/>
                <a:stretch>
                  <a:fillRect l="-278" t="-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581400" y="2595563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CC0000"/>
                </a:solidFill>
              </a:rPr>
              <a:t>Possible values </a:t>
            </a:r>
          </a:p>
          <a:p>
            <a:r>
              <a:rPr lang="en-US" altLang="zh-CN" sz="1400" dirty="0" smtClean="0">
                <a:solidFill>
                  <a:srgbClr val="CC0000"/>
                </a:solidFill>
              </a:rPr>
              <a:t>-4,-2,-1,0,1,2,4</a:t>
            </a:r>
            <a:endParaRPr lang="zh-CN" altLang="en-US" sz="1400" dirty="0">
              <a:solidFill>
                <a:srgbClr val="CC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5441" y="2634223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CC0000"/>
                </a:solidFill>
              </a:rPr>
              <a:t>Possible values </a:t>
            </a:r>
          </a:p>
          <a:p>
            <a:r>
              <a:rPr lang="en-US" altLang="zh-CN" sz="1400" dirty="0" smtClean="0">
                <a:solidFill>
                  <a:srgbClr val="CC0000"/>
                </a:solidFill>
              </a:rPr>
              <a:t>-4,-2,-1,0,1,2,4</a:t>
            </a:r>
            <a:endParaRPr lang="zh-CN" altLang="en-US" sz="1400" dirty="0">
              <a:solidFill>
                <a:srgbClr val="CC0000"/>
              </a:solidFill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4080574" y="1672992"/>
            <a:ext cx="297052" cy="1600200"/>
          </a:xfrm>
          <a:prstGeom prst="leftBrace">
            <a:avLst>
              <a:gd name="adj1" fmla="val 23438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eft Brace 13"/>
          <p:cNvSpPr/>
          <p:nvPr/>
        </p:nvSpPr>
        <p:spPr>
          <a:xfrm rot="16200000">
            <a:off x="7109524" y="1685597"/>
            <a:ext cx="297052" cy="1600200"/>
          </a:xfrm>
          <a:prstGeom prst="leftBrace">
            <a:avLst>
              <a:gd name="adj1" fmla="val 23438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304800" y="609600"/>
            <a:ext cx="765099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altLang="zh-CN" sz="2800" kern="0" dirty="0" smtClean="0"/>
              <a:t>First modification: Quantization of GEO angles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4738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630238"/>
          </a:xfrm>
        </p:spPr>
        <p:txBody>
          <a:bodyPr/>
          <a:lstStyle/>
          <a:p>
            <a:r>
              <a:rPr lang="en-US" altLang="zh-CN" sz="2800" dirty="0" smtClean="0"/>
              <a:t>Second modification: </a:t>
            </a:r>
            <a:r>
              <a:rPr lang="en-US" altLang="zh-CN" sz="2800" dirty="0" err="1" smtClean="0"/>
              <a:t>Precalculating</a:t>
            </a:r>
            <a:r>
              <a:rPr lang="en-US" altLang="zh-CN" sz="2800" dirty="0" smtClean="0"/>
              <a:t> blending weights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600200"/>
                <a:ext cx="8839200" cy="5029200"/>
              </a:xfrm>
            </p:spPr>
            <p:txBody>
              <a:bodyPr/>
              <a:lstStyle/>
              <a:p>
                <a:r>
                  <a:rPr lang="en-US" altLang="zh-CN" i="1" dirty="0" smtClean="0"/>
                  <a:t>Equation to calculate sample distance to line: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𝑑𝑖𝑠𝑡𝐹𝑟𝑜𝑚𝐿𝑖𝑛𝑒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zh-CN" sz="1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CA" altLang="zh-CN" sz="1400" i="1" smtClean="0">
                          <a:latin typeface="Cambria Math" panose="02040503050406030204" pitchFamily="18" charset="0"/>
                        </a:rPr>
                        <m:t>((</m:t>
                      </m:r>
                      <m:r>
                        <m:rPr>
                          <m:nor/>
                        </m:rPr>
                        <a:rPr lang="en-CA" altLang="zh-CN" sz="1400" i="1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CA" altLang="zh-CN" sz="1400" i="1" smtClean="0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nor/>
                        </m:rPr>
                        <a:rPr lang="en-CA" altLang="zh-CN" sz="140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offsetX</m:t>
                      </m:r>
                      <m:r>
                        <m:rPr>
                          <m:nor/>
                        </m:rPr>
                        <a:rPr lang="en-CA" altLang="zh-CN" sz="1400" i="1" smtClean="0">
                          <a:latin typeface="Cambria Math" panose="02040503050406030204" pitchFamily="18" charset="0"/>
                        </a:rPr>
                        <m:t>) &lt;&lt; 1) + 1</m:t>
                      </m:r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400" i="1"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CA" altLang="zh-CN" sz="1400" i="1">
                              <a:latin typeface="Cambria Math" panose="02040503050406030204" pitchFamily="18" charset="0"/>
                            </a:rPr>
                            <m:t>((</m:t>
                          </m:r>
                          <m:r>
                            <m:rPr>
                              <m:nor/>
                            </m:rPr>
                            <a:rPr lang="en-CA" altLang="zh-CN" sz="1400" i="1"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n-CA" altLang="zh-CN" sz="1400" i="1">
                              <a:latin typeface="Cambria Math" panose="020405030504060302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n-CA" altLang="zh-CN" sz="14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offsetY</m:t>
                          </m:r>
                          <m:r>
                            <m:rPr>
                              <m:nor/>
                            </m:rPr>
                            <a:rPr lang="en-CA" altLang="zh-CN" sz="1400" i="1">
                              <a:latin typeface="Cambria Math" panose="02040503050406030204" pitchFamily="18" charset="0"/>
                            </a:rPr>
                            <m:t>) &lt;&lt; 1) + 1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400" i="1">
                              <a:latin typeface="Cambria Math" panose="02040503050406030204" pitchFamily="18" charset="0"/>
                            </a:rPr>
                            <m:t>𝑑𝑖𝑠𝑝𝑙𝑎𝑐𝑒𝑚𝑒𝑛𝑡𝑌</m:t>
                          </m:r>
                        </m:e>
                      </m:d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altLang="zh-CN" sz="1400" i="1">
                          <a:latin typeface="Cambria Math" panose="02040503050406030204" pitchFamily="18" charset="0"/>
                        </a:rPr>
                        <m:t>𝑟h𝑜</m:t>
                      </m:r>
                    </m:oMath>
                  </m:oMathPara>
                </a14:m>
                <a:endParaRPr lang="en-US" altLang="zh-CN" sz="1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altLang="zh-CN" sz="1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altLang="zh-CN" sz="11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altLang="zh-CN" sz="1400" dirty="0" smtClean="0"/>
              </a:p>
              <a:p>
                <a:r>
                  <a:rPr lang="en-US" altLang="zh-CN" sz="1800" i="1" dirty="0" smtClean="0"/>
                  <a:t>Benefits:</a:t>
                </a:r>
              </a:p>
              <a:p>
                <a:pPr marL="0" indent="0">
                  <a:buNone/>
                </a:pPr>
                <a:r>
                  <a:rPr lang="en-US" altLang="zh-CN" i="1" dirty="0" smtClean="0"/>
                  <a:t>E</a:t>
                </a:r>
                <a:r>
                  <a:rPr lang="en-US" altLang="zh-CN" i="1" dirty="0" smtClean="0"/>
                  <a:t>nables </a:t>
                </a:r>
                <a:r>
                  <a:rPr lang="en-US" altLang="zh-CN" i="1" dirty="0" smtClean="0"/>
                  <a:t>pre-calculating and storing blending weights  </a:t>
                </a:r>
              </a:p>
              <a:p>
                <a:pPr marL="685800" lvl="1" indent="-342900"/>
                <a:r>
                  <a:rPr lang="en-US" altLang="zh-CN" sz="1600" i="1" dirty="0"/>
                  <a:t>(total memory = </a:t>
                </a:r>
                <a:r>
                  <a:rPr lang="en-US" altLang="zh-CN" sz="1600" i="1" dirty="0" err="1"/>
                  <a:t>num_angles</a:t>
                </a:r>
                <a:r>
                  <a:rPr lang="en-US" altLang="zh-CN" sz="1600" i="1" dirty="0"/>
                  <a:t> </a:t>
                </a:r>
                <a:r>
                  <a:rPr lang="en-US" altLang="zh-CN" sz="1600" i="1" dirty="0" smtClean="0"/>
                  <a:t>x </a:t>
                </a:r>
                <a:r>
                  <a:rPr lang="en-US" altLang="zh-CN" sz="1600" i="1" dirty="0" err="1" smtClean="0"/>
                  <a:t>stored_mask_length</a:t>
                </a:r>
                <a:r>
                  <a:rPr lang="en-US" altLang="zh-CN" sz="1600" i="1" dirty="0" smtClean="0"/>
                  <a:t> x </a:t>
                </a:r>
                <a:r>
                  <a:rPr lang="en-US" altLang="zh-CN" sz="1600" i="1" dirty="0" err="1" smtClean="0"/>
                  <a:t>weight_precision</a:t>
                </a:r>
                <a:endParaRPr lang="en-US" altLang="zh-CN" sz="1600" i="1" dirty="0" smtClean="0"/>
              </a:p>
              <a:p>
                <a:pPr marL="1028700" lvl="2" indent="-342900"/>
                <a:r>
                  <a:rPr lang="en-US" altLang="zh-CN" sz="1600" i="1" dirty="0" smtClean="0"/>
                  <a:t>24x14x4 </a:t>
                </a:r>
                <a:r>
                  <a:rPr lang="en-US" altLang="zh-CN" sz="1600" i="1" dirty="0" smtClean="0"/>
                  <a:t>bits for blending sample weights</a:t>
                </a:r>
              </a:p>
              <a:p>
                <a:pPr marL="1028700" lvl="2" indent="-342900"/>
                <a:r>
                  <a:rPr lang="en-US" altLang="zh-CN" sz="1600" i="1" dirty="0" smtClean="0"/>
                  <a:t>24</a:t>
                </a:r>
                <a:r>
                  <a:rPr lang="en-US" altLang="zh-CN" sz="1600" i="1" dirty="0" smtClean="0"/>
                  <a:t>x6x2 </a:t>
                </a:r>
                <a:r>
                  <a:rPr lang="en-US" altLang="zh-CN" sz="1600" i="1" dirty="0"/>
                  <a:t>bits for </a:t>
                </a:r>
                <a:r>
                  <a:rPr lang="en-US" altLang="zh-CN" sz="1600" i="1" dirty="0" smtClean="0"/>
                  <a:t>motion </a:t>
                </a:r>
                <a:r>
                  <a:rPr lang="en-US" altLang="zh-CN" sz="1600" i="1" dirty="0" smtClean="0"/>
                  <a:t>map</a:t>
                </a:r>
                <a:endParaRPr lang="en-US" altLang="zh-CN" sz="1600" i="1" dirty="0" smtClean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600200"/>
                <a:ext cx="8839200" cy="5029200"/>
              </a:xfrm>
              <a:blipFill rotWithShape="0">
                <a:blip r:embed="rId2"/>
                <a:stretch>
                  <a:fillRect l="-621" t="-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 flipH="1" flipV="1">
            <a:off x="1524000" y="2514600"/>
            <a:ext cx="2057400" cy="4572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848100" y="2514600"/>
            <a:ext cx="1676400" cy="4572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38400" y="2982541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CC0000"/>
                </a:solidFill>
              </a:rPr>
              <a:t>Derived based </a:t>
            </a:r>
            <a:r>
              <a:rPr lang="en-US" altLang="zh-CN" sz="1400" dirty="0" smtClean="0">
                <a:solidFill>
                  <a:srgbClr val="CC0000"/>
                </a:solidFill>
              </a:rPr>
              <a:t>on </a:t>
            </a:r>
            <a:r>
              <a:rPr lang="en-US" altLang="zh-CN" sz="1400" dirty="0" smtClean="0">
                <a:solidFill>
                  <a:srgbClr val="CC0000"/>
                </a:solidFill>
              </a:rPr>
              <a:t>block size, angle</a:t>
            </a:r>
            <a:r>
              <a:rPr lang="en-US" altLang="zh-CN" sz="1400" dirty="0" smtClean="0">
                <a:solidFill>
                  <a:srgbClr val="CC0000"/>
                </a:solidFill>
              </a:rPr>
              <a:t> </a:t>
            </a:r>
            <a:r>
              <a:rPr lang="en-US" altLang="zh-CN" sz="1400" dirty="0" smtClean="0">
                <a:solidFill>
                  <a:srgbClr val="CC0000"/>
                </a:solidFill>
              </a:rPr>
              <a:t>and distance once per CU</a:t>
            </a:r>
            <a:endParaRPr lang="zh-CN" altLang="en-US" sz="14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0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808" y="609600"/>
            <a:ext cx="6850062" cy="630238"/>
          </a:xfrm>
        </p:spPr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4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808" y="609600"/>
            <a:ext cx="6850062" cy="630238"/>
          </a:xfrm>
        </p:spPr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186737" cy="4256088"/>
          </a:xfrm>
        </p:spPr>
        <p:txBody>
          <a:bodyPr/>
          <a:lstStyle/>
          <a:p>
            <a:r>
              <a:rPr lang="en-US" dirty="0" smtClean="0"/>
              <a:t>The GEO contribution was simplified in the CE as follows:</a:t>
            </a:r>
          </a:p>
          <a:p>
            <a:pPr lvl="1"/>
            <a:r>
              <a:rPr lang="en-US" dirty="0" smtClean="0"/>
              <a:t>Number of modes reduced from 140 to </a:t>
            </a:r>
            <a:r>
              <a:rPr lang="en-US" dirty="0" smtClean="0"/>
              <a:t>80</a:t>
            </a:r>
            <a:endParaRPr lang="en-US" dirty="0" smtClean="0"/>
          </a:p>
          <a:p>
            <a:pPr lvl="1"/>
            <a:r>
              <a:rPr lang="en-US" dirty="0" smtClean="0"/>
              <a:t>Motion storage logic got simplified: Distance </a:t>
            </a:r>
            <a:r>
              <a:rPr lang="en-US" dirty="0" smtClean="0"/>
              <a:t>of one </a:t>
            </a:r>
            <a:r>
              <a:rPr lang="en-US" dirty="0" smtClean="0"/>
              <a:t>sample of 4x4 motion unit is calculated using same distance equation</a:t>
            </a:r>
          </a:p>
          <a:p>
            <a:r>
              <a:rPr lang="en-US" dirty="0"/>
              <a:t>Most important 2 simplifications are selected from contributions: </a:t>
            </a:r>
            <a:r>
              <a:rPr lang="en-US" altLang="zh-CN" dirty="0"/>
              <a:t>JVET-P0108, JVET-P0264, JVET-P0304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Replace multiplication with bit-shifting in per-sample distance calculation</a:t>
            </a:r>
          </a:p>
          <a:p>
            <a:pPr lvl="1"/>
            <a:r>
              <a:rPr lang="en-US" altLang="zh-CN" dirty="0" smtClean="0"/>
              <a:t>Enable </a:t>
            </a:r>
            <a:r>
              <a:rPr lang="en-US" altLang="zh-CN" dirty="0" err="1" smtClean="0"/>
              <a:t>precalculating</a:t>
            </a:r>
            <a:r>
              <a:rPr lang="en-US" altLang="zh-CN" dirty="0" smtClean="0"/>
              <a:t> sample weights if such implementation is desirable.</a:t>
            </a:r>
            <a:endParaRPr lang="en-US" altLang="zh-CN" dirty="0"/>
          </a:p>
          <a:p>
            <a:r>
              <a:rPr lang="en-US" altLang="zh-CN" sz="1800" dirty="0" smtClean="0"/>
              <a:t>Suggested to adopt this version in the next version of VVC.</a:t>
            </a:r>
            <a:endParaRPr lang="en-US" altLang="zh-CN" sz="18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00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304800" y="609600"/>
            <a:ext cx="765099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altLang="zh-CN" sz="2800" kern="0" dirty="0" smtClean="0"/>
              <a:t>First modification: Quantization of GEO angles</a:t>
            </a:r>
            <a:endParaRPr lang="en-US" kern="0" dirty="0"/>
          </a:p>
        </p:txBody>
      </p:sp>
      <p:sp>
        <p:nvSpPr>
          <p:cNvPr id="8" name="Rectangle 7"/>
          <p:cNvSpPr/>
          <p:nvPr/>
        </p:nvSpPr>
        <p:spPr>
          <a:xfrm>
            <a:off x="457200" y="5142456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Due to the quantization of the GEO angles, angle that are above are possible.</a:t>
            </a:r>
          </a:p>
          <a:p>
            <a:r>
              <a:rPr lang="en-US" altLang="zh-CN" dirty="0" smtClean="0"/>
              <a:t>The angles are aligned with what TPM has.</a:t>
            </a:r>
            <a:endParaRPr lang="en-US" altLang="zh-CN" dirty="0"/>
          </a:p>
        </p:txBody>
      </p:sp>
      <p:grpSp>
        <p:nvGrpSpPr>
          <p:cNvPr id="10" name="Group 9"/>
          <p:cNvGrpSpPr/>
          <p:nvPr/>
        </p:nvGrpSpPr>
        <p:grpSpPr>
          <a:xfrm>
            <a:off x="2971800" y="1420165"/>
            <a:ext cx="3124200" cy="3722291"/>
            <a:chOff x="2362200" y="1370656"/>
            <a:chExt cx="3124200" cy="372229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92" r="33475" b="43611"/>
            <a:stretch/>
          </p:blipFill>
          <p:spPr bwMode="auto">
            <a:xfrm>
              <a:off x="2438400" y="1370657"/>
              <a:ext cx="3048000" cy="2210744"/>
            </a:xfrm>
            <a:prstGeom prst="rect">
              <a:avLst/>
            </a:prstGeom>
            <a:noFill/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94" r="92609" b="41692"/>
            <a:stretch/>
          </p:blipFill>
          <p:spPr bwMode="auto">
            <a:xfrm>
              <a:off x="2362200" y="1370656"/>
              <a:ext cx="457200" cy="231319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45" t="52477" r="8870"/>
            <a:stretch/>
          </p:blipFill>
          <p:spPr bwMode="auto">
            <a:xfrm>
              <a:off x="2857500" y="3229792"/>
              <a:ext cx="2514600" cy="1863155"/>
            </a:xfrm>
            <a:prstGeom prst="rect">
              <a:avLst/>
            </a:prstGeom>
            <a:noFill/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27" t="52477" r="90179"/>
            <a:stretch/>
          </p:blipFill>
          <p:spPr bwMode="auto">
            <a:xfrm>
              <a:off x="2400300" y="3229791"/>
              <a:ext cx="533400" cy="186315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60362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39838"/>
                <a:ext cx="8915400" cy="4256088"/>
              </a:xfrm>
            </p:spPr>
            <p:txBody>
              <a:bodyPr/>
              <a:lstStyle/>
              <a:p>
                <a:r>
                  <a:rPr lang="en-US" altLang="zh-CN" sz="1800" i="1" dirty="0" err="1" smtClean="0"/>
                  <a:t>offsetX,offsetY</a:t>
                </a:r>
                <a:r>
                  <a:rPr lang="en-US" altLang="zh-CN" sz="1800" i="1" dirty="0" smtClean="0"/>
                  <a:t> and rho are calculated once per </a:t>
                </a:r>
                <a:r>
                  <a:rPr lang="en-US" altLang="zh-CN" sz="1800" i="1" dirty="0" smtClean="0"/>
                  <a:t>CU:</a:t>
                </a:r>
                <a:endParaRPr lang="en-US" altLang="zh-CN" sz="1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𝑜𝑓𝑓𝑠𝑒𝑡𝑋</m:t>
                      </m:r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)≫1</m:t>
                                </m:r>
                              </m:e>
                              <m:e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% 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= 8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or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% 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≠ 0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≥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CN" altLang="zh-CN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400" i="1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  <m:r>
                                          <a:rPr lang="en-US" altLang="zh-CN" sz="14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sz="1400" i="1">
                                            <a:latin typeface="Cambria Math" panose="02040503050406030204" pitchFamily="18" charset="0"/>
                                          </a:rPr>
                                          <m:t>𝑊</m:t>
                                        </m:r>
                                      </m:e>
                                    </m:d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≫1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 ?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altLang="zh-CN" sz="1400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 :−(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altLang="zh-CN" sz="1400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𝑜𝑡h𝑒𝑟𝑤𝑖𝑠𝑒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6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𝑜𝑓𝑓𝑠𝑒𝑡𝑌</m:t>
                      </m:r>
                      <m:r>
                        <a:rPr lang="en-US" altLang="zh-CN" sz="1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CN" altLang="zh-CN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400" i="1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  <m:r>
                                          <a:rPr lang="en-US" altLang="zh-CN" sz="14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sz="1400" i="1">
                                            <a:latin typeface="Cambria Math" panose="02040503050406030204" pitchFamily="18" charset="0"/>
                                          </a:rPr>
                                          <m:t>𝐻</m:t>
                                        </m:r>
                                      </m:e>
                                    </m:d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≫1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 ?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altLang="zh-CN" sz="1400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 :−(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altLang="zh-CN" sz="1400" i="1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% 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= 8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or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% 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≠ 0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 ≥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CA" altLang="zh-CN" sz="14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14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e>
                                </m:d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≫1</m:t>
                                </m:r>
                              </m:e>
                              <m:e>
                                <m:r>
                                  <a:rPr lang="en-US" altLang="zh-CN" sz="1400" i="1">
                                    <a:latin typeface="Cambria Math" panose="02040503050406030204" pitchFamily="18" charset="0"/>
                                  </a:rPr>
                                  <m:t>𝑜𝑡h𝑒𝑟𝑤𝑖𝑠𝑒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1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altLang="zh-CN" sz="1400" dirty="0" smtClean="0"/>
              </a:p>
              <a:p>
                <a:pPr marL="0" indent="0">
                  <a:buNone/>
                </a:pPr>
                <a:endParaRPr lang="zh-CN" altLang="en-US" sz="1800" i="1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39838"/>
                <a:ext cx="8915400" cy="4256088"/>
              </a:xfrm>
              <a:blipFill rotWithShape="0">
                <a:blip r:embed="rId2"/>
                <a:stretch>
                  <a:fillRect l="-410" t="-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77160" y="3683946"/>
                <a:ext cx="9144000" cy="21390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CA" altLang="zh-CN" sz="1400" dirty="0" smtClean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400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blendWeight</a:t>
                </a:r>
                <a:r>
                  <a:rPr lang="en-CA" altLang="zh-CN" sz="14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[angle][</a:t>
                </a:r>
                <a14:m>
                  <m:oMath xmlns:m="http://schemas.openxmlformats.org/officeDocument/2006/math">
                    <m:r>
                      <a:rPr lang="en-CA" altLang="zh-CN" sz="1400" i="1">
                        <a:latin typeface="Cambria Math" panose="02040503050406030204" pitchFamily="18" charset="0"/>
                      </a:rPr>
                      <m:t>𝐶𝑙𝑖𝑝</m:t>
                    </m:r>
                    <m:r>
                      <a:rPr lang="en-CA" altLang="zh-CN" sz="1400" i="1">
                        <a:latin typeface="Cambria Math" panose="02040503050406030204" pitchFamily="18" charset="0"/>
                      </a:rPr>
                      <m:t>3(0, 13,</m:t>
                    </m:r>
                    <m:r>
                      <a:rPr lang="en-CA" altLang="zh-CN" sz="1400" i="1">
                        <a:latin typeface="Cambria Math" panose="02040503050406030204" pitchFamily="18" charset="0"/>
                      </a:rPr>
                      <m:t>𝑑𝑖𝑠𝑡𝐹𝑟𝑜𝑚𝐿𝑖𝑛𝑒</m:t>
                    </m:r>
                    <m:r>
                      <a:rPr lang="en-CA" altLang="zh-CN" sz="1400" i="1">
                        <a:latin typeface="Cambria Math" panose="02040503050406030204" pitchFamily="18" charset="0"/>
                      </a:rPr>
                      <m:t>+5)</m:t>
                    </m:r>
                  </m:oMath>
                </a14:m>
                <a:r>
                  <a:rPr lang="en-CA" altLang="zh-CN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] = {</a:t>
                </a:r>
                <a:endParaRPr lang="zh-CN" altLang="zh-CN" sz="1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{ 8, 8, 8, 8, 8, 8, 8, 8, 7, 5, 3, 1, 0, 0, 0, 0, 0, 0, 0, 0, 0, 0, 0, 0, 0, 0, 0, 0, } </a:t>
                </a:r>
                <a:r>
                  <a:rPr lang="en-CA" altLang="zh-CN" sz="14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:endParaRPr lang="zh-CN" altLang="zh-CN" sz="1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4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{ </a:t>
                </a:r>
                <a:r>
                  <a:rPr lang="en-CA" altLang="zh-CN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0, 0, 0, 0, 0, 0, 1, 1, 2, 3, 3, 4, 4, 5, 5, 6, 7, 7, 8, 8, 8, 8, 8, 8, 8, 8, 8, 8, } </a:t>
                </a:r>
                <a:endParaRPr lang="zh-CN" altLang="zh-CN" sz="1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{ 0, 0, 0, 0, 0, 0, 0, 1, 1, 2, 3, 5, 6, 7, 7, 8, 8, 8, 8, 8, 8, 8, 8, 8, 8, 8, 8, 8, </a:t>
                </a:r>
                <a:r>
                  <a:rPr lang="en-CA" altLang="zh-CN" sz="1400">
                    <a:latin typeface="Times New Roman" panose="02020603050405020304" pitchFamily="18" charset="0"/>
                    <a:ea typeface="SimSun" panose="02010600030101010101" pitchFamily="2" charset="-122"/>
                  </a:rPr>
                  <a:t>} </a:t>
                </a:r>
                <a:endParaRPr lang="en-CA" altLang="zh-CN" sz="1400" smtClean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sz="140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…</a:t>
                </a:r>
                <a:endParaRPr lang="en-CA" altLang="zh-CN" sz="1400" dirty="0" smtClean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zh-CN" altLang="zh-CN" sz="14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160" y="3683946"/>
                <a:ext cx="9144000" cy="2139047"/>
              </a:xfrm>
              <a:prstGeom prst="rect">
                <a:avLst/>
              </a:prstGeom>
              <a:blipFill rotWithShape="0">
                <a:blip r:embed="rId3"/>
                <a:stretch>
                  <a:fillRect l="-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ight Brace 5"/>
          <p:cNvSpPr/>
          <p:nvPr/>
        </p:nvSpPr>
        <p:spPr>
          <a:xfrm>
            <a:off x="5946653" y="3965990"/>
            <a:ext cx="381000" cy="1872500"/>
          </a:xfrm>
          <a:prstGeom prst="rightBrace">
            <a:avLst>
              <a:gd name="adj1" fmla="val 82699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363070" y="4640630"/>
            <a:ext cx="2102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CC0000"/>
                </a:solidFill>
              </a:rPr>
              <a:t>Sample weight table</a:t>
            </a:r>
          </a:p>
          <a:p>
            <a:r>
              <a:rPr lang="en-US" altLang="zh-CN" sz="1400" dirty="0" smtClean="0">
                <a:solidFill>
                  <a:srgbClr val="CC0000"/>
                </a:solidFill>
              </a:rPr>
              <a:t>(</a:t>
            </a:r>
            <a:r>
              <a:rPr lang="en-US" altLang="zh-CN" sz="1400" dirty="0" smtClean="0">
                <a:solidFill>
                  <a:srgbClr val="CC0000"/>
                </a:solidFill>
              </a:rPr>
              <a:t>24x14 </a:t>
            </a:r>
            <a:r>
              <a:rPr lang="en-US" altLang="zh-CN" sz="1400" dirty="0" smtClean="0">
                <a:solidFill>
                  <a:srgbClr val="CC0000"/>
                </a:solidFill>
              </a:rPr>
              <a:t>entries)</a:t>
            </a:r>
            <a:endParaRPr lang="zh-CN" altLang="en-US" sz="1400" dirty="0">
              <a:solidFill>
                <a:srgbClr val="CC000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630238"/>
          </a:xfrm>
        </p:spPr>
        <p:txBody>
          <a:bodyPr/>
          <a:lstStyle/>
          <a:p>
            <a:r>
              <a:rPr lang="en-US" altLang="zh-CN" sz="2800" dirty="0" smtClean="0"/>
              <a:t>Details of </a:t>
            </a:r>
            <a:r>
              <a:rPr lang="en-US" altLang="zh-CN" sz="2800" dirty="0" err="1" smtClean="0"/>
              <a:t>precalculating</a:t>
            </a:r>
            <a:r>
              <a:rPr lang="en-US" altLang="zh-CN" sz="2800" dirty="0" smtClean="0"/>
              <a:t> blending weights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3251032"/>
            <a:ext cx="83952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	rho = </a:t>
            </a:r>
            <a:r>
              <a:rPr lang="en-CA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(Dis[</a:t>
            </a:r>
            <a:r>
              <a:rPr lang="en-CA" altLang="zh-CN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displacementX</a:t>
            </a:r>
            <a:r>
              <a:rPr lang="en-CA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]&lt;&lt;</a:t>
            </a:r>
            <a:r>
              <a:rPr lang="en-CA" altLang="zh-CN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wIdx</a:t>
            </a:r>
            <a:r>
              <a:rPr lang="en-CA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altLang="zh-CN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+ (Dis[</a:t>
            </a:r>
            <a:r>
              <a:rPr lang="en-CA" altLang="zh-CN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displacementY</a:t>
            </a:r>
            <a:r>
              <a:rPr lang="en-CA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] &lt;&lt; </a:t>
            </a:r>
            <a:r>
              <a:rPr lang="en-CA" altLang="zh-CN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hIdx</a:t>
            </a:r>
            <a:r>
              <a:rPr lang="en-CA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zh-CN" altLang="zh-CN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568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213638</TotalTime>
  <Words>532</Words>
  <Application>Microsoft Office PowerPoint</Application>
  <PresentationFormat>On-screen Show (4:3)</PresentationFormat>
  <Paragraphs>78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6" baseType="lpstr">
      <vt:lpstr>FrutigerNext LT Bold</vt:lpstr>
      <vt:lpstr>FrutigerNext LT Medium</vt:lpstr>
      <vt:lpstr>FrutigerNext LT Regular</vt:lpstr>
      <vt:lpstr>MS PGothic</vt:lpstr>
      <vt:lpstr>SimHei</vt:lpstr>
      <vt:lpstr>宋体</vt:lpstr>
      <vt:lpstr>宋体</vt:lpstr>
      <vt:lpstr>华文细黑</vt:lpstr>
      <vt:lpstr>Arial</vt:lpstr>
      <vt:lpstr>Calibri</vt:lpstr>
      <vt:lpstr>Calibri Light</vt:lpstr>
      <vt:lpstr>Cambria Math</vt:lpstr>
      <vt:lpstr>Times New Roman</vt:lpstr>
      <vt:lpstr>Wingdings</vt:lpstr>
      <vt:lpstr>Wingdings 3</vt:lpstr>
      <vt:lpstr>Slide Template—English（20060512） </vt:lpstr>
      <vt:lpstr>Custom Design</vt:lpstr>
      <vt:lpstr>JVET-P0884: Simplified GEO without multiplication and minimum blending mask storage</vt:lpstr>
      <vt:lpstr>Summary</vt:lpstr>
      <vt:lpstr>PowerPoint Presentation</vt:lpstr>
      <vt:lpstr>Second modification: Precalculating blending weights</vt:lpstr>
      <vt:lpstr>Simulation Results</vt:lpstr>
      <vt:lpstr>Conclusion </vt:lpstr>
      <vt:lpstr>PowerPoint Presentation</vt:lpstr>
      <vt:lpstr>PowerPoint Presentation</vt:lpstr>
      <vt:lpstr>Details of precalculating blending weights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Han Gao</cp:lastModifiedBy>
  <cp:revision>9754</cp:revision>
  <dcterms:created xsi:type="dcterms:W3CDTF">2005-06-03T02:22:32Z</dcterms:created>
  <dcterms:modified xsi:type="dcterms:W3CDTF">2019-10-03T11:44:20Z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1570088129</vt:lpwstr>
  </property>
</Properties>
</file>