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
  </p:notesMasterIdLst>
  <p:sldIdLst>
    <p:sldId id="256" r:id="rId2"/>
    <p:sldId id="266" r:id="rId3"/>
    <p:sldId id="260" r:id="rId4"/>
    <p:sldId id="265" r:id="rId5"/>
    <p:sldId id="262" r:id="rId6"/>
    <p:sldId id="263" r:id="rId7"/>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100" autoAdjust="0"/>
    <p:restoredTop sz="89988" autoAdjust="0"/>
  </p:normalViewPr>
  <p:slideViewPr>
    <p:cSldViewPr>
      <p:cViewPr varScale="1">
        <p:scale>
          <a:sx n="130" d="100"/>
          <a:sy n="130" d="100"/>
        </p:scale>
        <p:origin x="1400"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DF5B1A-429B-424C-9F5F-45479E885072}" type="datetimeFigureOut">
              <a:rPr lang="ko-KR" altLang="en-US" smtClean="0"/>
              <a:t>2019. 10. 10.</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322C3A-08D4-4670-A1F2-7F4928CACC0D}" type="slidenum">
              <a:rPr lang="ko-KR" altLang="en-US" smtClean="0"/>
              <a:t>‹#›</a:t>
            </a:fld>
            <a:endParaRPr lang="ko-KR" altLang="en-US"/>
          </a:p>
        </p:txBody>
      </p:sp>
    </p:spTree>
    <p:extLst>
      <p:ext uri="{BB962C8B-B14F-4D97-AF65-F5344CB8AC3E}">
        <p14:creationId xmlns:p14="http://schemas.microsoft.com/office/powerpoint/2010/main" val="99161000"/>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This presentation</a:t>
            </a:r>
            <a:r>
              <a:rPr lang="en-US" altLang="ko-KR" baseline="0" dirty="0"/>
              <a:t> show the contribution of JVET-P0669,</a:t>
            </a:r>
          </a:p>
          <a:p>
            <a:r>
              <a:rPr lang="en-US" altLang="ko-KR" baseline="0" dirty="0"/>
              <a:t>AHG6: Wrap-around motion vector prediction at the picture boundary</a:t>
            </a:r>
          </a:p>
          <a:p>
            <a:r>
              <a:rPr lang="en-US" altLang="ko-KR" baseline="0" dirty="0"/>
              <a:t>From </a:t>
            </a:r>
            <a:r>
              <a:rPr lang="en-US" altLang="ko-KR" baseline="0" dirty="0" err="1"/>
              <a:t>Kwangwoon</a:t>
            </a:r>
            <a:r>
              <a:rPr lang="en-US" altLang="ko-KR" baseline="0" dirty="0"/>
              <a:t> university and ETRI</a:t>
            </a:r>
            <a:endParaRPr lang="ko-KR" altLang="en-US" dirty="0"/>
          </a:p>
        </p:txBody>
      </p:sp>
      <p:sp>
        <p:nvSpPr>
          <p:cNvPr id="4" name="슬라이드 번호 개체 틀 3"/>
          <p:cNvSpPr>
            <a:spLocks noGrp="1"/>
          </p:cNvSpPr>
          <p:nvPr>
            <p:ph type="sldNum" sz="quarter" idx="10"/>
          </p:nvPr>
        </p:nvSpPr>
        <p:spPr/>
        <p:txBody>
          <a:bodyPr/>
          <a:lstStyle/>
          <a:p>
            <a:fld id="{C9322C3A-08D4-4670-A1F2-7F4928CACC0D}" type="slidenum">
              <a:rPr lang="ko-KR" altLang="en-US" smtClean="0"/>
              <a:t>1</a:t>
            </a:fld>
            <a:endParaRPr lang="ko-KR" altLang="en-US"/>
          </a:p>
        </p:txBody>
      </p:sp>
    </p:spTree>
    <p:extLst>
      <p:ext uri="{BB962C8B-B14F-4D97-AF65-F5344CB8AC3E}">
        <p14:creationId xmlns:p14="http://schemas.microsoft.com/office/powerpoint/2010/main" val="1800812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baseline="0" dirty="0"/>
              <a:t>In VVC, Wrap-around motion compensation is already adopted.</a:t>
            </a:r>
          </a:p>
          <a:p>
            <a:r>
              <a:rPr lang="en-US" altLang="ko-KR" baseline="0" dirty="0"/>
              <a:t>And In VVC, the spatial and temporal can~</a:t>
            </a:r>
          </a:p>
          <a:p>
            <a:r>
              <a:rPr lang="en-US" altLang="ko-KR" baseline="0" dirty="0"/>
              <a:t>And in this contribution propose wrap-around motion vector prediction, the concept of proposed methods are same as wrap-around MC</a:t>
            </a:r>
          </a:p>
        </p:txBody>
      </p:sp>
      <p:sp>
        <p:nvSpPr>
          <p:cNvPr id="4" name="슬라이드 번호 개체 틀 3"/>
          <p:cNvSpPr>
            <a:spLocks noGrp="1"/>
          </p:cNvSpPr>
          <p:nvPr>
            <p:ph type="sldNum" sz="quarter" idx="10"/>
          </p:nvPr>
        </p:nvSpPr>
        <p:spPr/>
        <p:txBody>
          <a:bodyPr/>
          <a:lstStyle/>
          <a:p>
            <a:fld id="{C9322C3A-08D4-4670-A1F2-7F4928CACC0D}" type="slidenum">
              <a:rPr lang="ko-KR" altLang="en-US" smtClean="0"/>
              <a:t>2</a:t>
            </a:fld>
            <a:endParaRPr lang="ko-KR" altLang="en-US"/>
          </a:p>
        </p:txBody>
      </p:sp>
    </p:spTree>
    <p:extLst>
      <p:ext uri="{BB962C8B-B14F-4D97-AF65-F5344CB8AC3E}">
        <p14:creationId xmlns:p14="http://schemas.microsoft.com/office/powerpoint/2010/main" val="1301055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In </a:t>
            </a:r>
            <a:r>
              <a:rPr lang="en-US" altLang="ko-KR" baseline="0" dirty="0"/>
              <a:t>the proposed method, in merge and AMVP modes, ‘Wrap-around B0’, ‘Wrap-around B2’ and ‘Wrap-around C0’ are only additionally exploited.</a:t>
            </a:r>
          </a:p>
          <a:p>
            <a:endParaRPr lang="en-US" altLang="ko-KR" baseline="0" dirty="0"/>
          </a:p>
          <a:p>
            <a:r>
              <a:rPr lang="en-US" altLang="ko-KR" baseline="0" dirty="0"/>
              <a:t>Because the left and right picture boundary of ERP or PERP format has connected each other.</a:t>
            </a:r>
            <a:endParaRPr lang="ko-KR" altLang="en-US" dirty="0"/>
          </a:p>
        </p:txBody>
      </p:sp>
      <p:sp>
        <p:nvSpPr>
          <p:cNvPr id="4" name="슬라이드 번호 개체 틀 3"/>
          <p:cNvSpPr>
            <a:spLocks noGrp="1"/>
          </p:cNvSpPr>
          <p:nvPr>
            <p:ph type="sldNum" sz="quarter" idx="10"/>
          </p:nvPr>
        </p:nvSpPr>
        <p:spPr/>
        <p:txBody>
          <a:bodyPr/>
          <a:lstStyle/>
          <a:p>
            <a:fld id="{C9322C3A-08D4-4670-A1F2-7F4928CACC0D}" type="slidenum">
              <a:rPr lang="ko-KR" altLang="en-US" smtClean="0"/>
              <a:t>3</a:t>
            </a:fld>
            <a:endParaRPr lang="ko-KR" altLang="en-US"/>
          </a:p>
        </p:txBody>
      </p:sp>
    </p:spTree>
    <p:extLst>
      <p:ext uri="{BB962C8B-B14F-4D97-AF65-F5344CB8AC3E}">
        <p14:creationId xmlns:p14="http://schemas.microsoft.com/office/powerpoint/2010/main" val="1022639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baseline="0" dirty="0"/>
          </a:p>
        </p:txBody>
      </p:sp>
      <p:sp>
        <p:nvSpPr>
          <p:cNvPr id="4" name="슬라이드 번호 개체 틀 3"/>
          <p:cNvSpPr>
            <a:spLocks noGrp="1"/>
          </p:cNvSpPr>
          <p:nvPr>
            <p:ph type="sldNum" sz="quarter" idx="10"/>
          </p:nvPr>
        </p:nvSpPr>
        <p:spPr/>
        <p:txBody>
          <a:bodyPr/>
          <a:lstStyle/>
          <a:p>
            <a:fld id="{C9322C3A-08D4-4670-A1F2-7F4928CACC0D}" type="slidenum">
              <a:rPr lang="ko-KR" altLang="en-US" smtClean="0"/>
              <a:t>4</a:t>
            </a:fld>
            <a:endParaRPr lang="ko-KR" altLang="en-US"/>
          </a:p>
        </p:txBody>
      </p:sp>
    </p:spTree>
    <p:extLst>
      <p:ext uri="{BB962C8B-B14F-4D97-AF65-F5344CB8AC3E}">
        <p14:creationId xmlns:p14="http://schemas.microsoft.com/office/powerpoint/2010/main" val="2512425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a:t>Simulation</a:t>
            </a:r>
            <a:r>
              <a:rPr lang="en-US" altLang="ko-KR" baseline="0" dirty="0"/>
              <a:t> results show that the wrap-around motion vector prediction at the picture boundary yields -0.02%, -0.04% and -0.12% BD-rate gain in end-to-end WS-PSNR with no complexity burden for PERP with horizontal geometry padding of reference pictures.</a:t>
            </a:r>
          </a:p>
          <a:p>
            <a:endParaRPr lang="en-US" altLang="ko-KR" baseline="0" dirty="0"/>
          </a:p>
          <a:p>
            <a:r>
              <a:rPr lang="en-US" altLang="ko-KR" baseline="0" dirty="0"/>
              <a:t>A little gain with no complexity</a:t>
            </a:r>
            <a:endParaRPr lang="ko-KR" altLang="en-US" dirty="0"/>
          </a:p>
        </p:txBody>
      </p:sp>
      <p:sp>
        <p:nvSpPr>
          <p:cNvPr id="4" name="슬라이드 번호 개체 틀 3"/>
          <p:cNvSpPr>
            <a:spLocks noGrp="1"/>
          </p:cNvSpPr>
          <p:nvPr>
            <p:ph type="sldNum" sz="quarter" idx="10"/>
          </p:nvPr>
        </p:nvSpPr>
        <p:spPr/>
        <p:txBody>
          <a:bodyPr/>
          <a:lstStyle/>
          <a:p>
            <a:fld id="{C9322C3A-08D4-4670-A1F2-7F4928CACC0D}" type="slidenum">
              <a:rPr lang="ko-KR" altLang="en-US" smtClean="0"/>
              <a:t>5</a:t>
            </a:fld>
            <a:endParaRPr lang="ko-KR" altLang="en-US"/>
          </a:p>
        </p:txBody>
      </p:sp>
    </p:spTree>
    <p:extLst>
      <p:ext uri="{BB962C8B-B14F-4D97-AF65-F5344CB8AC3E}">
        <p14:creationId xmlns:p14="http://schemas.microsoft.com/office/powerpoint/2010/main" val="11762265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bg>
      <p:bgPr>
        <a:solidFill>
          <a:schemeClr val="bg1"/>
        </a:solidFill>
        <a:effectLst/>
      </p:bgPr>
    </p:bg>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2662765" y="1147335"/>
            <a:ext cx="6858001" cy="2807295"/>
          </a:xfrm>
        </p:spPr>
        <p:txBody>
          <a:bodyPr/>
          <a:lstStyle>
            <a:lvl1pPr algn="ctr">
              <a:defRPr>
                <a:latin typeface="Times New Roman" pitchFamily="18" charset="0"/>
                <a:cs typeface="Times New Roman" pitchFamily="18" charset="0"/>
              </a:defRPr>
            </a:lvl1pPr>
          </a:lstStyle>
          <a:p>
            <a:r>
              <a:rPr lang="ko-KR" altLang="en-US" dirty="0"/>
              <a:t>마스터 제목 스타일 편집</a:t>
            </a:r>
          </a:p>
        </p:txBody>
      </p:sp>
      <p:sp>
        <p:nvSpPr>
          <p:cNvPr id="5124" name="Rectangle 4"/>
          <p:cNvSpPr>
            <a:spLocks noGrp="1" noChangeArrowheads="1"/>
          </p:cNvSpPr>
          <p:nvPr>
            <p:ph type="subTitle" idx="1"/>
          </p:nvPr>
        </p:nvSpPr>
        <p:spPr>
          <a:xfrm>
            <a:off x="2662765" y="4149726"/>
            <a:ext cx="6858001" cy="1439863"/>
          </a:xfrm>
        </p:spPr>
        <p:txBody>
          <a:bodyPr/>
          <a:lstStyle>
            <a:lvl1pPr marL="0" indent="0" algn="ctr">
              <a:buFont typeface="Wingdings" pitchFamily="2" charset="2"/>
              <a:buNone/>
              <a:defRPr sz="2000">
                <a:latin typeface="Times New Roman" pitchFamily="18" charset="0"/>
              </a:defRPr>
            </a:lvl1pPr>
          </a:lstStyle>
          <a:p>
            <a:r>
              <a:rPr lang="ko-KR" altLang="en-US"/>
              <a:t>마스터 부제목 스타일 편집</a:t>
            </a:r>
            <a:endParaRPr lang="ko-KR" altLang="en-US" dirty="0"/>
          </a:p>
        </p:txBody>
      </p:sp>
      <p:sp>
        <p:nvSpPr>
          <p:cNvPr id="2" name="슬라이드 번호 개체 틀 1"/>
          <p:cNvSpPr>
            <a:spLocks noGrp="1"/>
          </p:cNvSpPr>
          <p:nvPr>
            <p:ph type="sldNum" sz="quarter" idx="10"/>
          </p:nvPr>
        </p:nvSpPr>
        <p:spPr/>
        <p:txBody>
          <a:bodyPr/>
          <a:lstStyle/>
          <a:p>
            <a:fld id="{FA4EE118-03E7-4A49-87F4-C889ABB50ADF}" type="slidenum">
              <a:rPr lang="ko-KR" altLang="en-US" smtClean="0"/>
              <a:t>‹#›</a:t>
            </a:fld>
            <a:endParaRPr lang="ko-KR" altLang="en-US" dirty="0"/>
          </a:p>
        </p:txBody>
      </p:sp>
      <p:pic>
        <p:nvPicPr>
          <p:cNvPr id="19" name="Shape 90">
            <a:extLst>
              <a:ext uri="{FF2B5EF4-FFF2-40B4-BE49-F238E27FC236}">
                <a16:creationId xmlns:a16="http://schemas.microsoft.com/office/drawing/2014/main" id="{60915EEA-327D-4910-B00C-F34EA43C5E41}"/>
              </a:ext>
            </a:extLst>
          </p:cNvPr>
          <p:cNvPicPr preferRelativeResize="0"/>
          <p:nvPr userDrawn="1"/>
        </p:nvPicPr>
        <p:blipFill>
          <a:blip r:embed="rId2">
            <a:alphaModFix/>
          </a:blip>
          <a:stretch>
            <a:fillRect/>
          </a:stretch>
        </p:blipFill>
        <p:spPr>
          <a:xfrm>
            <a:off x="119336" y="81955"/>
            <a:ext cx="1781175" cy="466725"/>
          </a:xfrm>
          <a:prstGeom prst="rect">
            <a:avLst/>
          </a:prstGeom>
          <a:noFill/>
          <a:ln>
            <a:noFill/>
          </a:ln>
        </p:spPr>
      </p:pic>
      <p:grpSp>
        <p:nvGrpSpPr>
          <p:cNvPr id="20" name="그룹 19">
            <a:extLst>
              <a:ext uri="{FF2B5EF4-FFF2-40B4-BE49-F238E27FC236}">
                <a16:creationId xmlns:a16="http://schemas.microsoft.com/office/drawing/2014/main" id="{E78692D2-D839-427D-AF89-A8C09DFBAEFB}"/>
              </a:ext>
            </a:extLst>
          </p:cNvPr>
          <p:cNvGrpSpPr/>
          <p:nvPr userDrawn="1"/>
        </p:nvGrpSpPr>
        <p:grpSpPr>
          <a:xfrm>
            <a:off x="10330070" y="6285317"/>
            <a:ext cx="1742594" cy="528059"/>
            <a:chOff x="6626189" y="5065742"/>
            <a:chExt cx="1742594" cy="528059"/>
          </a:xfrm>
        </p:grpSpPr>
        <p:pic>
          <p:nvPicPr>
            <p:cNvPr id="21" name="Shape 84">
              <a:extLst>
                <a:ext uri="{FF2B5EF4-FFF2-40B4-BE49-F238E27FC236}">
                  <a16:creationId xmlns:a16="http://schemas.microsoft.com/office/drawing/2014/main" id="{ADA3E3F5-0AA2-4FB2-9742-29823E59B8EC}"/>
                </a:ext>
              </a:extLst>
            </p:cNvPr>
            <p:cNvPicPr preferRelativeResize="0"/>
            <p:nvPr/>
          </p:nvPicPr>
          <p:blipFill rotWithShape="1">
            <a:blip r:embed="rId3">
              <a:alphaModFix/>
            </a:blip>
            <a:srcRect/>
            <a:stretch/>
          </p:blipFill>
          <p:spPr>
            <a:xfrm>
              <a:off x="6705399" y="5065742"/>
              <a:ext cx="1584175" cy="528059"/>
            </a:xfrm>
            <a:prstGeom prst="rect">
              <a:avLst/>
            </a:prstGeom>
            <a:noFill/>
            <a:ln>
              <a:noFill/>
            </a:ln>
          </p:spPr>
        </p:pic>
        <p:sp>
          <p:nvSpPr>
            <p:cNvPr id="22" name="Shape 85">
              <a:extLst>
                <a:ext uri="{FF2B5EF4-FFF2-40B4-BE49-F238E27FC236}">
                  <a16:creationId xmlns:a16="http://schemas.microsoft.com/office/drawing/2014/main" id="{784E43EE-FBF8-4273-8263-C3ABD0E238B8}"/>
                </a:ext>
              </a:extLst>
            </p:cNvPr>
            <p:cNvSpPr/>
            <p:nvPr/>
          </p:nvSpPr>
          <p:spPr>
            <a:xfrm>
              <a:off x="6626189" y="5089742"/>
              <a:ext cx="1742594" cy="480053"/>
            </a:xfrm>
            <a:prstGeom prst="rect">
              <a:avLst/>
            </a:prstGeom>
            <a:solidFill>
              <a:schemeClr val="lt1">
                <a:alpha val="69803"/>
              </a:scheme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Arial"/>
                <a:ea typeface="Arial"/>
                <a:cs typeface="Arial"/>
                <a:sym typeface="Arial"/>
              </a:endParaRPr>
            </a:p>
          </p:txBody>
        </p:sp>
      </p:grpSp>
      <p:sp>
        <p:nvSpPr>
          <p:cNvPr id="9" name="직사각형 8">
            <a:extLst>
              <a:ext uri="{FF2B5EF4-FFF2-40B4-BE49-F238E27FC236}">
                <a16:creationId xmlns:a16="http://schemas.microsoft.com/office/drawing/2014/main" id="{ABECFF87-287F-40EB-BA4A-A085F3B18A89}"/>
              </a:ext>
            </a:extLst>
          </p:cNvPr>
          <p:cNvSpPr/>
          <p:nvPr userDrawn="1"/>
        </p:nvSpPr>
        <p:spPr>
          <a:xfrm>
            <a:off x="2662765" y="3959345"/>
            <a:ext cx="6858001" cy="45719"/>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직사각형 9">
            <a:extLst>
              <a:ext uri="{FF2B5EF4-FFF2-40B4-BE49-F238E27FC236}">
                <a16:creationId xmlns:a16="http://schemas.microsoft.com/office/drawing/2014/main" id="{E88B7F4C-EA8D-4C02-A0D2-07BF5086B9DB}"/>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JVET-P0669 </a:t>
            </a:r>
          </a:p>
        </p:txBody>
      </p:sp>
    </p:spTree>
    <p:extLst>
      <p:ext uri="{BB962C8B-B14F-4D97-AF65-F5344CB8AC3E}">
        <p14:creationId xmlns:p14="http://schemas.microsoft.com/office/powerpoint/2010/main" val="2100701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5" name="직사각형 4">
            <a:extLst>
              <a:ext uri="{FF2B5EF4-FFF2-40B4-BE49-F238E27FC236}">
                <a16:creationId xmlns:a16="http://schemas.microsoft.com/office/drawing/2014/main" id="{1B4098D0-9B96-4934-A51E-B1E25E43C900}"/>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2188523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847667" y="333375"/>
            <a:ext cx="2749551" cy="597693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594784" y="333375"/>
            <a:ext cx="8049683" cy="59769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5" name="직사각형 4">
            <a:extLst>
              <a:ext uri="{FF2B5EF4-FFF2-40B4-BE49-F238E27FC236}">
                <a16:creationId xmlns:a16="http://schemas.microsoft.com/office/drawing/2014/main" id="{700C9404-2318-4DF5-9A8B-365A8B28783C}"/>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217345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4" name="Rectangle 10"/>
          <p:cNvSpPr>
            <a:spLocks noGrp="1" noChangeArrowheads="1"/>
          </p:cNvSpPr>
          <p:nvPr>
            <p:ph type="sldNum" sz="quarter" idx="10"/>
          </p:nvPr>
        </p:nvSpPr>
        <p:spPr>
          <a:xfrm>
            <a:off x="10056440" y="6381328"/>
            <a:ext cx="468536" cy="339725"/>
          </a:xfrm>
          <a:ln/>
        </p:spPr>
        <p:txBody>
          <a:bodyPr/>
          <a:lstStyle>
            <a:lvl1pPr>
              <a:defRPr/>
            </a:lvl1pPr>
          </a:lstStyle>
          <a:p>
            <a:fld id="{FA4EE118-03E7-4A49-87F4-C889ABB50ADF}" type="slidenum">
              <a:rPr lang="ko-KR" altLang="en-US" smtClean="0"/>
              <a:t>‹#›</a:t>
            </a:fld>
            <a:endParaRPr lang="ko-KR" altLang="en-US" dirty="0"/>
          </a:p>
        </p:txBody>
      </p:sp>
      <p:sp>
        <p:nvSpPr>
          <p:cNvPr id="2" name="제목 1"/>
          <p:cNvSpPr>
            <a:spLocks noGrp="1"/>
          </p:cNvSpPr>
          <p:nvPr>
            <p:ph type="title"/>
          </p:nvPr>
        </p:nvSpPr>
        <p:spPr/>
        <p:txBody>
          <a:bodyPr/>
          <a:lstStyle/>
          <a:p>
            <a:r>
              <a:rPr lang="ko-KR" altLang="en-US" dirty="0"/>
              <a:t>마스터 제목 스타일 편집</a:t>
            </a:r>
          </a:p>
        </p:txBody>
      </p:sp>
      <p:sp>
        <p:nvSpPr>
          <p:cNvPr id="3" name="내용 개체 틀 2"/>
          <p:cNvSpPr>
            <a:spLocks noGrp="1"/>
          </p:cNvSpPr>
          <p:nvPr>
            <p:ph idx="1"/>
          </p:nvPr>
        </p:nvSpPr>
        <p:spPr/>
        <p:txBody>
          <a:bodyPr/>
          <a:lstStyle>
            <a:lvl1pPr>
              <a:defRPr sz="2400"/>
            </a:lvl1pPr>
            <a:lvl2pPr>
              <a:defRPr sz="2000"/>
            </a:lvl2pPr>
            <a:lvl3pPr>
              <a:buFont typeface="Wingdings" pitchFamily="2" charset="2"/>
              <a:buChar char="§"/>
              <a:defRPr sz="1800"/>
            </a:lvl3pPr>
            <a:lvl4pPr>
              <a:buFont typeface="Arial" pitchFamily="34" charset="0"/>
              <a:buChar char="•"/>
              <a:defRPr sz="1600"/>
            </a:lvl4pPr>
            <a:lvl5pPr>
              <a:buSzPct val="50000"/>
              <a:buFont typeface="Wingdings" pitchFamily="2" charset="2"/>
              <a:buChar char="§"/>
              <a:defRPr sz="1400"/>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5" name="직사각형 4">
            <a:extLst>
              <a:ext uri="{FF2B5EF4-FFF2-40B4-BE49-F238E27FC236}">
                <a16:creationId xmlns:a16="http://schemas.microsoft.com/office/drawing/2014/main" id="{E9F8809C-C281-4B7F-A201-83345B26A830}"/>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JVET-P0669 </a:t>
            </a:r>
          </a:p>
        </p:txBody>
      </p:sp>
    </p:spTree>
    <p:extLst>
      <p:ext uri="{BB962C8B-B14F-4D97-AF65-F5344CB8AC3E}">
        <p14:creationId xmlns:p14="http://schemas.microsoft.com/office/powerpoint/2010/main" val="975725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963084" y="4406901"/>
            <a:ext cx="103632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a:t>마스터 텍스트 스타일을 편집합니다</a:t>
            </a:r>
          </a:p>
        </p:txBody>
      </p:sp>
      <p:sp>
        <p:nvSpPr>
          <p:cNvPr id="4"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5" name="직사각형 4">
            <a:extLst>
              <a:ext uri="{FF2B5EF4-FFF2-40B4-BE49-F238E27FC236}">
                <a16:creationId xmlns:a16="http://schemas.microsoft.com/office/drawing/2014/main" id="{AC51F7B8-3333-4CB9-86B2-C53283B60D1B}"/>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996035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624417" y="1341439"/>
            <a:ext cx="53848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6212417" y="1341439"/>
            <a:ext cx="53848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6" name="직사각형 5">
            <a:extLst>
              <a:ext uri="{FF2B5EF4-FFF2-40B4-BE49-F238E27FC236}">
                <a16:creationId xmlns:a16="http://schemas.microsoft.com/office/drawing/2014/main" id="{C4873AAD-7DE5-48BA-8955-7150D2C99815}"/>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1209329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609600" y="274638"/>
            <a:ext cx="10972800" cy="1143000"/>
          </a:xfrm>
        </p:spPr>
        <p:txBody>
          <a:bodyPr/>
          <a:lstStyle>
            <a:lvl1pPr>
              <a:defRPr/>
            </a:lvl1pPr>
          </a:lstStyle>
          <a:p>
            <a:r>
              <a:rPr lang="ko-KR" altLang="en-US"/>
              <a:t>마스터 제목 스타일 편집</a:t>
            </a:r>
          </a:p>
        </p:txBody>
      </p:sp>
      <p:sp>
        <p:nvSpPr>
          <p:cNvPr id="3" name="텍스트 개체 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8" name="직사각형 7">
            <a:extLst>
              <a:ext uri="{FF2B5EF4-FFF2-40B4-BE49-F238E27FC236}">
                <a16:creationId xmlns:a16="http://schemas.microsoft.com/office/drawing/2014/main" id="{391B53F4-864D-4940-B8FC-3ED6855909C6}"/>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1030601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4" name="직사각형 3">
            <a:extLst>
              <a:ext uri="{FF2B5EF4-FFF2-40B4-BE49-F238E27FC236}">
                <a16:creationId xmlns:a16="http://schemas.microsoft.com/office/drawing/2014/main" id="{87BC1480-F2A2-4FBE-A4CB-7B5EBDB5971C}"/>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2055594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3" name="직사각형 2">
            <a:extLst>
              <a:ext uri="{FF2B5EF4-FFF2-40B4-BE49-F238E27FC236}">
                <a16:creationId xmlns:a16="http://schemas.microsoft.com/office/drawing/2014/main" id="{D9F31B03-AE32-42ED-8D2A-B83CC0C6D866}"/>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3068657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609601" y="273050"/>
            <a:ext cx="4011084" cy="1162050"/>
          </a:xfrm>
        </p:spPr>
        <p:txBody>
          <a:bodyPr anchor="b"/>
          <a:lstStyle>
            <a:lvl1pPr algn="l">
              <a:defRPr sz="2000" b="1"/>
            </a:lvl1pPr>
          </a:lstStyle>
          <a:p>
            <a:r>
              <a:rPr lang="ko-KR" altLang="en-US"/>
              <a:t>마스터 제목 스타일 편집</a:t>
            </a:r>
          </a:p>
        </p:txBody>
      </p:sp>
      <p:sp>
        <p:nvSpPr>
          <p:cNvPr id="3" name="내용 개체 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6" name="직사각형 5">
            <a:extLst>
              <a:ext uri="{FF2B5EF4-FFF2-40B4-BE49-F238E27FC236}">
                <a16:creationId xmlns:a16="http://schemas.microsoft.com/office/drawing/2014/main" id="{E4539BC1-5ED3-4FC9-ABB0-569C13656D1C}"/>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2959285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2389717" y="4800600"/>
            <a:ext cx="7315200" cy="566738"/>
          </a:xfrm>
        </p:spPr>
        <p:txBody>
          <a:bodyPr anchor="b"/>
          <a:lstStyle>
            <a:lvl1pPr algn="l">
              <a:defRPr sz="2000" b="1"/>
            </a:lvl1pPr>
          </a:lstStyle>
          <a:p>
            <a:r>
              <a:rPr lang="ko-KR" altLang="en-US"/>
              <a:t>마스터 제목 스타일 편집</a:t>
            </a:r>
          </a:p>
        </p:txBody>
      </p:sp>
      <p:sp>
        <p:nvSpPr>
          <p:cNvPr id="3" name="그림 개체 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noProof="0"/>
              <a:t>그림을 추가하려면 아이콘을 클릭하십시오</a:t>
            </a:r>
          </a:p>
        </p:txBody>
      </p:sp>
      <p:sp>
        <p:nvSpPr>
          <p:cNvPr id="4" name="텍스트 개체 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Rectangle 10"/>
          <p:cNvSpPr>
            <a:spLocks noGrp="1" noChangeArrowheads="1"/>
          </p:cNvSpPr>
          <p:nvPr>
            <p:ph type="sldNum" sz="quarter" idx="10"/>
          </p:nvPr>
        </p:nvSpPr>
        <p:spPr>
          <a:ln/>
        </p:spPr>
        <p:txBody>
          <a:bodyPr/>
          <a:lstStyle>
            <a:lvl1pPr>
              <a:defRPr/>
            </a:lvl1pPr>
          </a:lstStyle>
          <a:p>
            <a:fld id="{FA4EE118-03E7-4A49-87F4-C889ABB50ADF}" type="slidenum">
              <a:rPr lang="ko-KR" altLang="en-US" smtClean="0"/>
              <a:t>‹#›</a:t>
            </a:fld>
            <a:endParaRPr lang="ko-KR" altLang="en-US"/>
          </a:p>
        </p:txBody>
      </p:sp>
      <p:sp>
        <p:nvSpPr>
          <p:cNvPr id="6" name="직사각형 5">
            <a:extLst>
              <a:ext uri="{FF2B5EF4-FFF2-40B4-BE49-F238E27FC236}">
                <a16:creationId xmlns:a16="http://schemas.microsoft.com/office/drawing/2014/main" id="{D8D31107-AEFD-4F05-8D25-B6659E6FC582}"/>
              </a:ext>
            </a:extLst>
          </p:cNvPr>
          <p:cNvSpPr/>
          <p:nvPr userDrawn="1"/>
        </p:nvSpPr>
        <p:spPr>
          <a:xfrm>
            <a:off x="65313" y="6482939"/>
            <a:ext cx="2620737" cy="307777"/>
          </a:xfrm>
          <a:prstGeom prst="rect">
            <a:avLst/>
          </a:prstGeom>
          <a:noFill/>
        </p:spPr>
        <p:txBody>
          <a:bodyPr wrap="square" lIns="91440" tIns="45720" rIns="91440" bIns="45720">
            <a:spAutoFit/>
          </a:bodyPr>
          <a:lstStyle/>
          <a:p>
            <a:pPr algn="l"/>
            <a:r>
              <a:rPr lang="en-US" altLang="ko-KR" sz="1400" kern="1200" dirty="0">
                <a:solidFill>
                  <a:schemeClr val="tx1"/>
                </a:solidFill>
                <a:latin typeface="+mj-lt"/>
                <a:ea typeface="+mj-ea"/>
                <a:cs typeface="+mj-cs"/>
              </a:rPr>
              <a:t>JVET-</a:t>
            </a:r>
            <a:r>
              <a:rPr lang="en-US" altLang="ko-KR" sz="1400" kern="1200" dirty="0" err="1">
                <a:solidFill>
                  <a:schemeClr val="tx1"/>
                </a:solidFill>
                <a:latin typeface="+mj-lt"/>
                <a:ea typeface="+mj-ea"/>
                <a:cs typeface="+mj-cs"/>
              </a:rPr>
              <a:t>Pxxxx</a:t>
            </a:r>
            <a:r>
              <a:rPr lang="en-US" altLang="ko-KR" sz="1400" kern="1200" dirty="0">
                <a:solidFill>
                  <a:schemeClr val="tx1"/>
                </a:solidFill>
                <a:latin typeface="+mj-lt"/>
                <a:ea typeface="+mj-ea"/>
                <a:cs typeface="+mj-cs"/>
              </a:rPr>
              <a:t> </a:t>
            </a:r>
          </a:p>
        </p:txBody>
      </p:sp>
    </p:spTree>
    <p:extLst>
      <p:ext uri="{BB962C8B-B14F-4D97-AF65-F5344CB8AC3E}">
        <p14:creationId xmlns:p14="http://schemas.microsoft.com/office/powerpoint/2010/main" val="3288369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23392" y="404664"/>
            <a:ext cx="10972800" cy="5762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ko-KR" altLang="en-US" dirty="0"/>
              <a:t>마스터 제목 스타일 편집</a:t>
            </a:r>
          </a:p>
        </p:txBody>
      </p:sp>
      <p:sp>
        <p:nvSpPr>
          <p:cNvPr id="1027" name="Rectangle 3"/>
          <p:cNvSpPr>
            <a:spLocks noGrp="1" noChangeArrowheads="1"/>
          </p:cNvSpPr>
          <p:nvPr>
            <p:ph type="body" idx="1"/>
          </p:nvPr>
        </p:nvSpPr>
        <p:spPr bwMode="auto">
          <a:xfrm>
            <a:off x="624417" y="1196753"/>
            <a:ext cx="10972800" cy="511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106" name="Rectangle 10"/>
          <p:cNvSpPr>
            <a:spLocks noGrp="1" noChangeArrowheads="1"/>
          </p:cNvSpPr>
          <p:nvPr>
            <p:ph type="sldNum" sz="quarter" idx="4"/>
          </p:nvPr>
        </p:nvSpPr>
        <p:spPr bwMode="auto">
          <a:xfrm>
            <a:off x="4691360" y="6446839"/>
            <a:ext cx="28448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latin typeface="굴림" pitchFamily="50" charset="-127"/>
                <a:ea typeface="굴림" pitchFamily="50" charset="-127"/>
              </a:defRPr>
            </a:lvl1pPr>
          </a:lstStyle>
          <a:p>
            <a:fld id="{FA4EE118-03E7-4A49-87F4-C889ABB50ADF}" type="slidenum">
              <a:rPr lang="ko-KR" altLang="en-US" smtClean="0"/>
              <a:pPr/>
              <a:t>‹#›</a:t>
            </a:fld>
            <a:endParaRPr lang="ko-KR" altLang="en-US"/>
          </a:p>
        </p:txBody>
      </p:sp>
      <p:pic>
        <p:nvPicPr>
          <p:cNvPr id="10" name="Shape 90">
            <a:extLst>
              <a:ext uri="{FF2B5EF4-FFF2-40B4-BE49-F238E27FC236}">
                <a16:creationId xmlns:a16="http://schemas.microsoft.com/office/drawing/2014/main" id="{44ED416F-46AF-4E05-B348-D6629388EC72}"/>
              </a:ext>
            </a:extLst>
          </p:cNvPr>
          <p:cNvPicPr preferRelativeResize="0"/>
          <p:nvPr userDrawn="1"/>
        </p:nvPicPr>
        <p:blipFill>
          <a:blip r:embed="rId13">
            <a:alphaModFix/>
          </a:blip>
          <a:stretch>
            <a:fillRect/>
          </a:stretch>
        </p:blipFill>
        <p:spPr>
          <a:xfrm>
            <a:off x="119336" y="81955"/>
            <a:ext cx="1781175" cy="466725"/>
          </a:xfrm>
          <a:prstGeom prst="rect">
            <a:avLst/>
          </a:prstGeom>
          <a:noFill/>
          <a:ln>
            <a:noFill/>
          </a:ln>
        </p:spPr>
      </p:pic>
      <p:grpSp>
        <p:nvGrpSpPr>
          <p:cNvPr id="11" name="그룹 10">
            <a:extLst>
              <a:ext uri="{FF2B5EF4-FFF2-40B4-BE49-F238E27FC236}">
                <a16:creationId xmlns:a16="http://schemas.microsoft.com/office/drawing/2014/main" id="{BFBB11AA-EB7A-4EEE-9834-96A7CC6D25E3}"/>
              </a:ext>
            </a:extLst>
          </p:cNvPr>
          <p:cNvGrpSpPr/>
          <p:nvPr userDrawn="1"/>
        </p:nvGrpSpPr>
        <p:grpSpPr>
          <a:xfrm>
            <a:off x="10330070" y="6285317"/>
            <a:ext cx="1742594" cy="528059"/>
            <a:chOff x="6626189" y="5065742"/>
            <a:chExt cx="1742594" cy="528059"/>
          </a:xfrm>
        </p:grpSpPr>
        <p:pic>
          <p:nvPicPr>
            <p:cNvPr id="12" name="Shape 84">
              <a:extLst>
                <a:ext uri="{FF2B5EF4-FFF2-40B4-BE49-F238E27FC236}">
                  <a16:creationId xmlns:a16="http://schemas.microsoft.com/office/drawing/2014/main" id="{3A7FEEA4-99CE-4A99-8C4C-15BBBABDBA79}"/>
                </a:ext>
              </a:extLst>
            </p:cNvPr>
            <p:cNvPicPr preferRelativeResize="0"/>
            <p:nvPr/>
          </p:nvPicPr>
          <p:blipFill rotWithShape="1">
            <a:blip r:embed="rId14">
              <a:alphaModFix/>
            </a:blip>
            <a:srcRect/>
            <a:stretch/>
          </p:blipFill>
          <p:spPr>
            <a:xfrm>
              <a:off x="6705399" y="5065742"/>
              <a:ext cx="1584175" cy="528059"/>
            </a:xfrm>
            <a:prstGeom prst="rect">
              <a:avLst/>
            </a:prstGeom>
            <a:noFill/>
            <a:ln>
              <a:noFill/>
            </a:ln>
          </p:spPr>
        </p:pic>
        <p:sp>
          <p:nvSpPr>
            <p:cNvPr id="13" name="Shape 85">
              <a:extLst>
                <a:ext uri="{FF2B5EF4-FFF2-40B4-BE49-F238E27FC236}">
                  <a16:creationId xmlns:a16="http://schemas.microsoft.com/office/drawing/2014/main" id="{34605042-00D0-4073-9EEA-9EC217886079}"/>
                </a:ext>
              </a:extLst>
            </p:cNvPr>
            <p:cNvSpPr/>
            <p:nvPr/>
          </p:nvSpPr>
          <p:spPr>
            <a:xfrm>
              <a:off x="6626189" y="5089742"/>
              <a:ext cx="1742594" cy="480053"/>
            </a:xfrm>
            <a:prstGeom prst="rect">
              <a:avLst/>
            </a:prstGeom>
            <a:solidFill>
              <a:schemeClr val="lt1">
                <a:alpha val="69803"/>
              </a:scheme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Arial"/>
                <a:ea typeface="Arial"/>
                <a:cs typeface="Arial"/>
                <a:sym typeface="Arial"/>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1" fontAlgn="base" latinLnBrk="1" hangingPunct="1">
        <a:spcBef>
          <a:spcPct val="0"/>
        </a:spcBef>
        <a:spcAft>
          <a:spcPct val="0"/>
        </a:spcAft>
        <a:defRPr kumimoji="1" sz="4000" b="1">
          <a:solidFill>
            <a:schemeClr val="tx1"/>
          </a:solidFill>
          <a:effectLst/>
          <a:latin typeface="+mj-lt"/>
          <a:ea typeface="+mj-ea"/>
          <a:cs typeface="+mj-cs"/>
        </a:defRPr>
      </a:lvl1pPr>
      <a:lvl2pPr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imes New Roman" pitchFamily="18" charset="0"/>
          <a:ea typeface="HY그래픽" pitchFamily="18" charset="-127"/>
        </a:defRPr>
      </a:lvl2pPr>
      <a:lvl3pPr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imes New Roman" pitchFamily="18" charset="0"/>
          <a:ea typeface="HY그래픽" pitchFamily="18" charset="-127"/>
        </a:defRPr>
      </a:lvl3pPr>
      <a:lvl4pPr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imes New Roman" pitchFamily="18" charset="0"/>
          <a:ea typeface="HY그래픽" pitchFamily="18" charset="-127"/>
        </a:defRPr>
      </a:lvl4pPr>
      <a:lvl5pPr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imes New Roman" pitchFamily="18" charset="0"/>
          <a:ea typeface="HY그래픽" pitchFamily="18" charset="-127"/>
        </a:defRPr>
      </a:lvl5pPr>
      <a:lvl6pPr marL="457200"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ahoma" pitchFamily="34" charset="0"/>
          <a:ea typeface="HY그래픽" pitchFamily="18" charset="-127"/>
        </a:defRPr>
      </a:lvl6pPr>
      <a:lvl7pPr marL="914400"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ahoma" pitchFamily="34" charset="0"/>
          <a:ea typeface="HY그래픽" pitchFamily="18" charset="-127"/>
        </a:defRPr>
      </a:lvl7pPr>
      <a:lvl8pPr marL="1371600"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ahoma" pitchFamily="34" charset="0"/>
          <a:ea typeface="HY그래픽" pitchFamily="18" charset="-127"/>
        </a:defRPr>
      </a:lvl8pPr>
      <a:lvl9pPr marL="1828800" algn="l" rtl="0" eaLnBrk="1" fontAlgn="base" latinLnBrk="1" hangingPunct="1">
        <a:spcBef>
          <a:spcPct val="0"/>
        </a:spcBef>
        <a:spcAft>
          <a:spcPct val="0"/>
        </a:spcAft>
        <a:defRPr kumimoji="1" sz="4000" b="1">
          <a:solidFill>
            <a:srgbClr val="122B64"/>
          </a:solidFill>
          <a:effectLst>
            <a:outerShdw blurRad="38100" dist="38100" dir="2700000" algn="tl">
              <a:srgbClr val="C0C0C0"/>
            </a:outerShdw>
          </a:effectLst>
          <a:latin typeface="Tahoma" pitchFamily="34" charset="0"/>
          <a:ea typeface="HY그래픽" pitchFamily="18" charset="-127"/>
        </a:defRPr>
      </a:lvl9pPr>
    </p:titleStyle>
    <p:bodyStyle>
      <a:lvl1pPr marL="342900" indent="-342900" algn="l" rtl="0" eaLnBrk="1" fontAlgn="base" latinLnBrk="1" hangingPunct="1">
        <a:spcBef>
          <a:spcPct val="20000"/>
        </a:spcBef>
        <a:spcAft>
          <a:spcPct val="0"/>
        </a:spcAft>
        <a:buClrTx/>
        <a:buFont typeface="Wingdings" pitchFamily="2" charset="2"/>
        <a:buChar char="v"/>
        <a:defRPr kumimoji="1" sz="2800">
          <a:solidFill>
            <a:schemeClr val="tx1"/>
          </a:solidFill>
          <a:latin typeface="+mn-lt"/>
          <a:ea typeface="+mn-ea"/>
          <a:cs typeface="+mn-cs"/>
        </a:defRPr>
      </a:lvl1pPr>
      <a:lvl2pPr marL="742950" indent="-285750" algn="l" rtl="0" eaLnBrk="1" fontAlgn="base" latinLnBrk="1" hangingPunct="1">
        <a:spcBef>
          <a:spcPct val="20000"/>
        </a:spcBef>
        <a:spcAft>
          <a:spcPct val="0"/>
        </a:spcAft>
        <a:buClrTx/>
        <a:buSzPct val="80000"/>
        <a:buFont typeface="Wingdings" pitchFamily="2" charset="2"/>
        <a:buChar char="l"/>
        <a:defRPr kumimoji="1" sz="2600">
          <a:solidFill>
            <a:schemeClr val="tx1"/>
          </a:solidFill>
          <a:latin typeface="+mn-lt"/>
          <a:ea typeface="+mn-ea"/>
        </a:defRPr>
      </a:lvl2pPr>
      <a:lvl3pPr marL="1143000" indent="-228600" algn="l" rtl="0" eaLnBrk="1" fontAlgn="base" latinLnBrk="1" hangingPunct="1">
        <a:spcBef>
          <a:spcPct val="20000"/>
        </a:spcBef>
        <a:spcAft>
          <a:spcPct val="0"/>
        </a:spcAft>
        <a:buClrTx/>
        <a:buSzPct val="90000"/>
        <a:buFont typeface="Wingdings" pitchFamily="2" charset="2"/>
        <a:buChar char="§"/>
        <a:defRPr kumimoji="1" sz="2400">
          <a:solidFill>
            <a:schemeClr val="tx1"/>
          </a:solidFill>
          <a:latin typeface="+mn-lt"/>
          <a:ea typeface="+mn-ea"/>
        </a:defRPr>
      </a:lvl3pPr>
      <a:lvl4pPr marL="1600200" indent="-228600" algn="l" rtl="0" eaLnBrk="1" fontAlgn="base" latinLnBrk="1" hangingPunct="1">
        <a:spcBef>
          <a:spcPct val="20000"/>
        </a:spcBef>
        <a:spcAft>
          <a:spcPct val="0"/>
        </a:spcAft>
        <a:buClrTx/>
        <a:buFont typeface="Arial" charset="0"/>
        <a:buChar char="•"/>
        <a:defRPr kumimoji="1" sz="2000">
          <a:solidFill>
            <a:schemeClr val="tx1"/>
          </a:solidFill>
          <a:latin typeface="+mn-lt"/>
          <a:ea typeface="+mn-ea"/>
        </a:defRPr>
      </a:lvl4pPr>
      <a:lvl5pPr marL="2057400" indent="-228600" algn="l" rtl="0" eaLnBrk="1" fontAlgn="base" latinLnBrk="1" hangingPunct="1">
        <a:spcBef>
          <a:spcPct val="20000"/>
        </a:spcBef>
        <a:spcAft>
          <a:spcPct val="0"/>
        </a:spcAft>
        <a:buClrTx/>
        <a:buSzPct val="50000"/>
        <a:buFont typeface="Wingdings" pitchFamily="2" charset="2"/>
        <a:buChar char="§"/>
        <a:defRPr kumimoji="1" sz="2000">
          <a:solidFill>
            <a:schemeClr val="tx1"/>
          </a:solidFill>
          <a:latin typeface="+mn-lt"/>
          <a:ea typeface="+mn-ea"/>
        </a:defRPr>
      </a:lvl5pPr>
      <a:lvl6pPr marL="2514600" indent="-228600" algn="l" rtl="0" eaLnBrk="1" fontAlgn="base" latinLnBrk="1" hangingPunct="1">
        <a:spcBef>
          <a:spcPct val="20000"/>
        </a:spcBef>
        <a:spcAft>
          <a:spcPct val="0"/>
        </a:spcAft>
        <a:buClr>
          <a:srgbClr val="122B64"/>
        </a:buClr>
        <a:buChar char="»"/>
        <a:defRPr kumimoji="1">
          <a:solidFill>
            <a:schemeClr val="tx1"/>
          </a:solidFill>
          <a:latin typeface="+mn-lt"/>
          <a:ea typeface="+mn-ea"/>
        </a:defRPr>
      </a:lvl6pPr>
      <a:lvl7pPr marL="2971800" indent="-228600" algn="l" rtl="0" eaLnBrk="1" fontAlgn="base" latinLnBrk="1" hangingPunct="1">
        <a:spcBef>
          <a:spcPct val="20000"/>
        </a:spcBef>
        <a:spcAft>
          <a:spcPct val="0"/>
        </a:spcAft>
        <a:buClr>
          <a:srgbClr val="122B64"/>
        </a:buClr>
        <a:buChar char="»"/>
        <a:defRPr kumimoji="1">
          <a:solidFill>
            <a:schemeClr val="tx1"/>
          </a:solidFill>
          <a:latin typeface="+mn-lt"/>
          <a:ea typeface="+mn-ea"/>
        </a:defRPr>
      </a:lvl7pPr>
      <a:lvl8pPr marL="3429000" indent="-228600" algn="l" rtl="0" eaLnBrk="1" fontAlgn="base" latinLnBrk="1" hangingPunct="1">
        <a:spcBef>
          <a:spcPct val="20000"/>
        </a:spcBef>
        <a:spcAft>
          <a:spcPct val="0"/>
        </a:spcAft>
        <a:buClr>
          <a:srgbClr val="122B64"/>
        </a:buClr>
        <a:buChar char="»"/>
        <a:defRPr kumimoji="1">
          <a:solidFill>
            <a:schemeClr val="tx1"/>
          </a:solidFill>
          <a:latin typeface="+mn-lt"/>
          <a:ea typeface="+mn-ea"/>
        </a:defRPr>
      </a:lvl8pPr>
      <a:lvl9pPr marL="3886200" indent="-228600" algn="l" rtl="0" eaLnBrk="1" fontAlgn="base" latinLnBrk="1" hangingPunct="1">
        <a:spcBef>
          <a:spcPct val="20000"/>
        </a:spcBef>
        <a:spcAft>
          <a:spcPct val="0"/>
        </a:spcAft>
        <a:buClr>
          <a:srgbClr val="122B64"/>
        </a:buClr>
        <a:buChar char="»"/>
        <a:defRPr kumimoji="1">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7DF6495-D4A4-4238-BFAF-F9EB2FCA7CF2}"/>
              </a:ext>
            </a:extLst>
          </p:cNvPr>
          <p:cNvSpPr>
            <a:spLocks noGrp="1"/>
          </p:cNvSpPr>
          <p:nvPr>
            <p:ph type="ctrTitle"/>
          </p:nvPr>
        </p:nvSpPr>
        <p:spPr/>
        <p:txBody>
          <a:bodyPr/>
          <a:lstStyle/>
          <a:p>
            <a:pPr algn="l"/>
            <a:r>
              <a:rPr lang="en-US" altLang="ko-KR" sz="4400" dirty="0"/>
              <a:t>[JVET-P0669] </a:t>
            </a:r>
            <a:br>
              <a:rPr lang="en-US" altLang="ko-KR" sz="4400" dirty="0"/>
            </a:br>
            <a:r>
              <a:rPr lang="en-US" altLang="ko-KR" sz="4400" dirty="0"/>
              <a:t>AHG6: Wrap-around motion vector prediction at the picture boundary</a:t>
            </a:r>
            <a:endParaRPr lang="ko-KR" altLang="en-US" sz="4400" dirty="0"/>
          </a:p>
        </p:txBody>
      </p:sp>
      <p:sp>
        <p:nvSpPr>
          <p:cNvPr id="3" name="부제목 2">
            <a:extLst>
              <a:ext uri="{FF2B5EF4-FFF2-40B4-BE49-F238E27FC236}">
                <a16:creationId xmlns:a16="http://schemas.microsoft.com/office/drawing/2014/main" id="{CB9B7525-25AF-4AB8-BC45-C80922BC4975}"/>
              </a:ext>
            </a:extLst>
          </p:cNvPr>
          <p:cNvSpPr>
            <a:spLocks noGrp="1"/>
          </p:cNvSpPr>
          <p:nvPr>
            <p:ph type="subTitle" idx="1"/>
          </p:nvPr>
        </p:nvSpPr>
        <p:spPr/>
        <p:txBody>
          <a:bodyPr/>
          <a:lstStyle/>
          <a:p>
            <a:pPr algn="l"/>
            <a:r>
              <a:rPr lang="en-US" altLang="ko-KR" dirty="0"/>
              <a:t>ETRI (Electronics and Telecommunications Research Institute)</a:t>
            </a:r>
          </a:p>
          <a:p>
            <a:pPr algn="l"/>
            <a:r>
              <a:rPr lang="en-US" altLang="ko-KR" dirty="0"/>
              <a:t>KWU (Kwangwoon University)</a:t>
            </a:r>
            <a:br>
              <a:rPr lang="en-US" altLang="ko-KR" dirty="0"/>
            </a:br>
            <a:endParaRPr lang="ko-KR" altLang="en-US" dirty="0"/>
          </a:p>
          <a:p>
            <a:endParaRPr lang="ko-KR" altLang="en-US" dirty="0"/>
          </a:p>
        </p:txBody>
      </p:sp>
    </p:spTree>
    <p:extLst>
      <p:ext uri="{BB962C8B-B14F-4D97-AF65-F5344CB8AC3E}">
        <p14:creationId xmlns:p14="http://schemas.microsoft.com/office/powerpoint/2010/main" val="1252503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a:extLst>
              <a:ext uri="{FF2B5EF4-FFF2-40B4-BE49-F238E27FC236}">
                <a16:creationId xmlns:a16="http://schemas.microsoft.com/office/drawing/2014/main" id="{32F7A151-750C-412A-AEFB-8EADCFE7DFE2}"/>
              </a:ext>
            </a:extLst>
          </p:cNvPr>
          <p:cNvSpPr>
            <a:spLocks noGrp="1"/>
          </p:cNvSpPr>
          <p:nvPr>
            <p:ph type="sldNum" sz="quarter" idx="10"/>
          </p:nvPr>
        </p:nvSpPr>
        <p:spPr/>
        <p:txBody>
          <a:bodyPr/>
          <a:lstStyle/>
          <a:p>
            <a:fld id="{FA4EE118-03E7-4A49-87F4-C889ABB50ADF}" type="slidenum">
              <a:rPr lang="ko-KR" altLang="en-US" smtClean="0"/>
              <a:t>2</a:t>
            </a:fld>
            <a:endParaRPr lang="ko-KR" altLang="en-US" dirty="0"/>
          </a:p>
        </p:txBody>
      </p:sp>
      <p:sp>
        <p:nvSpPr>
          <p:cNvPr id="3" name="제목 2">
            <a:extLst>
              <a:ext uri="{FF2B5EF4-FFF2-40B4-BE49-F238E27FC236}">
                <a16:creationId xmlns:a16="http://schemas.microsoft.com/office/drawing/2014/main" id="{EC64B4AF-4FB5-483F-9D30-7DE3D849BA52}"/>
              </a:ext>
            </a:extLst>
          </p:cNvPr>
          <p:cNvSpPr>
            <a:spLocks noGrp="1"/>
          </p:cNvSpPr>
          <p:nvPr>
            <p:ph type="title"/>
          </p:nvPr>
        </p:nvSpPr>
        <p:spPr/>
        <p:txBody>
          <a:bodyPr/>
          <a:lstStyle/>
          <a:p>
            <a:r>
              <a:rPr lang="en-US" altLang="ko-KR" dirty="0"/>
              <a:t>Introduction</a:t>
            </a:r>
            <a:endParaRPr lang="ko-KR" altLang="en-US" dirty="0"/>
          </a:p>
        </p:txBody>
      </p:sp>
      <p:sp>
        <p:nvSpPr>
          <p:cNvPr id="4" name="내용 개체 틀 3">
            <a:extLst>
              <a:ext uri="{FF2B5EF4-FFF2-40B4-BE49-F238E27FC236}">
                <a16:creationId xmlns:a16="http://schemas.microsoft.com/office/drawing/2014/main" id="{C8677B27-DF62-47C1-884D-101C6B5FD639}"/>
              </a:ext>
            </a:extLst>
          </p:cNvPr>
          <p:cNvSpPr>
            <a:spLocks noGrp="1"/>
          </p:cNvSpPr>
          <p:nvPr>
            <p:ph idx="1"/>
          </p:nvPr>
        </p:nvSpPr>
        <p:spPr>
          <a:xfrm>
            <a:off x="650436" y="1195599"/>
            <a:ext cx="10972800" cy="5113562"/>
          </a:xfrm>
        </p:spPr>
        <p:txBody>
          <a:bodyPr/>
          <a:lstStyle/>
          <a:p>
            <a:r>
              <a:rPr lang="en-US" altLang="ko-KR" sz="2000" dirty="0"/>
              <a:t>Int the current draft spec., if the spatial and temporal candidates out of the picture boundary, such as B2, B0, A1, A0 and C0 in Fig 1, are excluded from the motion vector predictor candidate list</a:t>
            </a:r>
          </a:p>
          <a:p>
            <a:endParaRPr lang="en-US" altLang="ko-KR" sz="2000" dirty="0"/>
          </a:p>
          <a:p>
            <a:pPr marL="0" indent="0">
              <a:buNone/>
            </a:pPr>
            <a:endParaRPr lang="en-US" altLang="ko-KR" sz="2000" dirty="0"/>
          </a:p>
          <a:p>
            <a:pPr marL="0" indent="0">
              <a:buNone/>
            </a:pPr>
            <a:endParaRPr lang="en-US" altLang="ko-KR" sz="2000" dirty="0"/>
          </a:p>
          <a:p>
            <a:pPr marL="0" indent="0">
              <a:buNone/>
            </a:pPr>
            <a:endParaRPr lang="en-US" altLang="ko-KR" sz="2000" dirty="0"/>
          </a:p>
          <a:p>
            <a:pPr marL="0" indent="0">
              <a:buNone/>
            </a:pPr>
            <a:endParaRPr lang="en-US" altLang="ko-KR" sz="2000" dirty="0"/>
          </a:p>
          <a:p>
            <a:pPr marL="0" indent="0">
              <a:buNone/>
            </a:pPr>
            <a:endParaRPr lang="en-US" altLang="ko-KR" sz="2000" dirty="0"/>
          </a:p>
          <a:p>
            <a:r>
              <a:rPr lang="en-US" altLang="ko-KR" sz="2000" dirty="0"/>
              <a:t>In SbTMVP mode, if the position pointed to by the motion vector of left neighbor block in collocated picture is out of left or right boundary, then the corresponding position for each sub block is clipped inside the picture</a:t>
            </a:r>
            <a:endParaRPr lang="ko-KR" altLang="en-US" sz="2000" dirty="0"/>
          </a:p>
        </p:txBody>
      </p:sp>
      <p:grpSp>
        <p:nvGrpSpPr>
          <p:cNvPr id="50" name="그룹 49"/>
          <p:cNvGrpSpPr/>
          <p:nvPr/>
        </p:nvGrpSpPr>
        <p:grpSpPr>
          <a:xfrm>
            <a:off x="4212663" y="2094232"/>
            <a:ext cx="3591439" cy="1708857"/>
            <a:chOff x="4236950" y="2473619"/>
            <a:chExt cx="3591439" cy="1708857"/>
          </a:xfrm>
        </p:grpSpPr>
        <p:sp>
          <p:nvSpPr>
            <p:cNvPr id="15" name="Rectangle 1">
              <a:extLst>
                <a:ext uri="{FF2B5EF4-FFF2-40B4-BE49-F238E27FC236}">
                  <a16:creationId xmlns:a16="http://schemas.microsoft.com/office/drawing/2014/main" id="{3F55F2C5-4282-40DD-B9BF-4394AF9D21D8}"/>
                </a:ext>
              </a:extLst>
            </p:cNvPr>
            <p:cNvSpPr>
              <a:spLocks noChangeArrowheads="1"/>
            </p:cNvSpPr>
            <p:nvPr/>
          </p:nvSpPr>
          <p:spPr bwMode="auto">
            <a:xfrm>
              <a:off x="4416970" y="3920866"/>
              <a:ext cx="317777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ko-KR" sz="1100" b="0" i="0" u="none" strike="noStrike" cap="none" normalizeH="0" baseline="0" dirty="0">
                  <a:ln>
                    <a:noFill/>
                  </a:ln>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Figure 1. Example of unavailable candidates</a:t>
              </a:r>
              <a:endParaRPr kumimoji="0" lang="en-US" altLang="ko-KR" sz="1800" b="0" i="0" u="none" strike="noStrike" cap="none" normalizeH="0" baseline="0" dirty="0">
                <a:ln>
                  <a:noFill/>
                </a:ln>
                <a:solidFill>
                  <a:schemeClr val="tx1"/>
                </a:solidFill>
                <a:effectLst/>
                <a:latin typeface="Arial" panose="020B0604020202020204" pitchFamily="34" charset="0"/>
              </a:endParaRPr>
            </a:p>
          </p:txBody>
        </p:sp>
        <p:sp>
          <p:nvSpPr>
            <p:cNvPr id="6" name="직사각형 5">
              <a:extLst>
                <a:ext uri="{FF2B5EF4-FFF2-40B4-BE49-F238E27FC236}">
                  <a16:creationId xmlns:a16="http://schemas.microsoft.com/office/drawing/2014/main" id="{37E7554A-820C-4881-B46F-F5E1703E1013}"/>
                </a:ext>
              </a:extLst>
            </p:cNvPr>
            <p:cNvSpPr/>
            <p:nvPr/>
          </p:nvSpPr>
          <p:spPr>
            <a:xfrm>
              <a:off x="4525494" y="2473619"/>
              <a:ext cx="2966969" cy="143073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00"/>
            </a:p>
          </p:txBody>
        </p:sp>
        <p:sp>
          <p:nvSpPr>
            <p:cNvPr id="7" name="직사각형 6">
              <a:extLst>
                <a:ext uri="{FF2B5EF4-FFF2-40B4-BE49-F238E27FC236}">
                  <a16:creationId xmlns:a16="http://schemas.microsoft.com/office/drawing/2014/main" id="{6CDA268A-895F-40BB-B53F-EE816D260AF4}"/>
                </a:ext>
              </a:extLst>
            </p:cNvPr>
            <p:cNvSpPr/>
            <p:nvPr/>
          </p:nvSpPr>
          <p:spPr>
            <a:xfrm>
              <a:off x="7067913" y="2854862"/>
              <a:ext cx="426905" cy="41169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600" dirty="0">
                  <a:solidFill>
                    <a:schemeClr val="tx1"/>
                  </a:solidFill>
                  <a:latin typeface="Times New Roman" panose="02020603050405020304" pitchFamily="18" charset="0"/>
                  <a:cs typeface="Times New Roman" panose="02020603050405020304" pitchFamily="18" charset="0"/>
                </a:rPr>
                <a:t>CU</a:t>
              </a:r>
              <a:endParaRPr lang="ko-KR" altLang="en-US" sz="600" dirty="0">
                <a:solidFill>
                  <a:schemeClr val="tx1"/>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8FA77FFF-FB56-4CBC-BB56-552D70758B50}"/>
                </a:ext>
              </a:extLst>
            </p:cNvPr>
            <p:cNvSpPr txBox="1"/>
            <p:nvPr/>
          </p:nvSpPr>
          <p:spPr>
            <a:xfrm>
              <a:off x="6695797" y="3706344"/>
              <a:ext cx="891267" cy="200055"/>
            </a:xfrm>
            <a:prstGeom prst="rect">
              <a:avLst/>
            </a:prstGeom>
            <a:noFill/>
          </p:spPr>
          <p:txBody>
            <a:bodyPr wrap="square" rtlCol="0">
              <a:spAutoFit/>
            </a:bodyPr>
            <a:lstStyle/>
            <a:p>
              <a:r>
                <a:rPr lang="en-US" altLang="ko-KR" sz="700" b="1" dirty="0"/>
                <a:t>Picture boundary</a:t>
              </a:r>
              <a:endParaRPr lang="ko-KR" altLang="en-US" sz="700" b="1" dirty="0"/>
            </a:p>
          </p:txBody>
        </p:sp>
        <p:sp>
          <p:nvSpPr>
            <p:cNvPr id="9" name="직사각형 8">
              <a:extLst>
                <a:ext uri="{FF2B5EF4-FFF2-40B4-BE49-F238E27FC236}">
                  <a16:creationId xmlns:a16="http://schemas.microsoft.com/office/drawing/2014/main" id="{2B678AC5-560E-4265-920E-A920734F3E6B}"/>
                </a:ext>
              </a:extLst>
            </p:cNvPr>
            <p:cNvSpPr/>
            <p:nvPr/>
          </p:nvSpPr>
          <p:spPr>
            <a:xfrm>
              <a:off x="4288312" y="2933508"/>
              <a:ext cx="235305" cy="230060"/>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10" name="직사각형 9">
              <a:extLst>
                <a:ext uri="{FF2B5EF4-FFF2-40B4-BE49-F238E27FC236}">
                  <a16:creationId xmlns:a16="http://schemas.microsoft.com/office/drawing/2014/main" id="{C358A410-0291-4643-BA35-23DCFA46C25C}"/>
                </a:ext>
              </a:extLst>
            </p:cNvPr>
            <p:cNvSpPr/>
            <p:nvPr/>
          </p:nvSpPr>
          <p:spPr>
            <a:xfrm>
              <a:off x="4524270" y="3160491"/>
              <a:ext cx="426905" cy="41169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600" dirty="0">
                  <a:solidFill>
                    <a:schemeClr val="tx1"/>
                  </a:solidFill>
                  <a:latin typeface="Times New Roman" panose="02020603050405020304" pitchFamily="18" charset="0"/>
                  <a:cs typeface="Times New Roman" panose="02020603050405020304" pitchFamily="18" charset="0"/>
                </a:rPr>
                <a:t>CU</a:t>
              </a:r>
              <a:endParaRPr lang="ko-KR" altLang="en-US" sz="600" dirty="0">
                <a:solidFill>
                  <a:schemeClr val="tx1"/>
                </a:solidFill>
                <a:latin typeface="Times New Roman" panose="02020603050405020304" pitchFamily="18" charset="0"/>
                <a:cs typeface="Times New Roman" panose="02020603050405020304" pitchFamily="18" charset="0"/>
              </a:endParaRPr>
            </a:p>
          </p:txBody>
        </p:sp>
        <p:sp>
          <p:nvSpPr>
            <p:cNvPr id="11" name="직사각형 10">
              <a:extLst>
                <a:ext uri="{FF2B5EF4-FFF2-40B4-BE49-F238E27FC236}">
                  <a16:creationId xmlns:a16="http://schemas.microsoft.com/office/drawing/2014/main" id="{81AD1212-0823-4F10-BEBA-737CC8239CB6}"/>
                </a:ext>
              </a:extLst>
            </p:cNvPr>
            <p:cNvSpPr/>
            <p:nvPr/>
          </p:nvSpPr>
          <p:spPr>
            <a:xfrm>
              <a:off x="4285478" y="3342124"/>
              <a:ext cx="235305" cy="230060"/>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12" name="직사각형 11">
              <a:extLst>
                <a:ext uri="{FF2B5EF4-FFF2-40B4-BE49-F238E27FC236}">
                  <a16:creationId xmlns:a16="http://schemas.microsoft.com/office/drawing/2014/main" id="{8D9F2CF9-D55B-4CE7-B7E4-645D6F46737B}"/>
                </a:ext>
              </a:extLst>
            </p:cNvPr>
            <p:cNvSpPr/>
            <p:nvPr/>
          </p:nvSpPr>
          <p:spPr>
            <a:xfrm>
              <a:off x="4285477" y="3573308"/>
              <a:ext cx="235305" cy="230060"/>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13" name="직사각형 12">
              <a:extLst>
                <a:ext uri="{FF2B5EF4-FFF2-40B4-BE49-F238E27FC236}">
                  <a16:creationId xmlns:a16="http://schemas.microsoft.com/office/drawing/2014/main" id="{C127743B-0FBD-4432-935C-9E3C429B5135}"/>
                </a:ext>
              </a:extLst>
            </p:cNvPr>
            <p:cNvSpPr/>
            <p:nvPr/>
          </p:nvSpPr>
          <p:spPr>
            <a:xfrm>
              <a:off x="7497174" y="2612631"/>
              <a:ext cx="235305" cy="230061"/>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14" name="직사각형 13">
              <a:extLst>
                <a:ext uri="{FF2B5EF4-FFF2-40B4-BE49-F238E27FC236}">
                  <a16:creationId xmlns:a16="http://schemas.microsoft.com/office/drawing/2014/main" id="{356130DF-16DA-4C1C-91B3-0D7871E19106}"/>
                </a:ext>
              </a:extLst>
            </p:cNvPr>
            <p:cNvSpPr/>
            <p:nvPr/>
          </p:nvSpPr>
          <p:spPr>
            <a:xfrm>
              <a:off x="7497174" y="3254386"/>
              <a:ext cx="235305" cy="230061"/>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BE54870C-20DB-4DE6-AEBF-72C7ECF42451}"/>
                </a:ext>
              </a:extLst>
            </p:cNvPr>
            <p:cNvSpPr txBox="1"/>
            <p:nvPr/>
          </p:nvSpPr>
          <p:spPr>
            <a:xfrm>
              <a:off x="7468350" y="2627056"/>
              <a:ext cx="360039" cy="215444"/>
            </a:xfrm>
            <a:prstGeom prst="rect">
              <a:avLst/>
            </a:prstGeom>
            <a:noFill/>
            <a:ln>
              <a:noFill/>
            </a:ln>
          </p:spPr>
          <p:txBody>
            <a:bodyPr wrap="square" rtlCol="0">
              <a:spAutoFit/>
            </a:bodyPr>
            <a:lstStyle/>
            <a:p>
              <a:r>
                <a:rPr lang="en-US" altLang="ko-KR" sz="800" dirty="0"/>
                <a:t>B0</a:t>
              </a:r>
              <a:endParaRPr lang="ko-KR" altLang="en-US" sz="800" dirty="0"/>
            </a:p>
          </p:txBody>
        </p:sp>
        <p:sp>
          <p:nvSpPr>
            <p:cNvPr id="30" name="TextBox 29">
              <a:extLst>
                <a:ext uri="{FF2B5EF4-FFF2-40B4-BE49-F238E27FC236}">
                  <a16:creationId xmlns:a16="http://schemas.microsoft.com/office/drawing/2014/main" id="{CB748E48-A38B-4188-9E67-05C30AA7EFD3}"/>
                </a:ext>
              </a:extLst>
            </p:cNvPr>
            <p:cNvSpPr txBox="1"/>
            <p:nvPr/>
          </p:nvSpPr>
          <p:spPr>
            <a:xfrm>
              <a:off x="7460278" y="3261694"/>
              <a:ext cx="360039" cy="215444"/>
            </a:xfrm>
            <a:prstGeom prst="rect">
              <a:avLst/>
            </a:prstGeom>
            <a:noFill/>
            <a:ln>
              <a:noFill/>
            </a:ln>
          </p:spPr>
          <p:txBody>
            <a:bodyPr wrap="square" rtlCol="0">
              <a:spAutoFit/>
            </a:bodyPr>
            <a:lstStyle/>
            <a:p>
              <a:r>
                <a:rPr lang="en-US" altLang="ko-KR" sz="800" dirty="0"/>
                <a:t>C0</a:t>
              </a:r>
              <a:endParaRPr lang="ko-KR" altLang="en-US" sz="800" dirty="0"/>
            </a:p>
          </p:txBody>
        </p:sp>
        <p:sp>
          <p:nvSpPr>
            <p:cNvPr id="31" name="TextBox 30">
              <a:extLst>
                <a:ext uri="{FF2B5EF4-FFF2-40B4-BE49-F238E27FC236}">
                  <a16:creationId xmlns:a16="http://schemas.microsoft.com/office/drawing/2014/main" id="{8CAF9784-3AEB-4FB5-A611-616872A02459}"/>
                </a:ext>
              </a:extLst>
            </p:cNvPr>
            <p:cNvSpPr txBox="1"/>
            <p:nvPr/>
          </p:nvSpPr>
          <p:spPr>
            <a:xfrm>
              <a:off x="4249649" y="2939541"/>
              <a:ext cx="360039" cy="215444"/>
            </a:xfrm>
            <a:prstGeom prst="rect">
              <a:avLst/>
            </a:prstGeom>
            <a:noFill/>
            <a:ln>
              <a:noFill/>
            </a:ln>
          </p:spPr>
          <p:txBody>
            <a:bodyPr wrap="square" rtlCol="0">
              <a:spAutoFit/>
            </a:bodyPr>
            <a:lstStyle/>
            <a:p>
              <a:r>
                <a:rPr lang="en-US" altLang="ko-KR" sz="800" dirty="0"/>
                <a:t>B2</a:t>
              </a:r>
              <a:endParaRPr lang="ko-KR" altLang="en-US" sz="800" dirty="0"/>
            </a:p>
          </p:txBody>
        </p:sp>
        <p:sp>
          <p:nvSpPr>
            <p:cNvPr id="32" name="TextBox 31">
              <a:extLst>
                <a:ext uri="{FF2B5EF4-FFF2-40B4-BE49-F238E27FC236}">
                  <a16:creationId xmlns:a16="http://schemas.microsoft.com/office/drawing/2014/main" id="{D76538F3-12F2-40FF-BB6C-D4273D3270CC}"/>
                </a:ext>
              </a:extLst>
            </p:cNvPr>
            <p:cNvSpPr txBox="1"/>
            <p:nvPr/>
          </p:nvSpPr>
          <p:spPr>
            <a:xfrm>
              <a:off x="4236950" y="3347449"/>
              <a:ext cx="360039" cy="215444"/>
            </a:xfrm>
            <a:prstGeom prst="rect">
              <a:avLst/>
            </a:prstGeom>
            <a:noFill/>
            <a:ln>
              <a:noFill/>
            </a:ln>
          </p:spPr>
          <p:txBody>
            <a:bodyPr wrap="square" rtlCol="0">
              <a:spAutoFit/>
            </a:bodyPr>
            <a:lstStyle/>
            <a:p>
              <a:r>
                <a:rPr lang="en-US" altLang="ko-KR" sz="800" dirty="0"/>
                <a:t>A1</a:t>
              </a:r>
              <a:endParaRPr lang="ko-KR" altLang="en-US" sz="800" dirty="0"/>
            </a:p>
          </p:txBody>
        </p:sp>
        <p:sp>
          <p:nvSpPr>
            <p:cNvPr id="33" name="TextBox 32">
              <a:extLst>
                <a:ext uri="{FF2B5EF4-FFF2-40B4-BE49-F238E27FC236}">
                  <a16:creationId xmlns:a16="http://schemas.microsoft.com/office/drawing/2014/main" id="{FF42B2A6-5F42-4C80-9DC1-228E3AAA3A61}"/>
                </a:ext>
              </a:extLst>
            </p:cNvPr>
            <p:cNvSpPr txBox="1"/>
            <p:nvPr/>
          </p:nvSpPr>
          <p:spPr>
            <a:xfrm>
              <a:off x="4249649" y="3580109"/>
              <a:ext cx="360039" cy="215444"/>
            </a:xfrm>
            <a:prstGeom prst="rect">
              <a:avLst/>
            </a:prstGeom>
            <a:noFill/>
            <a:ln>
              <a:noFill/>
            </a:ln>
          </p:spPr>
          <p:txBody>
            <a:bodyPr wrap="square" rtlCol="0">
              <a:spAutoFit/>
            </a:bodyPr>
            <a:lstStyle/>
            <a:p>
              <a:r>
                <a:rPr lang="en-US" altLang="ko-KR" sz="800" dirty="0"/>
                <a:t>A0</a:t>
              </a:r>
              <a:endParaRPr lang="ko-KR" altLang="en-US" sz="800" dirty="0"/>
            </a:p>
          </p:txBody>
        </p:sp>
      </p:grpSp>
      <p:sp>
        <p:nvSpPr>
          <p:cNvPr id="51" name="TextBox 50">
            <a:extLst>
              <a:ext uri="{FF2B5EF4-FFF2-40B4-BE49-F238E27FC236}">
                <a16:creationId xmlns:a16="http://schemas.microsoft.com/office/drawing/2014/main" id="{9591B8E2-4A4D-49FF-9174-2DEA0D76AC7F}"/>
              </a:ext>
            </a:extLst>
          </p:cNvPr>
          <p:cNvSpPr txBox="1"/>
          <p:nvPr/>
        </p:nvSpPr>
        <p:spPr>
          <a:xfrm>
            <a:off x="4463922" y="5038593"/>
            <a:ext cx="891267" cy="200055"/>
          </a:xfrm>
          <a:prstGeom prst="rect">
            <a:avLst/>
          </a:prstGeom>
          <a:noFill/>
        </p:spPr>
        <p:txBody>
          <a:bodyPr wrap="square" rtlCol="0">
            <a:spAutoFit/>
          </a:bodyPr>
          <a:lstStyle/>
          <a:p>
            <a:r>
              <a:rPr lang="en-US" altLang="ko-KR" sz="700" b="1" dirty="0"/>
              <a:t>Collocated picture</a:t>
            </a:r>
            <a:endParaRPr lang="ko-KR" altLang="en-US" sz="700" b="1" dirty="0"/>
          </a:p>
        </p:txBody>
      </p:sp>
      <p:sp>
        <p:nvSpPr>
          <p:cNvPr id="42" name="직사각형 41">
            <a:extLst>
              <a:ext uri="{FF2B5EF4-FFF2-40B4-BE49-F238E27FC236}">
                <a16:creationId xmlns:a16="http://schemas.microsoft.com/office/drawing/2014/main" id="{5DE6BD2E-B237-40D2-84D0-41CBCBA72983}"/>
              </a:ext>
            </a:extLst>
          </p:cNvPr>
          <p:cNvSpPr/>
          <p:nvPr/>
        </p:nvSpPr>
        <p:spPr>
          <a:xfrm>
            <a:off x="4468634" y="5041179"/>
            <a:ext cx="2966969" cy="143073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00"/>
          </a:p>
        </p:txBody>
      </p:sp>
      <p:sp>
        <p:nvSpPr>
          <p:cNvPr id="43" name="직사각형 42">
            <a:extLst>
              <a:ext uri="{FF2B5EF4-FFF2-40B4-BE49-F238E27FC236}">
                <a16:creationId xmlns:a16="http://schemas.microsoft.com/office/drawing/2014/main" id="{9B0D27C2-831E-44EB-AD35-01D56F714380}"/>
              </a:ext>
            </a:extLst>
          </p:cNvPr>
          <p:cNvSpPr/>
          <p:nvPr/>
        </p:nvSpPr>
        <p:spPr>
          <a:xfrm>
            <a:off x="6475905" y="5129382"/>
            <a:ext cx="426905" cy="41169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7D8EEBFD-12F9-47AE-8AC1-6D7DF4BE27CA}"/>
              </a:ext>
            </a:extLst>
          </p:cNvPr>
          <p:cNvSpPr txBox="1"/>
          <p:nvPr/>
        </p:nvSpPr>
        <p:spPr>
          <a:xfrm>
            <a:off x="6638937" y="6273904"/>
            <a:ext cx="891267" cy="200055"/>
          </a:xfrm>
          <a:prstGeom prst="rect">
            <a:avLst/>
          </a:prstGeom>
          <a:noFill/>
        </p:spPr>
        <p:txBody>
          <a:bodyPr wrap="square" rtlCol="0">
            <a:spAutoFit/>
          </a:bodyPr>
          <a:lstStyle/>
          <a:p>
            <a:r>
              <a:rPr lang="en-US" altLang="ko-KR" sz="700" b="1" dirty="0"/>
              <a:t>Picture boundary</a:t>
            </a:r>
            <a:endParaRPr lang="ko-KR" altLang="en-US" sz="700" b="1" dirty="0"/>
          </a:p>
        </p:txBody>
      </p:sp>
      <p:sp>
        <p:nvSpPr>
          <p:cNvPr id="46" name="직사각형 45">
            <a:extLst>
              <a:ext uri="{FF2B5EF4-FFF2-40B4-BE49-F238E27FC236}">
                <a16:creationId xmlns:a16="http://schemas.microsoft.com/office/drawing/2014/main" id="{CACA9436-896B-47C1-9CD1-09B44F7B8D67}"/>
              </a:ext>
            </a:extLst>
          </p:cNvPr>
          <p:cNvSpPr/>
          <p:nvPr/>
        </p:nvSpPr>
        <p:spPr>
          <a:xfrm>
            <a:off x="5193510" y="5235844"/>
            <a:ext cx="426905" cy="41169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56" name="직선 화살표 연결선 55">
            <a:extLst>
              <a:ext uri="{FF2B5EF4-FFF2-40B4-BE49-F238E27FC236}">
                <a16:creationId xmlns:a16="http://schemas.microsoft.com/office/drawing/2014/main" id="{58344A57-11CE-429C-8A15-4511B63C4040}"/>
              </a:ext>
            </a:extLst>
          </p:cNvPr>
          <p:cNvCxnSpPr>
            <a:cxnSpLocks/>
          </p:cNvCxnSpPr>
          <p:nvPr/>
        </p:nvCxnSpPr>
        <p:spPr bwMode="auto">
          <a:xfrm>
            <a:off x="6688659" y="5337395"/>
            <a:ext cx="1346509" cy="495844"/>
          </a:xfrm>
          <a:prstGeom prst="straightConnector1">
            <a:avLst/>
          </a:prstGeom>
          <a:noFill/>
          <a:ln w="9525" cap="flat" cmpd="sng" algn="ctr">
            <a:solidFill>
              <a:schemeClr val="tx1"/>
            </a:solidFill>
            <a:prstDash val="solid"/>
            <a:round/>
            <a:headEnd type="none" w="med" len="med"/>
            <a:tailEnd type="triangle"/>
          </a:ln>
          <a:effectLst/>
        </p:spPr>
      </p:cxnSp>
      <p:sp>
        <p:nvSpPr>
          <p:cNvPr id="84" name="직사각형 83">
            <a:extLst>
              <a:ext uri="{FF2B5EF4-FFF2-40B4-BE49-F238E27FC236}">
                <a16:creationId xmlns:a16="http://schemas.microsoft.com/office/drawing/2014/main" id="{2BF87AC1-6088-476F-B9B5-D8663EACC7E2}"/>
              </a:ext>
            </a:extLst>
          </p:cNvPr>
          <p:cNvSpPr/>
          <p:nvPr/>
        </p:nvSpPr>
        <p:spPr>
          <a:xfrm>
            <a:off x="3715292" y="5758432"/>
            <a:ext cx="426905" cy="411694"/>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85" name="직선 연결선 84">
            <a:extLst>
              <a:ext uri="{FF2B5EF4-FFF2-40B4-BE49-F238E27FC236}">
                <a16:creationId xmlns:a16="http://schemas.microsoft.com/office/drawing/2014/main" id="{C5048741-2BBC-4598-9641-EEA2FAD51AA1}"/>
              </a:ext>
            </a:extLst>
          </p:cNvPr>
          <p:cNvCxnSpPr>
            <a:stCxn id="84" idx="1"/>
            <a:endCxn id="84" idx="3"/>
          </p:cNvCxnSpPr>
          <p:nvPr/>
        </p:nvCxnSpPr>
        <p:spPr bwMode="auto">
          <a:xfrm>
            <a:off x="3715292" y="5964279"/>
            <a:ext cx="426905" cy="0"/>
          </a:xfrm>
          <a:prstGeom prst="line">
            <a:avLst/>
          </a:prstGeom>
          <a:solidFill>
            <a:schemeClr val="bg1">
              <a:lumMod val="85000"/>
            </a:schemeClr>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87" name="직선 연결선 86">
            <a:extLst>
              <a:ext uri="{FF2B5EF4-FFF2-40B4-BE49-F238E27FC236}">
                <a16:creationId xmlns:a16="http://schemas.microsoft.com/office/drawing/2014/main" id="{A3F9642F-DFAF-49D5-B265-1F1FEAF5EC7A}"/>
              </a:ext>
            </a:extLst>
          </p:cNvPr>
          <p:cNvCxnSpPr>
            <a:cxnSpLocks/>
            <a:stCxn id="84" idx="2"/>
            <a:endCxn id="84" idx="0"/>
          </p:cNvCxnSpPr>
          <p:nvPr/>
        </p:nvCxnSpPr>
        <p:spPr bwMode="auto">
          <a:xfrm flipV="1">
            <a:off x="3928745" y="5758432"/>
            <a:ext cx="0" cy="411694"/>
          </a:xfrm>
          <a:prstGeom prst="line">
            <a:avLst/>
          </a:prstGeom>
          <a:solidFill>
            <a:schemeClr val="bg1">
              <a:lumMod val="85000"/>
            </a:schemeClr>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92" name="직사각형 91">
            <a:extLst>
              <a:ext uri="{FF2B5EF4-FFF2-40B4-BE49-F238E27FC236}">
                <a16:creationId xmlns:a16="http://schemas.microsoft.com/office/drawing/2014/main" id="{F7D80E5A-0872-4CC3-A377-94CE352F37BB}"/>
              </a:ext>
            </a:extLst>
          </p:cNvPr>
          <p:cNvSpPr/>
          <p:nvPr/>
        </p:nvSpPr>
        <p:spPr>
          <a:xfrm>
            <a:off x="7821715" y="5631357"/>
            <a:ext cx="426905" cy="411694"/>
          </a:xfrm>
          <a:prstGeom prst="rect">
            <a:avLst/>
          </a:prstGeom>
          <a:noFill/>
          <a:ln w="9525" cap="flat" cmpd="sng" algn="ctr">
            <a:solidFill>
              <a:schemeClr val="tx1"/>
            </a:solidFill>
            <a:prstDash val="sysDot"/>
            <a:round/>
            <a:headEnd type="none" w="med" len="med"/>
            <a:tailEnd type="triangle"/>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cxnSp>
        <p:nvCxnSpPr>
          <p:cNvPr id="93" name="직선 연결선 92">
            <a:extLst>
              <a:ext uri="{FF2B5EF4-FFF2-40B4-BE49-F238E27FC236}">
                <a16:creationId xmlns:a16="http://schemas.microsoft.com/office/drawing/2014/main" id="{DB9B61CC-FE8B-4060-B3B8-B55B6927F0EC}"/>
              </a:ext>
            </a:extLst>
          </p:cNvPr>
          <p:cNvCxnSpPr>
            <a:stCxn id="92" idx="1"/>
            <a:endCxn id="92" idx="3"/>
          </p:cNvCxnSpPr>
          <p:nvPr/>
        </p:nvCxnSpPr>
        <p:spPr bwMode="auto">
          <a:xfrm>
            <a:off x="7821715" y="5837204"/>
            <a:ext cx="426905" cy="0"/>
          </a:xfrm>
          <a:prstGeom prst="line">
            <a:avLst/>
          </a:prstGeom>
          <a:solidFill>
            <a:schemeClr val="bg1">
              <a:lumMod val="85000"/>
            </a:schemeClr>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95" name="직선 연결선 94">
            <a:extLst>
              <a:ext uri="{FF2B5EF4-FFF2-40B4-BE49-F238E27FC236}">
                <a16:creationId xmlns:a16="http://schemas.microsoft.com/office/drawing/2014/main" id="{1725AA6D-192D-49E6-9CCC-09FABDC80E06}"/>
              </a:ext>
            </a:extLst>
          </p:cNvPr>
          <p:cNvCxnSpPr>
            <a:cxnSpLocks/>
            <a:stCxn id="92" idx="2"/>
            <a:endCxn id="92" idx="0"/>
          </p:cNvCxnSpPr>
          <p:nvPr/>
        </p:nvCxnSpPr>
        <p:spPr bwMode="auto">
          <a:xfrm flipV="1">
            <a:off x="8035168" y="5631357"/>
            <a:ext cx="0" cy="411694"/>
          </a:xfrm>
          <a:prstGeom prst="line">
            <a:avLst/>
          </a:prstGeom>
          <a:solidFill>
            <a:schemeClr val="bg1">
              <a:lumMod val="85000"/>
            </a:schemeClr>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99" name="Rectangle 1">
            <a:extLst>
              <a:ext uri="{FF2B5EF4-FFF2-40B4-BE49-F238E27FC236}">
                <a16:creationId xmlns:a16="http://schemas.microsoft.com/office/drawing/2014/main" id="{38B26E3E-0B66-45A0-85CE-781E387EE73F}"/>
              </a:ext>
            </a:extLst>
          </p:cNvPr>
          <p:cNvSpPr>
            <a:spLocks noChangeArrowheads="1"/>
          </p:cNvSpPr>
          <p:nvPr/>
        </p:nvSpPr>
        <p:spPr bwMode="auto">
          <a:xfrm>
            <a:off x="4363231" y="6479758"/>
            <a:ext cx="317777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ko-KR" sz="1100" b="0" i="0" u="none" strike="noStrike" cap="none" normalizeH="0" baseline="0" dirty="0">
                <a:ln>
                  <a:noFill/>
                </a:ln>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Figure 2. Example of unavailable candidates</a:t>
            </a:r>
            <a:endParaRPr kumimoji="0" lang="en-US" altLang="ko-KR" sz="1800" b="0" i="0" u="none" strike="noStrike" cap="none" normalizeH="0" baseline="0" dirty="0">
              <a:ln>
                <a:noFill/>
              </a:ln>
              <a:solidFill>
                <a:schemeClr val="tx1"/>
              </a:solidFill>
              <a:effectLst/>
              <a:latin typeface="Arial" panose="020B0604020202020204" pitchFamily="34" charset="0"/>
            </a:endParaRPr>
          </a:p>
        </p:txBody>
      </p:sp>
      <p:sp>
        <p:nvSpPr>
          <p:cNvPr id="103" name="TextBox 102">
            <a:extLst>
              <a:ext uri="{FF2B5EF4-FFF2-40B4-BE49-F238E27FC236}">
                <a16:creationId xmlns:a16="http://schemas.microsoft.com/office/drawing/2014/main" id="{12ECFEB6-8602-4E09-AAB1-A358AAC3DBED}"/>
              </a:ext>
            </a:extLst>
          </p:cNvPr>
          <p:cNvSpPr txBox="1"/>
          <p:nvPr/>
        </p:nvSpPr>
        <p:spPr>
          <a:xfrm>
            <a:off x="5107056" y="5298620"/>
            <a:ext cx="599816" cy="307777"/>
          </a:xfrm>
          <a:prstGeom prst="rect">
            <a:avLst/>
          </a:prstGeom>
          <a:noFill/>
          <a:ln>
            <a:noFill/>
          </a:ln>
        </p:spPr>
        <p:txBody>
          <a:bodyPr wrap="square" rtlCol="0">
            <a:spAutoFit/>
          </a:bodyPr>
          <a:lstStyle/>
          <a:p>
            <a:pPr algn="ctr"/>
            <a:r>
              <a:rPr lang="en-US" altLang="ko-KR" sz="700" dirty="0">
                <a:latin typeface="Times New Roman" panose="02020603050405020304" pitchFamily="18" charset="0"/>
                <a:cs typeface="Times New Roman" panose="02020603050405020304" pitchFamily="18" charset="0"/>
              </a:rPr>
              <a:t>Co-located</a:t>
            </a:r>
          </a:p>
          <a:p>
            <a:pPr algn="ctr"/>
            <a:r>
              <a:rPr lang="en-US" altLang="ko-KR" sz="700" dirty="0">
                <a:latin typeface="Times New Roman" panose="02020603050405020304" pitchFamily="18" charset="0"/>
                <a:cs typeface="Times New Roman" panose="02020603050405020304" pitchFamily="18" charset="0"/>
              </a:rPr>
              <a:t>CU</a:t>
            </a:r>
            <a:endParaRPr lang="ko-KR" altLang="en-US" sz="700" dirty="0">
              <a:latin typeface="Times New Roman" panose="02020603050405020304" pitchFamily="18" charset="0"/>
              <a:cs typeface="Times New Roman" panose="02020603050405020304" pitchFamily="18" charset="0"/>
            </a:endParaRPr>
          </a:p>
        </p:txBody>
      </p:sp>
      <p:sp>
        <p:nvSpPr>
          <p:cNvPr id="105" name="TextBox 104">
            <a:extLst>
              <a:ext uri="{FF2B5EF4-FFF2-40B4-BE49-F238E27FC236}">
                <a16:creationId xmlns:a16="http://schemas.microsoft.com/office/drawing/2014/main" id="{0385C8A8-2754-43DD-AB25-D4DA01C06CAD}"/>
              </a:ext>
            </a:extLst>
          </p:cNvPr>
          <p:cNvSpPr txBox="1"/>
          <p:nvPr/>
        </p:nvSpPr>
        <p:spPr>
          <a:xfrm>
            <a:off x="6389448" y="5208065"/>
            <a:ext cx="599816" cy="307777"/>
          </a:xfrm>
          <a:prstGeom prst="rect">
            <a:avLst/>
          </a:prstGeom>
          <a:noFill/>
          <a:ln>
            <a:noFill/>
          </a:ln>
        </p:spPr>
        <p:txBody>
          <a:bodyPr wrap="square" rtlCol="0">
            <a:spAutoFit/>
          </a:bodyPr>
          <a:lstStyle>
            <a:defPPr>
              <a:defRPr lang="ko-KR"/>
            </a:defPPr>
            <a:lvl1pPr algn="ctr">
              <a:defRPr sz="700">
                <a:latin typeface="Times New Roman" panose="02020603050405020304" pitchFamily="18" charset="0"/>
                <a:cs typeface="Times New Roman" panose="02020603050405020304" pitchFamily="18" charset="0"/>
              </a:defRPr>
            </a:lvl1pPr>
          </a:lstStyle>
          <a:p>
            <a:r>
              <a:rPr lang="en-US" altLang="ko-KR" dirty="0"/>
              <a:t>Co-located</a:t>
            </a:r>
          </a:p>
          <a:p>
            <a:r>
              <a:rPr lang="en-US" altLang="ko-KR" dirty="0"/>
              <a:t>CU</a:t>
            </a:r>
            <a:endParaRPr lang="ko-KR" altLang="en-US" dirty="0"/>
          </a:p>
        </p:txBody>
      </p:sp>
      <p:sp>
        <p:nvSpPr>
          <p:cNvPr id="16" name="직사각형 15">
            <a:extLst>
              <a:ext uri="{FF2B5EF4-FFF2-40B4-BE49-F238E27FC236}">
                <a16:creationId xmlns:a16="http://schemas.microsoft.com/office/drawing/2014/main" id="{F65041EF-52FB-4B65-A7EC-2E9FBC49DE07}"/>
              </a:ext>
            </a:extLst>
          </p:cNvPr>
          <p:cNvSpPr/>
          <p:nvPr/>
        </p:nvSpPr>
        <p:spPr bwMode="auto">
          <a:xfrm>
            <a:off x="5085401" y="5545337"/>
            <a:ext cx="108000" cy="10800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buFont typeface="Wingdings" pitchFamily="2" charset="2"/>
              <a:buChar char="§"/>
              <a:tabLst/>
            </a:pPr>
            <a:endParaRPr kumimoji="1" lang="ko-KR" altLang="en-US" sz="1200" b="0" i="0" u="none" strike="noStrike" cap="none" normalizeH="0" baseline="0">
              <a:ln>
                <a:noFill/>
              </a:ln>
              <a:solidFill>
                <a:schemeClr val="tx1"/>
              </a:solidFill>
              <a:effectLst/>
              <a:latin typeface="Tahoma" pitchFamily="34" charset="0"/>
              <a:ea typeface="HY견고딕" pitchFamily="18" charset="-127"/>
            </a:endParaRPr>
          </a:p>
        </p:txBody>
      </p:sp>
      <p:sp>
        <p:nvSpPr>
          <p:cNvPr id="71" name="직사각형 70">
            <a:extLst>
              <a:ext uri="{FF2B5EF4-FFF2-40B4-BE49-F238E27FC236}">
                <a16:creationId xmlns:a16="http://schemas.microsoft.com/office/drawing/2014/main" id="{1F5AD48F-87F6-45A9-9838-0866E00B192C}"/>
              </a:ext>
            </a:extLst>
          </p:cNvPr>
          <p:cNvSpPr/>
          <p:nvPr/>
        </p:nvSpPr>
        <p:spPr bwMode="auto">
          <a:xfrm>
            <a:off x="6366457" y="5438069"/>
            <a:ext cx="108000" cy="10800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buFont typeface="Wingdings" pitchFamily="2" charset="2"/>
              <a:buChar char="§"/>
              <a:tabLst/>
            </a:pPr>
            <a:endParaRPr kumimoji="1" lang="ko-KR" altLang="en-US" sz="1200" b="0" i="0" u="none" strike="noStrike" cap="none" normalizeH="0" baseline="0">
              <a:ln>
                <a:noFill/>
              </a:ln>
              <a:solidFill>
                <a:schemeClr val="tx1"/>
              </a:solidFill>
              <a:effectLst/>
              <a:latin typeface="Tahoma" pitchFamily="34" charset="0"/>
              <a:ea typeface="HY견고딕" pitchFamily="18" charset="-127"/>
            </a:endParaRPr>
          </a:p>
        </p:txBody>
      </p:sp>
      <p:sp>
        <p:nvSpPr>
          <p:cNvPr id="67" name="직사각형 66">
            <a:extLst>
              <a:ext uri="{FF2B5EF4-FFF2-40B4-BE49-F238E27FC236}">
                <a16:creationId xmlns:a16="http://schemas.microsoft.com/office/drawing/2014/main" id="{F7D80E5A-0872-4CC3-A377-94CE352F37BB}"/>
              </a:ext>
            </a:extLst>
          </p:cNvPr>
          <p:cNvSpPr/>
          <p:nvPr/>
        </p:nvSpPr>
        <p:spPr>
          <a:xfrm>
            <a:off x="7198024" y="5631357"/>
            <a:ext cx="226617" cy="411694"/>
          </a:xfrm>
          <a:prstGeom prst="rect">
            <a:avLst/>
          </a:prstGeom>
          <a:solidFill>
            <a:schemeClr val="bg1">
              <a:lumMod val="85000"/>
            </a:schemeClr>
          </a:solid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500" dirty="0">
              <a:solidFill>
                <a:schemeClr val="tx1"/>
              </a:solidFill>
              <a:latin typeface="Times New Roman" panose="02020603050405020304" pitchFamily="18" charset="0"/>
              <a:cs typeface="Times New Roman" panose="02020603050405020304" pitchFamily="18" charset="0"/>
            </a:endParaRPr>
          </a:p>
        </p:txBody>
      </p:sp>
      <p:cxnSp>
        <p:nvCxnSpPr>
          <p:cNvPr id="69" name="직선 연결선 68">
            <a:extLst>
              <a:ext uri="{FF2B5EF4-FFF2-40B4-BE49-F238E27FC236}">
                <a16:creationId xmlns:a16="http://schemas.microsoft.com/office/drawing/2014/main" id="{DB9B61CC-FE8B-4060-B3B8-B55B6927F0EC}"/>
              </a:ext>
            </a:extLst>
          </p:cNvPr>
          <p:cNvCxnSpPr>
            <a:stCxn id="67" idx="1"/>
            <a:endCxn id="67" idx="3"/>
          </p:cNvCxnSpPr>
          <p:nvPr/>
        </p:nvCxnSpPr>
        <p:spPr bwMode="auto">
          <a:xfrm>
            <a:off x="7198024" y="5837204"/>
            <a:ext cx="226617" cy="0"/>
          </a:xfrm>
          <a:prstGeom prst="line">
            <a:avLst/>
          </a:prstGeom>
          <a:solidFill>
            <a:schemeClr val="bg1">
              <a:lumMod val="85000"/>
            </a:schemeClr>
          </a:solid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cxnSp>
      <p:sp>
        <p:nvSpPr>
          <p:cNvPr id="76" name="직사각형 75">
            <a:extLst>
              <a:ext uri="{FF2B5EF4-FFF2-40B4-BE49-F238E27FC236}">
                <a16:creationId xmlns:a16="http://schemas.microsoft.com/office/drawing/2014/main" id="{2BF87AC1-6088-476F-B9B5-D8663EACC7E2}"/>
              </a:ext>
            </a:extLst>
          </p:cNvPr>
          <p:cNvSpPr/>
          <p:nvPr/>
        </p:nvSpPr>
        <p:spPr>
          <a:xfrm>
            <a:off x="4477250" y="5751521"/>
            <a:ext cx="219887" cy="411694"/>
          </a:xfrm>
          <a:prstGeom prst="rect">
            <a:avLst/>
          </a:prstGeom>
          <a:solidFill>
            <a:schemeClr val="bg1">
              <a:lumMod val="85000"/>
            </a:schemeClr>
          </a:solid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500" dirty="0">
              <a:solidFill>
                <a:schemeClr val="tx1"/>
              </a:solidFill>
              <a:latin typeface="Times New Roman" panose="02020603050405020304" pitchFamily="18" charset="0"/>
              <a:cs typeface="Times New Roman" panose="02020603050405020304" pitchFamily="18" charset="0"/>
            </a:endParaRPr>
          </a:p>
        </p:txBody>
      </p:sp>
      <p:cxnSp>
        <p:nvCxnSpPr>
          <p:cNvPr id="77" name="직선 연결선 76">
            <a:extLst>
              <a:ext uri="{FF2B5EF4-FFF2-40B4-BE49-F238E27FC236}">
                <a16:creationId xmlns:a16="http://schemas.microsoft.com/office/drawing/2014/main" id="{C5048741-2BBC-4598-9641-EEA2FAD51AA1}"/>
              </a:ext>
            </a:extLst>
          </p:cNvPr>
          <p:cNvCxnSpPr>
            <a:stCxn id="76" idx="1"/>
          </p:cNvCxnSpPr>
          <p:nvPr/>
        </p:nvCxnSpPr>
        <p:spPr bwMode="auto">
          <a:xfrm>
            <a:off x="4477250" y="5957368"/>
            <a:ext cx="213452" cy="0"/>
          </a:xfrm>
          <a:prstGeom prst="line">
            <a:avLst/>
          </a:prstGeom>
          <a:solidFill>
            <a:schemeClr val="bg1">
              <a:lumMod val="85000"/>
            </a:schemeClr>
          </a:solid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86" name="직선 화살표 연결선 85"/>
          <p:cNvCxnSpPr/>
          <p:nvPr/>
        </p:nvCxnSpPr>
        <p:spPr bwMode="auto">
          <a:xfrm>
            <a:off x="4490414" y="5751521"/>
            <a:ext cx="117572" cy="114415"/>
          </a:xfrm>
          <a:prstGeom prst="straightConnector1">
            <a:avLst/>
          </a:prstGeom>
          <a:noFill/>
          <a:ln w="9525" cap="flat" cmpd="sng" algn="ctr">
            <a:solidFill>
              <a:schemeClr val="tx1"/>
            </a:solidFill>
            <a:prstDash val="solid"/>
            <a:round/>
            <a:headEnd type="none" w="med" len="med"/>
            <a:tailEnd type="arrow"/>
          </a:ln>
          <a:effectLst/>
        </p:spPr>
      </p:cxnSp>
      <p:cxnSp>
        <p:nvCxnSpPr>
          <p:cNvPr id="89" name="직선 화살표 연결선 88"/>
          <p:cNvCxnSpPr/>
          <p:nvPr/>
        </p:nvCxnSpPr>
        <p:spPr bwMode="auto">
          <a:xfrm>
            <a:off x="4484637" y="5959799"/>
            <a:ext cx="117572" cy="114415"/>
          </a:xfrm>
          <a:prstGeom prst="straightConnector1">
            <a:avLst/>
          </a:prstGeom>
          <a:noFill/>
          <a:ln w="9525" cap="flat" cmpd="sng" algn="ctr">
            <a:solidFill>
              <a:schemeClr val="tx1"/>
            </a:solidFill>
            <a:prstDash val="solid"/>
            <a:round/>
            <a:headEnd type="none" w="med" len="med"/>
            <a:tailEnd type="arrow"/>
          </a:ln>
          <a:effectLst/>
        </p:spPr>
      </p:cxnSp>
      <p:cxnSp>
        <p:nvCxnSpPr>
          <p:cNvPr id="94" name="직선 화살표 연결선 93"/>
          <p:cNvCxnSpPr/>
          <p:nvPr/>
        </p:nvCxnSpPr>
        <p:spPr bwMode="auto">
          <a:xfrm flipH="1">
            <a:off x="7132439" y="5639469"/>
            <a:ext cx="65585" cy="119613"/>
          </a:xfrm>
          <a:prstGeom prst="straightConnector1">
            <a:avLst/>
          </a:prstGeom>
          <a:noFill/>
          <a:ln w="9525" cap="flat" cmpd="sng" algn="ctr">
            <a:solidFill>
              <a:schemeClr val="tx1"/>
            </a:solidFill>
            <a:prstDash val="solid"/>
            <a:round/>
            <a:headEnd type="none" w="med" len="med"/>
            <a:tailEnd type="arrow"/>
          </a:ln>
          <a:effectLst/>
        </p:spPr>
      </p:cxnSp>
      <p:cxnSp>
        <p:nvCxnSpPr>
          <p:cNvPr id="97" name="직선 화살표 연결선 96"/>
          <p:cNvCxnSpPr/>
          <p:nvPr/>
        </p:nvCxnSpPr>
        <p:spPr bwMode="auto">
          <a:xfrm flipH="1">
            <a:off x="7130083" y="5841086"/>
            <a:ext cx="65585" cy="119613"/>
          </a:xfrm>
          <a:prstGeom prst="straightConnector1">
            <a:avLst/>
          </a:prstGeom>
          <a:noFill/>
          <a:ln w="9525" cap="flat" cmpd="sng" algn="ctr">
            <a:solidFill>
              <a:schemeClr val="tx1"/>
            </a:solidFill>
            <a:prstDash val="solid"/>
            <a:round/>
            <a:headEnd type="none" w="med" len="med"/>
            <a:tailEnd type="arrow"/>
          </a:ln>
          <a:effectLst/>
        </p:spPr>
      </p:cxnSp>
      <p:cxnSp>
        <p:nvCxnSpPr>
          <p:cNvPr id="72" name="직선 연결선 71">
            <a:extLst>
              <a:ext uri="{FF2B5EF4-FFF2-40B4-BE49-F238E27FC236}">
                <a16:creationId xmlns:a16="http://schemas.microsoft.com/office/drawing/2014/main" id="{DB9B61CC-FE8B-4060-B3B8-B55B6927F0EC}"/>
              </a:ext>
            </a:extLst>
          </p:cNvPr>
          <p:cNvCxnSpPr/>
          <p:nvPr/>
        </p:nvCxnSpPr>
        <p:spPr bwMode="auto">
          <a:xfrm>
            <a:off x="6480166" y="5335229"/>
            <a:ext cx="426905" cy="0"/>
          </a:xfrm>
          <a:prstGeom prst="line">
            <a:avLst/>
          </a:prstGeom>
          <a:solidFill>
            <a:schemeClr val="bg1">
              <a:lumMod val="85000"/>
            </a:schemeClr>
          </a:solid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3" name="직선 연결선 72">
            <a:extLst>
              <a:ext uri="{FF2B5EF4-FFF2-40B4-BE49-F238E27FC236}">
                <a16:creationId xmlns:a16="http://schemas.microsoft.com/office/drawing/2014/main" id="{1725AA6D-192D-49E6-9CCC-09FABDC80E06}"/>
              </a:ext>
            </a:extLst>
          </p:cNvPr>
          <p:cNvCxnSpPr>
            <a:cxnSpLocks/>
          </p:cNvCxnSpPr>
          <p:nvPr/>
        </p:nvCxnSpPr>
        <p:spPr bwMode="auto">
          <a:xfrm flipV="1">
            <a:off x="6693619" y="5129382"/>
            <a:ext cx="0" cy="411694"/>
          </a:xfrm>
          <a:prstGeom prst="line">
            <a:avLst/>
          </a:prstGeom>
          <a:solidFill>
            <a:schemeClr val="bg1">
              <a:lumMod val="85000"/>
            </a:schemeClr>
          </a:solid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4" name="직선 연결선 73">
            <a:extLst>
              <a:ext uri="{FF2B5EF4-FFF2-40B4-BE49-F238E27FC236}">
                <a16:creationId xmlns:a16="http://schemas.microsoft.com/office/drawing/2014/main" id="{DB9B61CC-FE8B-4060-B3B8-B55B6927F0EC}"/>
              </a:ext>
            </a:extLst>
          </p:cNvPr>
          <p:cNvCxnSpPr/>
          <p:nvPr/>
        </p:nvCxnSpPr>
        <p:spPr bwMode="auto">
          <a:xfrm>
            <a:off x="5190361" y="5450892"/>
            <a:ext cx="426905" cy="0"/>
          </a:xfrm>
          <a:prstGeom prst="line">
            <a:avLst/>
          </a:prstGeom>
          <a:solidFill>
            <a:schemeClr val="bg1">
              <a:lumMod val="85000"/>
            </a:schemeClr>
          </a:solid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5" name="직선 연결선 74">
            <a:extLst>
              <a:ext uri="{FF2B5EF4-FFF2-40B4-BE49-F238E27FC236}">
                <a16:creationId xmlns:a16="http://schemas.microsoft.com/office/drawing/2014/main" id="{1725AA6D-192D-49E6-9CCC-09FABDC80E06}"/>
              </a:ext>
            </a:extLst>
          </p:cNvPr>
          <p:cNvCxnSpPr>
            <a:cxnSpLocks/>
          </p:cNvCxnSpPr>
          <p:nvPr/>
        </p:nvCxnSpPr>
        <p:spPr bwMode="auto">
          <a:xfrm flipV="1">
            <a:off x="5403815" y="5235844"/>
            <a:ext cx="0" cy="411694"/>
          </a:xfrm>
          <a:prstGeom prst="line">
            <a:avLst/>
          </a:prstGeom>
          <a:solidFill>
            <a:schemeClr val="bg1">
              <a:lumMod val="85000"/>
            </a:schemeClr>
          </a:solid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59" name="원호 58"/>
          <p:cNvSpPr/>
          <p:nvPr/>
        </p:nvSpPr>
        <p:spPr bwMode="auto">
          <a:xfrm>
            <a:off x="3922310" y="5773036"/>
            <a:ext cx="554939" cy="433173"/>
          </a:xfrm>
          <a:prstGeom prst="arc">
            <a:avLst>
              <a:gd name="adj1" fmla="val 11000740"/>
              <a:gd name="adj2" fmla="val 2122016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
        <p:nvSpPr>
          <p:cNvPr id="102" name="원호 101"/>
          <p:cNvSpPr/>
          <p:nvPr/>
        </p:nvSpPr>
        <p:spPr bwMode="auto">
          <a:xfrm flipH="1">
            <a:off x="7195668" y="5638872"/>
            <a:ext cx="839498" cy="433173"/>
          </a:xfrm>
          <a:prstGeom prst="arc">
            <a:avLst>
              <a:gd name="adj1" fmla="val 11000740"/>
              <a:gd name="adj2" fmla="val 2143336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cxnSp>
        <p:nvCxnSpPr>
          <p:cNvPr id="53" name="직선 화살표 연결선 52">
            <a:extLst>
              <a:ext uri="{FF2B5EF4-FFF2-40B4-BE49-F238E27FC236}">
                <a16:creationId xmlns:a16="http://schemas.microsoft.com/office/drawing/2014/main" id="{084E6C0A-6CD2-47E2-8994-5A8C15A5AE53}"/>
              </a:ext>
            </a:extLst>
          </p:cNvPr>
          <p:cNvCxnSpPr>
            <a:cxnSpLocks/>
          </p:cNvCxnSpPr>
          <p:nvPr/>
        </p:nvCxnSpPr>
        <p:spPr bwMode="auto">
          <a:xfrm flipH="1">
            <a:off x="3916080" y="5451560"/>
            <a:ext cx="1487735" cy="517568"/>
          </a:xfrm>
          <a:prstGeom prst="straightConnector1">
            <a:avLst/>
          </a:prstGeom>
          <a:noFill/>
          <a:ln w="9525" cap="flat" cmpd="sng" algn="ctr">
            <a:solidFill>
              <a:schemeClr val="tx1"/>
            </a:solidFill>
            <a:prstDash val="solid"/>
            <a:round/>
            <a:headEnd type="none" w="med" len="med"/>
            <a:tailEnd type="triangle"/>
          </a:ln>
          <a:effectLst/>
        </p:spPr>
      </p:cxnSp>
      <p:sp>
        <p:nvSpPr>
          <p:cNvPr id="104" name="원호 103"/>
          <p:cNvSpPr/>
          <p:nvPr/>
        </p:nvSpPr>
        <p:spPr bwMode="auto">
          <a:xfrm>
            <a:off x="3723984" y="5546957"/>
            <a:ext cx="740389" cy="433173"/>
          </a:xfrm>
          <a:prstGeom prst="arc">
            <a:avLst>
              <a:gd name="adj1" fmla="val 11000740"/>
              <a:gd name="adj2" fmla="val 2147209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
        <p:nvSpPr>
          <p:cNvPr id="106" name="원호 105"/>
          <p:cNvSpPr/>
          <p:nvPr/>
        </p:nvSpPr>
        <p:spPr bwMode="auto">
          <a:xfrm>
            <a:off x="3921123" y="5557776"/>
            <a:ext cx="536549" cy="433173"/>
          </a:xfrm>
          <a:prstGeom prst="arc">
            <a:avLst>
              <a:gd name="adj1" fmla="val 11000740"/>
              <a:gd name="adj2" fmla="val 2147209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
        <p:nvSpPr>
          <p:cNvPr id="107" name="원호 106"/>
          <p:cNvSpPr/>
          <p:nvPr/>
        </p:nvSpPr>
        <p:spPr bwMode="auto">
          <a:xfrm>
            <a:off x="3711817" y="5763360"/>
            <a:ext cx="765431" cy="433173"/>
          </a:xfrm>
          <a:prstGeom prst="arc">
            <a:avLst>
              <a:gd name="adj1" fmla="val 11000740"/>
              <a:gd name="adj2" fmla="val 2147209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
        <p:nvSpPr>
          <p:cNvPr id="108" name="원호 107"/>
          <p:cNvSpPr/>
          <p:nvPr/>
        </p:nvSpPr>
        <p:spPr bwMode="auto">
          <a:xfrm flipH="1">
            <a:off x="7200058" y="5429375"/>
            <a:ext cx="621657" cy="433173"/>
          </a:xfrm>
          <a:prstGeom prst="arc">
            <a:avLst>
              <a:gd name="adj1" fmla="val 11000740"/>
              <a:gd name="adj2" fmla="val 2143336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
        <p:nvSpPr>
          <p:cNvPr id="109" name="원호 108"/>
          <p:cNvSpPr/>
          <p:nvPr/>
        </p:nvSpPr>
        <p:spPr bwMode="auto">
          <a:xfrm flipH="1">
            <a:off x="7195666" y="5647251"/>
            <a:ext cx="629091" cy="433173"/>
          </a:xfrm>
          <a:prstGeom prst="arc">
            <a:avLst>
              <a:gd name="adj1" fmla="val 11000740"/>
              <a:gd name="adj2" fmla="val 2143336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
        <p:nvSpPr>
          <p:cNvPr id="110" name="원호 109"/>
          <p:cNvSpPr/>
          <p:nvPr/>
        </p:nvSpPr>
        <p:spPr bwMode="auto">
          <a:xfrm flipH="1">
            <a:off x="7195664" y="5437741"/>
            <a:ext cx="833184" cy="433173"/>
          </a:xfrm>
          <a:prstGeom prst="arc">
            <a:avLst>
              <a:gd name="adj1" fmla="val 11000740"/>
              <a:gd name="adj2" fmla="val 21433364"/>
            </a:avLst>
          </a:prstGeom>
          <a:noFill/>
          <a:ln w="9525" cap="flat" cmpd="sng" algn="ctr">
            <a:solidFill>
              <a:schemeClr val="tx1"/>
            </a:solidFill>
            <a:prstDash val="sysDash"/>
            <a:round/>
            <a:headEnd type="none" w="med" len="med"/>
            <a:tailEnd type="triangle"/>
          </a:ln>
          <a:effectLst/>
        </p:spPr>
        <p:txBody>
          <a:bodyPr rtlCol="0" anchor="ctr"/>
          <a:lstStyle/>
          <a:p>
            <a:pPr algn="ctr"/>
            <a:endParaRPr lang="ko-KR" altLang="en-US"/>
          </a:p>
        </p:txBody>
      </p:sp>
    </p:spTree>
    <p:extLst>
      <p:ext uri="{BB962C8B-B14F-4D97-AF65-F5344CB8AC3E}">
        <p14:creationId xmlns:p14="http://schemas.microsoft.com/office/powerpoint/2010/main" val="3608190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a:extLst>
              <a:ext uri="{FF2B5EF4-FFF2-40B4-BE49-F238E27FC236}">
                <a16:creationId xmlns:a16="http://schemas.microsoft.com/office/drawing/2014/main" id="{57BF2A3A-E13B-47A4-A7C0-6071F203D3DB}"/>
              </a:ext>
            </a:extLst>
          </p:cNvPr>
          <p:cNvSpPr>
            <a:spLocks noGrp="1"/>
          </p:cNvSpPr>
          <p:nvPr>
            <p:ph type="sldNum" sz="quarter" idx="10"/>
          </p:nvPr>
        </p:nvSpPr>
        <p:spPr/>
        <p:txBody>
          <a:bodyPr/>
          <a:lstStyle/>
          <a:p>
            <a:fld id="{FA4EE118-03E7-4A49-87F4-C889ABB50ADF}" type="slidenum">
              <a:rPr lang="ko-KR" altLang="en-US" smtClean="0"/>
              <a:t>3</a:t>
            </a:fld>
            <a:endParaRPr lang="ko-KR" altLang="en-US" dirty="0"/>
          </a:p>
        </p:txBody>
      </p:sp>
      <p:sp>
        <p:nvSpPr>
          <p:cNvPr id="3" name="제목 2">
            <a:extLst>
              <a:ext uri="{FF2B5EF4-FFF2-40B4-BE49-F238E27FC236}">
                <a16:creationId xmlns:a16="http://schemas.microsoft.com/office/drawing/2014/main" id="{21385366-DE21-47F0-AB71-90BC4999843B}"/>
              </a:ext>
            </a:extLst>
          </p:cNvPr>
          <p:cNvSpPr>
            <a:spLocks noGrp="1"/>
          </p:cNvSpPr>
          <p:nvPr>
            <p:ph type="title"/>
          </p:nvPr>
        </p:nvSpPr>
        <p:spPr/>
        <p:txBody>
          <a:bodyPr/>
          <a:lstStyle/>
          <a:p>
            <a:r>
              <a:rPr lang="en-US" altLang="ko-KR" dirty="0"/>
              <a:t>Proposed Method</a:t>
            </a:r>
            <a:endParaRPr lang="ko-KR" altLang="en-US" dirty="0"/>
          </a:p>
        </p:txBody>
      </p:sp>
      <p:sp>
        <p:nvSpPr>
          <p:cNvPr id="4" name="내용 개체 틀 3">
            <a:extLst>
              <a:ext uri="{FF2B5EF4-FFF2-40B4-BE49-F238E27FC236}">
                <a16:creationId xmlns:a16="http://schemas.microsoft.com/office/drawing/2014/main" id="{AF602C5D-4F8C-4420-97ED-EB8B815BC884}"/>
              </a:ext>
            </a:extLst>
          </p:cNvPr>
          <p:cNvSpPr>
            <a:spLocks noGrp="1"/>
          </p:cNvSpPr>
          <p:nvPr>
            <p:ph idx="1"/>
          </p:nvPr>
        </p:nvSpPr>
        <p:spPr/>
        <p:txBody>
          <a:bodyPr/>
          <a:lstStyle/>
          <a:p>
            <a:r>
              <a:rPr lang="en-CA" altLang="ko-KR" dirty="0"/>
              <a:t>If the </a:t>
            </a:r>
            <a:r>
              <a:rPr lang="en-US" altLang="ko-KR" dirty="0"/>
              <a:t>spatial and temporal candidates are out of the picture boundary,</a:t>
            </a:r>
            <a:r>
              <a:rPr lang="en-CA" altLang="ko-KR" dirty="0"/>
              <a:t> then adding or subtracting wrap-around-offset from the position of the out-of-boundary candidate in the horizontal direction as:</a:t>
            </a:r>
          </a:p>
          <a:p>
            <a:pPr lvl="1"/>
            <a:r>
              <a:rPr lang="en-CA" altLang="ko-KR" sz="1800" dirty="0"/>
              <a:t>wrap-around-offset = </a:t>
            </a:r>
            <a:r>
              <a:rPr lang="en-US" altLang="ko-KR" sz="1800" b="1" i="1" dirty="0"/>
              <a:t>(sps_ref_wraparound_offset_minus1 + 1) * MinCbSizeY</a:t>
            </a:r>
            <a:endParaRPr lang="en-CA" altLang="ko-KR" sz="1800" dirty="0"/>
          </a:p>
          <a:p>
            <a:r>
              <a:rPr lang="en-CA" altLang="ko-KR" dirty="0"/>
              <a:t>In the figure below, A0 and A1 are not used for the proposed method because motion vectors, ‘wrap-</a:t>
            </a:r>
            <a:r>
              <a:rPr lang="en-CA" altLang="ko-KR" dirty="0" err="1"/>
              <a:t>arounded</a:t>
            </a:r>
            <a:r>
              <a:rPr lang="en-CA" altLang="ko-KR" dirty="0"/>
              <a:t> A0’ and ‘wrap-</a:t>
            </a:r>
            <a:r>
              <a:rPr lang="en-CA" altLang="ko-KR" dirty="0" err="1"/>
              <a:t>arounded</a:t>
            </a:r>
            <a:r>
              <a:rPr lang="en-CA" altLang="ko-KR" dirty="0"/>
              <a:t> A1’, are unavailable</a:t>
            </a:r>
          </a:p>
          <a:p>
            <a:endParaRPr lang="ko-KR" altLang="en-US" dirty="0"/>
          </a:p>
        </p:txBody>
      </p:sp>
      <p:grpSp>
        <p:nvGrpSpPr>
          <p:cNvPr id="7" name="그룹 6"/>
          <p:cNvGrpSpPr/>
          <p:nvPr/>
        </p:nvGrpSpPr>
        <p:grpSpPr>
          <a:xfrm>
            <a:off x="2830658" y="3573016"/>
            <a:ext cx="6558267" cy="3063829"/>
            <a:chOff x="2832657" y="3225307"/>
            <a:chExt cx="6558267" cy="3063829"/>
          </a:xfrm>
        </p:grpSpPr>
        <p:cxnSp>
          <p:nvCxnSpPr>
            <p:cNvPr id="23" name="직선 화살표 연결선 22">
              <a:extLst>
                <a:ext uri="{FF2B5EF4-FFF2-40B4-BE49-F238E27FC236}">
                  <a16:creationId xmlns:a16="http://schemas.microsoft.com/office/drawing/2014/main" id="{EF247970-595D-4A1D-B1BD-F3B240BA21FD}"/>
                </a:ext>
              </a:extLst>
            </p:cNvPr>
            <p:cNvCxnSpPr>
              <a:cxnSpLocks/>
            </p:cNvCxnSpPr>
            <p:nvPr/>
          </p:nvCxnSpPr>
          <p:spPr bwMode="auto">
            <a:xfrm flipH="1">
              <a:off x="3707263" y="4423899"/>
              <a:ext cx="5331159" cy="0"/>
            </a:xfrm>
            <a:prstGeom prst="straightConnector1">
              <a:avLst/>
            </a:prstGeom>
            <a:noFill/>
            <a:ln w="28575" cap="flat" cmpd="sng" algn="ctr">
              <a:solidFill>
                <a:schemeClr val="tx1"/>
              </a:solidFill>
              <a:prstDash val="solid"/>
              <a:round/>
              <a:headEnd type="none" w="med" len="med"/>
              <a:tailEnd type="triangle" w="lg" len="lg"/>
            </a:ln>
            <a:effectLst/>
          </p:spPr>
        </p:cxnSp>
        <p:sp>
          <p:nvSpPr>
            <p:cNvPr id="25" name="곱하기 기호 14">
              <a:extLst>
                <a:ext uri="{FF2B5EF4-FFF2-40B4-BE49-F238E27FC236}">
                  <a16:creationId xmlns:a16="http://schemas.microsoft.com/office/drawing/2014/main" id="{715BC867-DBA7-4CE1-ADE3-DB183501D5AB}"/>
                </a:ext>
              </a:extLst>
            </p:cNvPr>
            <p:cNvSpPr/>
            <p:nvPr/>
          </p:nvSpPr>
          <p:spPr>
            <a:xfrm>
              <a:off x="8172655" y="5541047"/>
              <a:ext cx="289898" cy="300498"/>
            </a:xfrm>
            <a:prstGeom prst="mathMultiply">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97" name="직사각형 96">
              <a:extLst>
                <a:ext uri="{FF2B5EF4-FFF2-40B4-BE49-F238E27FC236}">
                  <a16:creationId xmlns:a16="http://schemas.microsoft.com/office/drawing/2014/main" id="{DB12334E-04BB-4968-B841-42512A8D38F9}"/>
                </a:ext>
              </a:extLst>
            </p:cNvPr>
            <p:cNvSpPr/>
            <p:nvPr/>
          </p:nvSpPr>
          <p:spPr>
            <a:xfrm>
              <a:off x="3196536" y="3225307"/>
              <a:ext cx="5834388" cy="3063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00"/>
            </a:p>
          </p:txBody>
        </p:sp>
        <p:sp>
          <p:nvSpPr>
            <p:cNvPr id="98" name="직사각형 97">
              <a:extLst>
                <a:ext uri="{FF2B5EF4-FFF2-40B4-BE49-F238E27FC236}">
                  <a16:creationId xmlns:a16="http://schemas.microsoft.com/office/drawing/2014/main" id="{2B20FA1E-B88C-4C3A-8370-FF541C01A5B9}"/>
                </a:ext>
              </a:extLst>
            </p:cNvPr>
            <p:cNvSpPr/>
            <p:nvPr/>
          </p:nvSpPr>
          <p:spPr>
            <a:xfrm>
              <a:off x="3196536" y="5151161"/>
              <a:ext cx="720000" cy="72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000" dirty="0">
                  <a:solidFill>
                    <a:schemeClr val="tx1"/>
                  </a:solidFill>
                  <a:latin typeface="Times New Roman" panose="02020603050405020304" pitchFamily="18" charset="0"/>
                  <a:cs typeface="Times New Roman" panose="02020603050405020304" pitchFamily="18" charset="0"/>
                </a:rPr>
                <a:t>CU</a:t>
              </a:r>
              <a:endParaRPr lang="ko-KR" altLang="en-US" sz="2000" dirty="0">
                <a:solidFill>
                  <a:schemeClr val="tx1"/>
                </a:solidFill>
                <a:latin typeface="Times New Roman" panose="02020603050405020304" pitchFamily="18" charset="0"/>
                <a:cs typeface="Times New Roman" panose="02020603050405020304" pitchFamily="18" charset="0"/>
              </a:endParaRPr>
            </a:p>
          </p:txBody>
        </p:sp>
        <p:sp>
          <p:nvSpPr>
            <p:cNvPr id="16" name="직사각형 15"/>
            <p:cNvSpPr/>
            <p:nvPr/>
          </p:nvSpPr>
          <p:spPr bwMode="auto">
            <a:xfrm>
              <a:off x="2832657" y="5877297"/>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A0</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99" name="직사각형 98"/>
            <p:cNvSpPr/>
            <p:nvPr/>
          </p:nvSpPr>
          <p:spPr bwMode="auto">
            <a:xfrm>
              <a:off x="2832657" y="5511203"/>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A1</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01" name="직사각형 100"/>
            <p:cNvSpPr/>
            <p:nvPr/>
          </p:nvSpPr>
          <p:spPr bwMode="auto">
            <a:xfrm>
              <a:off x="9030924" y="3343366"/>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B0</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03" name="직사각형 102">
              <a:extLst>
                <a:ext uri="{FF2B5EF4-FFF2-40B4-BE49-F238E27FC236}">
                  <a16:creationId xmlns:a16="http://schemas.microsoft.com/office/drawing/2014/main" id="{2B20FA1E-B88C-4C3A-8370-FF541C01A5B9}"/>
                </a:ext>
              </a:extLst>
            </p:cNvPr>
            <p:cNvSpPr/>
            <p:nvPr/>
          </p:nvSpPr>
          <p:spPr>
            <a:xfrm>
              <a:off x="8318422" y="3703405"/>
              <a:ext cx="720000" cy="72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000" dirty="0">
                  <a:solidFill>
                    <a:schemeClr val="tx1"/>
                  </a:solidFill>
                  <a:latin typeface="Times New Roman" panose="02020603050405020304" pitchFamily="18" charset="0"/>
                  <a:cs typeface="Times New Roman" panose="02020603050405020304" pitchFamily="18" charset="0"/>
                </a:rPr>
                <a:t>CU</a:t>
              </a:r>
              <a:endParaRPr lang="ko-KR" altLang="en-US" sz="2000" dirty="0">
                <a:solidFill>
                  <a:schemeClr val="tx1"/>
                </a:solidFill>
                <a:latin typeface="Times New Roman" panose="02020603050405020304" pitchFamily="18" charset="0"/>
                <a:cs typeface="Times New Roman" panose="02020603050405020304" pitchFamily="18" charset="0"/>
              </a:endParaRPr>
            </a:p>
          </p:txBody>
        </p:sp>
        <p:sp>
          <p:nvSpPr>
            <p:cNvPr id="104" name="직사각형 103"/>
            <p:cNvSpPr/>
            <p:nvPr/>
          </p:nvSpPr>
          <p:spPr bwMode="auto">
            <a:xfrm>
              <a:off x="2836536" y="4796608"/>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b="0" i="0" u="none" strike="noStrike" cap="none" normalizeH="0" baseline="0" dirty="0">
                  <a:ln>
                    <a:noFill/>
                  </a:ln>
                  <a:solidFill>
                    <a:schemeClr val="tx1"/>
                  </a:solidFill>
                  <a:effectLst/>
                  <a:latin typeface="Tahoma" pitchFamily="34" charset="0"/>
                  <a:ea typeface="HY견고딕" pitchFamily="18" charset="-127"/>
                </a:rPr>
                <a:t>B2</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05" name="직사각형 104"/>
            <p:cNvSpPr/>
            <p:nvPr/>
          </p:nvSpPr>
          <p:spPr bwMode="auto">
            <a:xfrm>
              <a:off x="3707263" y="4423406"/>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C0</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cxnSp>
          <p:nvCxnSpPr>
            <p:cNvPr id="107" name="직선 화살표 연결선 106">
              <a:extLst>
                <a:ext uri="{FF2B5EF4-FFF2-40B4-BE49-F238E27FC236}">
                  <a16:creationId xmlns:a16="http://schemas.microsoft.com/office/drawing/2014/main" id="{EF247970-595D-4A1D-B1BD-F3B240BA21FD}"/>
                </a:ext>
              </a:extLst>
            </p:cNvPr>
            <p:cNvCxnSpPr>
              <a:cxnSpLocks/>
            </p:cNvCxnSpPr>
            <p:nvPr/>
          </p:nvCxnSpPr>
          <p:spPr bwMode="auto">
            <a:xfrm flipH="1">
              <a:off x="3707263" y="3343366"/>
              <a:ext cx="5331159" cy="0"/>
            </a:xfrm>
            <a:prstGeom prst="straightConnector1">
              <a:avLst/>
            </a:prstGeom>
            <a:noFill/>
            <a:ln w="28575" cap="flat" cmpd="sng" algn="ctr">
              <a:solidFill>
                <a:schemeClr val="tx1"/>
              </a:solidFill>
              <a:prstDash val="solid"/>
              <a:round/>
              <a:headEnd type="none" w="med" len="med"/>
              <a:tailEnd type="triangle" w="lg" len="lg"/>
            </a:ln>
            <a:effectLst/>
          </p:spPr>
        </p:cxnSp>
        <p:sp>
          <p:nvSpPr>
            <p:cNvPr id="108" name="직사각형 107"/>
            <p:cNvSpPr/>
            <p:nvPr/>
          </p:nvSpPr>
          <p:spPr bwMode="auto">
            <a:xfrm>
              <a:off x="3707263" y="3341440"/>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B0</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09" name="직사각형 108"/>
            <p:cNvSpPr/>
            <p:nvPr/>
          </p:nvSpPr>
          <p:spPr bwMode="auto">
            <a:xfrm>
              <a:off x="9027175" y="4423405"/>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C0</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10" name="직사각형 109"/>
            <p:cNvSpPr/>
            <p:nvPr/>
          </p:nvSpPr>
          <p:spPr bwMode="auto">
            <a:xfrm>
              <a:off x="8138422" y="4808190"/>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b="0" i="0" u="none" strike="noStrike" cap="none" normalizeH="0" baseline="0" dirty="0">
                  <a:ln>
                    <a:noFill/>
                  </a:ln>
                  <a:solidFill>
                    <a:schemeClr val="tx1"/>
                  </a:solidFill>
                  <a:effectLst/>
                  <a:latin typeface="Tahoma" pitchFamily="34" charset="0"/>
                  <a:ea typeface="HY견고딕" pitchFamily="18" charset="-127"/>
                </a:rPr>
                <a:t>B2</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12" name="직사각형 111"/>
            <p:cNvSpPr/>
            <p:nvPr/>
          </p:nvSpPr>
          <p:spPr bwMode="auto">
            <a:xfrm>
              <a:off x="8145872" y="5877500"/>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A0</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113" name="직사각형 112"/>
            <p:cNvSpPr/>
            <p:nvPr/>
          </p:nvSpPr>
          <p:spPr bwMode="auto">
            <a:xfrm>
              <a:off x="8145872" y="5517257"/>
              <a:ext cx="360000"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tabLst/>
              </a:pPr>
              <a:r>
                <a:rPr kumimoji="1" lang="en-US" altLang="ko-KR" sz="1200" dirty="0">
                  <a:latin typeface="Tahoma" pitchFamily="34" charset="0"/>
                  <a:ea typeface="HY견고딕" pitchFamily="18" charset="-127"/>
                </a:rPr>
                <a:t>A1</a:t>
              </a:r>
              <a:endParaRPr kumimoji="1" lang="ko-KR" altLang="en-US" sz="1200" b="0" i="0" u="none" strike="noStrike" cap="none" normalizeH="0" baseline="0" dirty="0">
                <a:ln>
                  <a:noFill/>
                </a:ln>
                <a:solidFill>
                  <a:schemeClr val="tx1"/>
                </a:solidFill>
                <a:effectLst/>
                <a:latin typeface="Tahoma" pitchFamily="34" charset="0"/>
                <a:ea typeface="HY견고딕" pitchFamily="18" charset="-127"/>
              </a:endParaRPr>
            </a:p>
          </p:txBody>
        </p:sp>
        <p:sp>
          <p:nvSpPr>
            <p:cNvPr id="27" name="곱하기 기호 14">
              <a:extLst>
                <a:ext uri="{FF2B5EF4-FFF2-40B4-BE49-F238E27FC236}">
                  <a16:creationId xmlns:a16="http://schemas.microsoft.com/office/drawing/2014/main" id="{715BC867-DBA7-4CE1-ADE3-DB183501D5AB}"/>
                </a:ext>
              </a:extLst>
            </p:cNvPr>
            <p:cNvSpPr/>
            <p:nvPr/>
          </p:nvSpPr>
          <p:spPr>
            <a:xfrm>
              <a:off x="8172655" y="5902148"/>
              <a:ext cx="289898" cy="300498"/>
            </a:xfrm>
            <a:prstGeom prst="mathMultiply">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8" name="TextBox 27">
              <a:extLst>
                <a:ext uri="{FF2B5EF4-FFF2-40B4-BE49-F238E27FC236}">
                  <a16:creationId xmlns:a16="http://schemas.microsoft.com/office/drawing/2014/main" id="{6B02DD1C-4908-4561-A2DE-848EBEE09E6B}"/>
                </a:ext>
              </a:extLst>
            </p:cNvPr>
            <p:cNvSpPr txBox="1"/>
            <p:nvPr/>
          </p:nvSpPr>
          <p:spPr>
            <a:xfrm>
              <a:off x="7894839" y="6009139"/>
              <a:ext cx="1315988" cy="253916"/>
            </a:xfrm>
            <a:prstGeom prst="rect">
              <a:avLst/>
            </a:prstGeom>
            <a:noFill/>
          </p:spPr>
          <p:txBody>
            <a:bodyPr wrap="square" rtlCol="0">
              <a:spAutoFit/>
            </a:bodyPr>
            <a:lstStyle/>
            <a:p>
              <a:r>
                <a:rPr lang="en-US" altLang="ko-KR" sz="1050" b="1" dirty="0"/>
                <a:t>Picture boundary</a:t>
              </a:r>
              <a:endParaRPr lang="ko-KR" altLang="en-US" sz="1050" b="1" dirty="0"/>
            </a:p>
          </p:txBody>
        </p:sp>
        <p:cxnSp>
          <p:nvCxnSpPr>
            <p:cNvPr id="26" name="직선 화살표 연결선 25">
              <a:extLst>
                <a:ext uri="{FF2B5EF4-FFF2-40B4-BE49-F238E27FC236}">
                  <a16:creationId xmlns:a16="http://schemas.microsoft.com/office/drawing/2014/main" id="{AB07EBD6-F9B0-490F-AFF0-3CF5DA9C8C7C}"/>
                </a:ext>
              </a:extLst>
            </p:cNvPr>
            <p:cNvCxnSpPr>
              <a:cxnSpLocks/>
            </p:cNvCxnSpPr>
            <p:nvPr/>
          </p:nvCxnSpPr>
          <p:spPr bwMode="auto">
            <a:xfrm>
              <a:off x="2832657" y="4808190"/>
              <a:ext cx="5319912" cy="0"/>
            </a:xfrm>
            <a:prstGeom prst="straightConnector1">
              <a:avLst/>
            </a:prstGeom>
            <a:noFill/>
            <a:ln w="28575" cap="flat" cmpd="sng" algn="ctr">
              <a:solidFill>
                <a:schemeClr val="tx1"/>
              </a:solidFill>
              <a:prstDash val="solid"/>
              <a:round/>
              <a:headEnd type="none" w="lg" len="lg"/>
              <a:tailEnd type="triangle" w="lg" len="lg"/>
            </a:ln>
            <a:effectLst/>
          </p:spPr>
        </p:cxnSp>
        <p:cxnSp>
          <p:nvCxnSpPr>
            <p:cNvPr id="29" name="직선 화살표 연결선 28">
              <a:extLst>
                <a:ext uri="{FF2B5EF4-FFF2-40B4-BE49-F238E27FC236}">
                  <a16:creationId xmlns:a16="http://schemas.microsoft.com/office/drawing/2014/main" id="{AB07EBD6-F9B0-490F-AFF0-3CF5DA9C8C7C}"/>
                </a:ext>
              </a:extLst>
            </p:cNvPr>
            <p:cNvCxnSpPr>
              <a:cxnSpLocks/>
            </p:cNvCxnSpPr>
            <p:nvPr/>
          </p:nvCxnSpPr>
          <p:spPr bwMode="auto">
            <a:xfrm>
              <a:off x="2832657" y="5512167"/>
              <a:ext cx="5319912" cy="0"/>
            </a:xfrm>
            <a:prstGeom prst="straightConnector1">
              <a:avLst/>
            </a:prstGeom>
            <a:noFill/>
            <a:ln w="28575" cap="flat" cmpd="sng" algn="ctr">
              <a:solidFill>
                <a:schemeClr val="tx1"/>
              </a:solidFill>
              <a:prstDash val="solid"/>
              <a:round/>
              <a:headEnd type="none" w="lg" len="lg"/>
              <a:tailEnd type="triangle" w="lg" len="lg"/>
            </a:ln>
            <a:effectLst/>
          </p:spPr>
        </p:cxnSp>
        <p:cxnSp>
          <p:nvCxnSpPr>
            <p:cNvPr id="30" name="직선 화살표 연결선 29">
              <a:extLst>
                <a:ext uri="{FF2B5EF4-FFF2-40B4-BE49-F238E27FC236}">
                  <a16:creationId xmlns:a16="http://schemas.microsoft.com/office/drawing/2014/main" id="{AB07EBD6-F9B0-490F-AFF0-3CF5DA9C8C7C}"/>
                </a:ext>
              </a:extLst>
            </p:cNvPr>
            <p:cNvCxnSpPr>
              <a:cxnSpLocks/>
            </p:cNvCxnSpPr>
            <p:nvPr/>
          </p:nvCxnSpPr>
          <p:spPr bwMode="auto">
            <a:xfrm>
              <a:off x="2832657" y="5871161"/>
              <a:ext cx="5319912" cy="0"/>
            </a:xfrm>
            <a:prstGeom prst="straightConnector1">
              <a:avLst/>
            </a:prstGeom>
            <a:noFill/>
            <a:ln w="28575" cap="flat" cmpd="sng" algn="ctr">
              <a:solidFill>
                <a:schemeClr val="tx1"/>
              </a:solidFill>
              <a:prstDash val="solid"/>
              <a:round/>
              <a:headEnd type="none" w="lg" len="lg"/>
              <a:tailEnd type="triangle" w="lg" len="lg"/>
            </a:ln>
            <a:effectLst/>
          </p:spPr>
        </p:cxnSp>
      </p:grpSp>
      <p:sp>
        <p:nvSpPr>
          <p:cNvPr id="36" name="TextBox 35">
            <a:extLst>
              <a:ext uri="{FF2B5EF4-FFF2-40B4-BE49-F238E27FC236}">
                <a16:creationId xmlns:a16="http://schemas.microsoft.com/office/drawing/2014/main" id="{FF9DE957-C8C7-4C84-96CA-3E0A6C400F08}"/>
              </a:ext>
            </a:extLst>
          </p:cNvPr>
          <p:cNvSpPr txBox="1"/>
          <p:nvPr/>
        </p:nvSpPr>
        <p:spPr>
          <a:xfrm>
            <a:off x="5414685" y="3702658"/>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
        <p:nvSpPr>
          <p:cNvPr id="37" name="TextBox 36">
            <a:extLst>
              <a:ext uri="{FF2B5EF4-FFF2-40B4-BE49-F238E27FC236}">
                <a16:creationId xmlns:a16="http://schemas.microsoft.com/office/drawing/2014/main" id="{FF9DE957-C8C7-4C84-96CA-3E0A6C400F08}"/>
              </a:ext>
            </a:extLst>
          </p:cNvPr>
          <p:cNvSpPr txBox="1"/>
          <p:nvPr/>
        </p:nvSpPr>
        <p:spPr>
          <a:xfrm>
            <a:off x="5409275" y="4550653"/>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
        <p:nvSpPr>
          <p:cNvPr id="38" name="TextBox 37">
            <a:extLst>
              <a:ext uri="{FF2B5EF4-FFF2-40B4-BE49-F238E27FC236}">
                <a16:creationId xmlns:a16="http://schemas.microsoft.com/office/drawing/2014/main" id="{FF9DE957-C8C7-4C84-96CA-3E0A6C400F08}"/>
              </a:ext>
            </a:extLst>
          </p:cNvPr>
          <p:cNvSpPr txBox="1"/>
          <p:nvPr/>
        </p:nvSpPr>
        <p:spPr>
          <a:xfrm>
            <a:off x="5422921" y="4911659"/>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
        <p:nvSpPr>
          <p:cNvPr id="39" name="TextBox 38">
            <a:extLst>
              <a:ext uri="{FF2B5EF4-FFF2-40B4-BE49-F238E27FC236}">
                <a16:creationId xmlns:a16="http://schemas.microsoft.com/office/drawing/2014/main" id="{FF9DE957-C8C7-4C84-96CA-3E0A6C400F08}"/>
              </a:ext>
            </a:extLst>
          </p:cNvPr>
          <p:cNvSpPr txBox="1"/>
          <p:nvPr/>
        </p:nvSpPr>
        <p:spPr>
          <a:xfrm>
            <a:off x="5409275" y="5625117"/>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
        <p:nvSpPr>
          <p:cNvPr id="40" name="TextBox 39">
            <a:extLst>
              <a:ext uri="{FF2B5EF4-FFF2-40B4-BE49-F238E27FC236}">
                <a16:creationId xmlns:a16="http://schemas.microsoft.com/office/drawing/2014/main" id="{FF9DE957-C8C7-4C84-96CA-3E0A6C400F08}"/>
              </a:ext>
            </a:extLst>
          </p:cNvPr>
          <p:cNvSpPr txBox="1"/>
          <p:nvPr/>
        </p:nvSpPr>
        <p:spPr>
          <a:xfrm>
            <a:off x="5409275" y="5957342"/>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Tree>
    <p:extLst>
      <p:ext uri="{BB962C8B-B14F-4D97-AF65-F5344CB8AC3E}">
        <p14:creationId xmlns:p14="http://schemas.microsoft.com/office/powerpoint/2010/main" val="3088707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a:extLst>
              <a:ext uri="{FF2B5EF4-FFF2-40B4-BE49-F238E27FC236}">
                <a16:creationId xmlns:a16="http://schemas.microsoft.com/office/drawing/2014/main" id="{57BF2A3A-E13B-47A4-A7C0-6071F203D3DB}"/>
              </a:ext>
            </a:extLst>
          </p:cNvPr>
          <p:cNvSpPr>
            <a:spLocks noGrp="1"/>
          </p:cNvSpPr>
          <p:nvPr>
            <p:ph type="sldNum" sz="quarter" idx="10"/>
          </p:nvPr>
        </p:nvSpPr>
        <p:spPr/>
        <p:txBody>
          <a:bodyPr/>
          <a:lstStyle/>
          <a:p>
            <a:r>
              <a:rPr lang="en-US" altLang="ko-KR" dirty="0"/>
              <a:t>4</a:t>
            </a:r>
            <a:endParaRPr lang="ko-KR" altLang="en-US" dirty="0"/>
          </a:p>
        </p:txBody>
      </p:sp>
      <p:sp>
        <p:nvSpPr>
          <p:cNvPr id="3" name="제목 2">
            <a:extLst>
              <a:ext uri="{FF2B5EF4-FFF2-40B4-BE49-F238E27FC236}">
                <a16:creationId xmlns:a16="http://schemas.microsoft.com/office/drawing/2014/main" id="{21385366-DE21-47F0-AB71-90BC4999843B}"/>
              </a:ext>
            </a:extLst>
          </p:cNvPr>
          <p:cNvSpPr>
            <a:spLocks noGrp="1"/>
          </p:cNvSpPr>
          <p:nvPr>
            <p:ph type="title"/>
          </p:nvPr>
        </p:nvSpPr>
        <p:spPr>
          <a:xfrm>
            <a:off x="623392" y="404664"/>
            <a:ext cx="10972800" cy="576263"/>
          </a:xfrm>
        </p:spPr>
        <p:txBody>
          <a:bodyPr/>
          <a:lstStyle/>
          <a:p>
            <a:r>
              <a:rPr lang="en-US" altLang="ko-KR" dirty="0"/>
              <a:t>Proposed Method</a:t>
            </a:r>
            <a:endParaRPr lang="ko-KR" altLang="en-US" dirty="0"/>
          </a:p>
        </p:txBody>
      </p:sp>
      <p:sp>
        <p:nvSpPr>
          <p:cNvPr id="4" name="내용 개체 틀 3">
            <a:extLst>
              <a:ext uri="{FF2B5EF4-FFF2-40B4-BE49-F238E27FC236}">
                <a16:creationId xmlns:a16="http://schemas.microsoft.com/office/drawing/2014/main" id="{AF602C5D-4F8C-4420-97ED-EB8B815BC884}"/>
              </a:ext>
            </a:extLst>
          </p:cNvPr>
          <p:cNvSpPr>
            <a:spLocks noGrp="1"/>
          </p:cNvSpPr>
          <p:nvPr>
            <p:ph idx="1"/>
          </p:nvPr>
        </p:nvSpPr>
        <p:spPr/>
        <p:txBody>
          <a:bodyPr/>
          <a:lstStyle/>
          <a:p>
            <a:r>
              <a:rPr lang="en-CA" altLang="ko-KR" dirty="0"/>
              <a:t>If the position pointed to by the motion vector of left neighbor block in collocated picture is out of boundary, then adding or subtracting wrap-around-offset from </a:t>
            </a:r>
            <a:r>
              <a:rPr lang="en-US" altLang="ko-KR" dirty="0"/>
              <a:t>the out-of-boundary position </a:t>
            </a:r>
            <a:r>
              <a:rPr lang="en-CA" altLang="ko-KR" dirty="0"/>
              <a:t>in the horizontal direction</a:t>
            </a:r>
            <a:endParaRPr lang="en-US" altLang="ko-KR" dirty="0"/>
          </a:p>
          <a:p>
            <a:r>
              <a:rPr lang="en-US" altLang="ko-KR" dirty="0"/>
              <a:t>The proposed methods are simply applicable, same as ‘Wrap-around MC’</a:t>
            </a:r>
            <a:endParaRPr lang="en-CA" altLang="ko-KR" dirty="0"/>
          </a:p>
          <a:p>
            <a:pPr lvl="1"/>
            <a:r>
              <a:rPr lang="en-US" altLang="ko-KR" dirty="0"/>
              <a:t>just adding or subtracting offset is only needed</a:t>
            </a:r>
            <a:endParaRPr lang="en-CA" altLang="ko-KR" dirty="0"/>
          </a:p>
        </p:txBody>
      </p:sp>
      <p:grpSp>
        <p:nvGrpSpPr>
          <p:cNvPr id="77" name="그룹 76"/>
          <p:cNvGrpSpPr/>
          <p:nvPr/>
        </p:nvGrpSpPr>
        <p:grpSpPr>
          <a:xfrm>
            <a:off x="2207568" y="3555339"/>
            <a:ext cx="7892833" cy="3069366"/>
            <a:chOff x="2207568" y="3219770"/>
            <a:chExt cx="7892833" cy="3069366"/>
          </a:xfrm>
        </p:grpSpPr>
        <p:sp>
          <p:nvSpPr>
            <p:cNvPr id="78" name="TextBox 77">
              <a:extLst>
                <a:ext uri="{FF2B5EF4-FFF2-40B4-BE49-F238E27FC236}">
                  <a16:creationId xmlns:a16="http://schemas.microsoft.com/office/drawing/2014/main" id="{58D6DD09-062E-4DA9-9B76-3B316C932BAE}"/>
                </a:ext>
              </a:extLst>
            </p:cNvPr>
            <p:cNvSpPr txBox="1"/>
            <p:nvPr/>
          </p:nvSpPr>
          <p:spPr>
            <a:xfrm>
              <a:off x="3187271" y="3219770"/>
              <a:ext cx="1752630" cy="253916"/>
            </a:xfrm>
            <a:prstGeom prst="rect">
              <a:avLst/>
            </a:prstGeom>
            <a:noFill/>
          </p:spPr>
          <p:txBody>
            <a:bodyPr wrap="square" rtlCol="0">
              <a:spAutoFit/>
            </a:bodyPr>
            <a:lstStyle/>
            <a:p>
              <a:r>
                <a:rPr lang="en-US" altLang="ko-KR" sz="1050" b="1" dirty="0"/>
                <a:t>Collocated picture</a:t>
              </a:r>
              <a:endParaRPr lang="ko-KR" altLang="en-US" sz="1050" b="1" dirty="0"/>
            </a:p>
          </p:txBody>
        </p:sp>
        <p:sp>
          <p:nvSpPr>
            <p:cNvPr id="79" name="직사각형 78">
              <a:extLst>
                <a:ext uri="{FF2B5EF4-FFF2-40B4-BE49-F238E27FC236}">
                  <a16:creationId xmlns:a16="http://schemas.microsoft.com/office/drawing/2014/main" id="{DB12334E-04BB-4968-B841-42512A8D38F9}"/>
                </a:ext>
              </a:extLst>
            </p:cNvPr>
            <p:cNvSpPr/>
            <p:nvPr/>
          </p:nvSpPr>
          <p:spPr>
            <a:xfrm>
              <a:off x="3196536" y="3225307"/>
              <a:ext cx="5834388" cy="306382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00"/>
            </a:p>
          </p:txBody>
        </p:sp>
        <p:sp>
          <p:nvSpPr>
            <p:cNvPr id="80" name="직사각형 79">
              <a:extLst>
                <a:ext uri="{FF2B5EF4-FFF2-40B4-BE49-F238E27FC236}">
                  <a16:creationId xmlns:a16="http://schemas.microsoft.com/office/drawing/2014/main" id="{1EB954A4-CEF7-4BFD-AAAF-211254C2EC9A}"/>
                </a:ext>
              </a:extLst>
            </p:cNvPr>
            <p:cNvSpPr/>
            <p:nvPr/>
          </p:nvSpPr>
          <p:spPr>
            <a:xfrm>
              <a:off x="7929962" y="3472397"/>
              <a:ext cx="882000" cy="8816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sp>
          <p:nvSpPr>
            <p:cNvPr id="81" name="TextBox 80">
              <a:extLst>
                <a:ext uri="{FF2B5EF4-FFF2-40B4-BE49-F238E27FC236}">
                  <a16:creationId xmlns:a16="http://schemas.microsoft.com/office/drawing/2014/main" id="{6B02DD1C-4908-4561-A2DE-848EBEE09E6B}"/>
                </a:ext>
              </a:extLst>
            </p:cNvPr>
            <p:cNvSpPr txBox="1"/>
            <p:nvPr/>
          </p:nvSpPr>
          <p:spPr>
            <a:xfrm>
              <a:off x="7894839" y="6009139"/>
              <a:ext cx="1315988" cy="253916"/>
            </a:xfrm>
            <a:prstGeom prst="rect">
              <a:avLst/>
            </a:prstGeom>
            <a:noFill/>
          </p:spPr>
          <p:txBody>
            <a:bodyPr wrap="square" rtlCol="0">
              <a:spAutoFit/>
            </a:bodyPr>
            <a:lstStyle/>
            <a:p>
              <a:r>
                <a:rPr lang="en-US" altLang="ko-KR" sz="1050" b="1" dirty="0"/>
                <a:t>Picture boundary</a:t>
              </a:r>
              <a:endParaRPr lang="ko-KR" altLang="en-US" sz="1050" b="1" dirty="0"/>
            </a:p>
          </p:txBody>
        </p:sp>
        <p:sp>
          <p:nvSpPr>
            <p:cNvPr id="82" name="직사각형 81">
              <a:extLst>
                <a:ext uri="{FF2B5EF4-FFF2-40B4-BE49-F238E27FC236}">
                  <a16:creationId xmlns:a16="http://schemas.microsoft.com/office/drawing/2014/main" id="{2B20FA1E-B88C-4C3A-8370-FF541C01A5B9}"/>
                </a:ext>
              </a:extLst>
            </p:cNvPr>
            <p:cNvSpPr/>
            <p:nvPr/>
          </p:nvSpPr>
          <p:spPr>
            <a:xfrm>
              <a:off x="3472920" y="4679512"/>
              <a:ext cx="882000" cy="8816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83" name="직선 화살표 연결선 82">
              <a:extLst>
                <a:ext uri="{FF2B5EF4-FFF2-40B4-BE49-F238E27FC236}">
                  <a16:creationId xmlns:a16="http://schemas.microsoft.com/office/drawing/2014/main" id="{DF2A1034-69CF-4A09-BFAF-4DED45EE9488}"/>
                </a:ext>
              </a:extLst>
            </p:cNvPr>
            <p:cNvCxnSpPr>
              <a:cxnSpLocks/>
            </p:cNvCxnSpPr>
            <p:nvPr/>
          </p:nvCxnSpPr>
          <p:spPr bwMode="auto">
            <a:xfrm flipH="1">
              <a:off x="2654694" y="5109655"/>
              <a:ext cx="1289843" cy="322080"/>
            </a:xfrm>
            <a:prstGeom prst="straightConnector1">
              <a:avLst/>
            </a:prstGeom>
            <a:noFill/>
            <a:ln w="9525" cap="flat" cmpd="sng" algn="ctr">
              <a:solidFill>
                <a:schemeClr val="tx1"/>
              </a:solidFill>
              <a:prstDash val="solid"/>
              <a:round/>
              <a:headEnd type="none" w="med" len="med"/>
              <a:tailEnd type="triangle"/>
            </a:ln>
            <a:effectLst/>
          </p:spPr>
        </p:cxnSp>
        <p:cxnSp>
          <p:nvCxnSpPr>
            <p:cNvPr id="84" name="직선 화살표 연결선 83">
              <a:extLst>
                <a:ext uri="{FF2B5EF4-FFF2-40B4-BE49-F238E27FC236}">
                  <a16:creationId xmlns:a16="http://schemas.microsoft.com/office/drawing/2014/main" id="{0BFBB39D-2DEF-43FE-8BF7-7852982E4F6D}"/>
                </a:ext>
              </a:extLst>
            </p:cNvPr>
            <p:cNvCxnSpPr>
              <a:cxnSpLocks/>
            </p:cNvCxnSpPr>
            <p:nvPr/>
          </p:nvCxnSpPr>
          <p:spPr bwMode="auto">
            <a:xfrm>
              <a:off x="8363388" y="3901141"/>
              <a:ext cx="1310956" cy="199684"/>
            </a:xfrm>
            <a:prstGeom prst="straightConnector1">
              <a:avLst/>
            </a:prstGeom>
            <a:noFill/>
            <a:ln w="9525" cap="flat" cmpd="sng" algn="ctr">
              <a:solidFill>
                <a:schemeClr val="tx1"/>
              </a:solidFill>
              <a:prstDash val="solid"/>
              <a:round/>
              <a:headEnd type="none" w="med" len="med"/>
              <a:tailEnd type="triangle"/>
            </a:ln>
            <a:effectLst/>
          </p:spPr>
        </p:cxnSp>
        <p:sp>
          <p:nvSpPr>
            <p:cNvPr id="85" name="직사각형 84">
              <a:extLst>
                <a:ext uri="{FF2B5EF4-FFF2-40B4-BE49-F238E27FC236}">
                  <a16:creationId xmlns:a16="http://schemas.microsoft.com/office/drawing/2014/main" id="{693306CD-0C51-4794-8175-8117C7A33A68}"/>
                </a:ext>
              </a:extLst>
            </p:cNvPr>
            <p:cNvSpPr/>
            <p:nvPr/>
          </p:nvSpPr>
          <p:spPr>
            <a:xfrm>
              <a:off x="2213694" y="4983496"/>
              <a:ext cx="882000" cy="881619"/>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86" name="직선 연결선 85">
              <a:extLst>
                <a:ext uri="{FF2B5EF4-FFF2-40B4-BE49-F238E27FC236}">
                  <a16:creationId xmlns:a16="http://schemas.microsoft.com/office/drawing/2014/main" id="{C548D975-650E-4F2C-954A-1B5299033ECF}"/>
                </a:ext>
              </a:extLst>
            </p:cNvPr>
            <p:cNvCxnSpPr>
              <a:stCxn id="85" idx="1"/>
              <a:endCxn id="85" idx="3"/>
            </p:cNvCxnSpPr>
            <p:nvPr/>
          </p:nvCxnSpPr>
          <p:spPr bwMode="auto">
            <a:xfrm>
              <a:off x="2213694" y="5424306"/>
              <a:ext cx="882000" cy="0"/>
            </a:xfrm>
            <a:prstGeom prst="line">
              <a:avLst/>
            </a:prstGeom>
            <a:noFill/>
            <a:ln w="9525" cap="flat" cmpd="sng" algn="ctr">
              <a:solidFill>
                <a:schemeClr val="tx1"/>
              </a:solidFill>
              <a:prstDash val="sysDot"/>
              <a:round/>
              <a:headEnd type="none" w="med" len="med"/>
              <a:tailEnd type="none"/>
            </a:ln>
            <a:effectLst/>
          </p:spPr>
        </p:cxnSp>
        <p:cxnSp>
          <p:nvCxnSpPr>
            <p:cNvPr id="98" name="직선 연결선 97">
              <a:extLst>
                <a:ext uri="{FF2B5EF4-FFF2-40B4-BE49-F238E27FC236}">
                  <a16:creationId xmlns:a16="http://schemas.microsoft.com/office/drawing/2014/main" id="{F1985BF6-8505-472E-B4F0-8394BC99A614}"/>
                </a:ext>
              </a:extLst>
            </p:cNvPr>
            <p:cNvCxnSpPr>
              <a:cxnSpLocks/>
              <a:stCxn id="85" idx="2"/>
              <a:endCxn id="85" idx="0"/>
            </p:cNvCxnSpPr>
            <p:nvPr/>
          </p:nvCxnSpPr>
          <p:spPr bwMode="auto">
            <a:xfrm flipV="1">
              <a:off x="2654694" y="4983496"/>
              <a:ext cx="0" cy="881619"/>
            </a:xfrm>
            <a:prstGeom prst="line">
              <a:avLst/>
            </a:prstGeom>
            <a:noFill/>
            <a:ln w="9525" cap="flat" cmpd="sng" algn="ctr">
              <a:solidFill>
                <a:schemeClr val="tx1"/>
              </a:solidFill>
              <a:prstDash val="sysDot"/>
              <a:round/>
              <a:headEnd type="none" w="med" len="med"/>
              <a:tailEnd type="none"/>
            </a:ln>
            <a:effectLst/>
          </p:spPr>
        </p:cxnSp>
        <p:sp>
          <p:nvSpPr>
            <p:cNvPr id="102" name="직사각형 101">
              <a:extLst>
                <a:ext uri="{FF2B5EF4-FFF2-40B4-BE49-F238E27FC236}">
                  <a16:creationId xmlns:a16="http://schemas.microsoft.com/office/drawing/2014/main" id="{B91077BF-8BD6-4140-81BA-D375085B8B0C}"/>
                </a:ext>
              </a:extLst>
            </p:cNvPr>
            <p:cNvSpPr/>
            <p:nvPr/>
          </p:nvSpPr>
          <p:spPr>
            <a:xfrm>
              <a:off x="9218401" y="3660060"/>
              <a:ext cx="882000" cy="881619"/>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104" name="직선 연결선 103">
              <a:extLst>
                <a:ext uri="{FF2B5EF4-FFF2-40B4-BE49-F238E27FC236}">
                  <a16:creationId xmlns:a16="http://schemas.microsoft.com/office/drawing/2014/main" id="{5F96A5BC-88FF-4C45-BDBE-5EBC48814544}"/>
                </a:ext>
              </a:extLst>
            </p:cNvPr>
            <p:cNvCxnSpPr>
              <a:cxnSpLocks/>
              <a:stCxn id="102" idx="1"/>
              <a:endCxn id="102" idx="3"/>
            </p:cNvCxnSpPr>
            <p:nvPr/>
          </p:nvCxnSpPr>
          <p:spPr bwMode="auto">
            <a:xfrm>
              <a:off x="9218401" y="4100870"/>
              <a:ext cx="882000" cy="0"/>
            </a:xfrm>
            <a:prstGeom prst="line">
              <a:avLst/>
            </a:prstGeom>
            <a:noFill/>
            <a:ln w="9525" cap="flat" cmpd="sng" algn="ctr">
              <a:solidFill>
                <a:schemeClr val="tx1"/>
              </a:solidFill>
              <a:prstDash val="sysDot"/>
              <a:round/>
              <a:headEnd type="none" w="med" len="med"/>
              <a:tailEnd type="none"/>
            </a:ln>
            <a:effectLst/>
          </p:spPr>
        </p:cxnSp>
        <p:cxnSp>
          <p:nvCxnSpPr>
            <p:cNvPr id="110" name="직선 연결선 109">
              <a:extLst>
                <a:ext uri="{FF2B5EF4-FFF2-40B4-BE49-F238E27FC236}">
                  <a16:creationId xmlns:a16="http://schemas.microsoft.com/office/drawing/2014/main" id="{20342A89-74B1-4231-9675-CAAB0ADBCCE3}"/>
                </a:ext>
              </a:extLst>
            </p:cNvPr>
            <p:cNvCxnSpPr>
              <a:cxnSpLocks/>
              <a:stCxn id="102" idx="2"/>
              <a:endCxn id="102" idx="0"/>
            </p:cNvCxnSpPr>
            <p:nvPr/>
          </p:nvCxnSpPr>
          <p:spPr bwMode="auto">
            <a:xfrm flipV="1">
              <a:off x="9659401" y="3660060"/>
              <a:ext cx="0" cy="881619"/>
            </a:xfrm>
            <a:prstGeom prst="line">
              <a:avLst/>
            </a:prstGeom>
            <a:noFill/>
            <a:ln w="9525" cap="flat" cmpd="sng" algn="ctr">
              <a:solidFill>
                <a:schemeClr val="tx1"/>
              </a:solidFill>
              <a:prstDash val="sysDot"/>
              <a:round/>
              <a:headEnd type="none" w="med" len="med"/>
              <a:tailEnd type="none"/>
            </a:ln>
            <a:effectLst/>
          </p:spPr>
        </p:cxnSp>
        <p:sp>
          <p:nvSpPr>
            <p:cNvPr id="114" name="TextBox 113">
              <a:extLst>
                <a:ext uri="{FF2B5EF4-FFF2-40B4-BE49-F238E27FC236}">
                  <a16:creationId xmlns:a16="http://schemas.microsoft.com/office/drawing/2014/main" id="{0489E2B6-7892-4F55-AFB8-AF6495BACB9F}"/>
                </a:ext>
              </a:extLst>
            </p:cNvPr>
            <p:cNvSpPr txBox="1"/>
            <p:nvPr/>
          </p:nvSpPr>
          <p:spPr>
            <a:xfrm>
              <a:off x="7848814" y="3784743"/>
              <a:ext cx="1038589" cy="400110"/>
            </a:xfrm>
            <a:prstGeom prst="rect">
              <a:avLst/>
            </a:prstGeom>
            <a:noFill/>
            <a:ln>
              <a:noFill/>
            </a:ln>
          </p:spPr>
          <p:txBody>
            <a:bodyPr wrap="square" rtlCol="0">
              <a:spAutoFit/>
            </a:bodyPr>
            <a:lstStyle>
              <a:defPPr>
                <a:defRPr lang="ko-KR"/>
              </a:defPPr>
              <a:lvl1pPr algn="ctr">
                <a:defRPr sz="700">
                  <a:latin typeface="Times New Roman" panose="02020603050405020304" pitchFamily="18" charset="0"/>
                  <a:cs typeface="Times New Roman" panose="02020603050405020304" pitchFamily="18" charset="0"/>
                </a:defRPr>
              </a:lvl1pPr>
            </a:lstStyle>
            <a:p>
              <a:r>
                <a:rPr lang="en-US" altLang="ko-KR" sz="1000" dirty="0"/>
                <a:t>Co-located</a:t>
              </a:r>
            </a:p>
            <a:p>
              <a:r>
                <a:rPr lang="en-US" altLang="ko-KR" sz="1000" dirty="0"/>
                <a:t>CU</a:t>
              </a:r>
              <a:endParaRPr lang="ko-KR" altLang="en-US" sz="1000" dirty="0"/>
            </a:p>
          </p:txBody>
        </p:sp>
        <p:cxnSp>
          <p:nvCxnSpPr>
            <p:cNvPr id="121" name="직선 화살표 연결선 120">
              <a:extLst>
                <a:ext uri="{FF2B5EF4-FFF2-40B4-BE49-F238E27FC236}">
                  <a16:creationId xmlns:a16="http://schemas.microsoft.com/office/drawing/2014/main" id="{359A0F9F-54DD-4E93-86DC-0A942B8674C6}"/>
                </a:ext>
              </a:extLst>
            </p:cNvPr>
            <p:cNvCxnSpPr>
              <a:cxnSpLocks/>
            </p:cNvCxnSpPr>
            <p:nvPr/>
          </p:nvCxnSpPr>
          <p:spPr bwMode="auto">
            <a:xfrm>
              <a:off x="3936963" y="3659070"/>
              <a:ext cx="5273864" cy="991"/>
            </a:xfrm>
            <a:prstGeom prst="straightConnector1">
              <a:avLst/>
            </a:prstGeom>
            <a:noFill/>
            <a:ln w="28575" cap="flat" cmpd="sng" algn="ctr">
              <a:solidFill>
                <a:schemeClr val="tx1"/>
              </a:solidFill>
              <a:prstDash val="solid"/>
              <a:round/>
              <a:headEnd type="triangle" w="lg" len="lg"/>
              <a:tailEnd type="none" w="lg" len="lg"/>
            </a:ln>
            <a:effectLst/>
          </p:spPr>
        </p:cxnSp>
        <p:cxnSp>
          <p:nvCxnSpPr>
            <p:cNvPr id="122" name="직선 화살표 연결선 121">
              <a:extLst>
                <a:ext uri="{FF2B5EF4-FFF2-40B4-BE49-F238E27FC236}">
                  <a16:creationId xmlns:a16="http://schemas.microsoft.com/office/drawing/2014/main" id="{AB07EBD6-F9B0-490F-AFF0-3CF5DA9C8C7C}"/>
                </a:ext>
              </a:extLst>
            </p:cNvPr>
            <p:cNvCxnSpPr>
              <a:cxnSpLocks/>
            </p:cNvCxnSpPr>
            <p:nvPr/>
          </p:nvCxnSpPr>
          <p:spPr bwMode="auto">
            <a:xfrm>
              <a:off x="2207568" y="4983496"/>
              <a:ext cx="5297918" cy="0"/>
            </a:xfrm>
            <a:prstGeom prst="straightConnector1">
              <a:avLst/>
            </a:prstGeom>
            <a:noFill/>
            <a:ln w="28575" cap="flat" cmpd="sng" algn="ctr">
              <a:solidFill>
                <a:schemeClr val="tx1"/>
              </a:solidFill>
              <a:prstDash val="solid"/>
              <a:round/>
              <a:headEnd type="none" w="lg" len="lg"/>
              <a:tailEnd type="triangle" w="lg" len="lg"/>
            </a:ln>
            <a:effectLst/>
          </p:spPr>
        </p:cxnSp>
        <p:sp>
          <p:nvSpPr>
            <p:cNvPr id="125" name="직사각형 124">
              <a:extLst>
                <a:ext uri="{FF2B5EF4-FFF2-40B4-BE49-F238E27FC236}">
                  <a16:creationId xmlns:a16="http://schemas.microsoft.com/office/drawing/2014/main" id="{82FD3209-8972-4012-B144-D563AB514E01}"/>
                </a:ext>
              </a:extLst>
            </p:cNvPr>
            <p:cNvSpPr/>
            <p:nvPr/>
          </p:nvSpPr>
          <p:spPr>
            <a:xfrm>
              <a:off x="3944537" y="3663263"/>
              <a:ext cx="882000" cy="8816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128" name="직선 연결선 127">
              <a:extLst>
                <a:ext uri="{FF2B5EF4-FFF2-40B4-BE49-F238E27FC236}">
                  <a16:creationId xmlns:a16="http://schemas.microsoft.com/office/drawing/2014/main" id="{D3E2CF51-0CB0-4D60-87E0-B191617622F0}"/>
                </a:ext>
              </a:extLst>
            </p:cNvPr>
            <p:cNvCxnSpPr>
              <a:cxnSpLocks/>
              <a:stCxn id="125" idx="1"/>
              <a:endCxn id="125" idx="3"/>
            </p:cNvCxnSpPr>
            <p:nvPr/>
          </p:nvCxnSpPr>
          <p:spPr bwMode="auto">
            <a:xfrm>
              <a:off x="3944537" y="4104073"/>
              <a:ext cx="882000" cy="0"/>
            </a:xfrm>
            <a:prstGeom prst="line">
              <a:avLst/>
            </a:prstGeom>
            <a:noFill/>
            <a:ln w="9525" cap="flat" cmpd="sng" algn="ctr">
              <a:solidFill>
                <a:schemeClr val="tx1"/>
              </a:solidFill>
              <a:prstDash val="solid"/>
              <a:round/>
              <a:headEnd type="none" w="med" len="med"/>
              <a:tailEnd type="none"/>
            </a:ln>
            <a:effectLst/>
          </p:spPr>
        </p:cxnSp>
        <p:cxnSp>
          <p:nvCxnSpPr>
            <p:cNvPr id="130" name="직선 연결선 129">
              <a:extLst>
                <a:ext uri="{FF2B5EF4-FFF2-40B4-BE49-F238E27FC236}">
                  <a16:creationId xmlns:a16="http://schemas.microsoft.com/office/drawing/2014/main" id="{0D94B796-C7EB-4D6C-A0F1-1D22294EF1E2}"/>
                </a:ext>
              </a:extLst>
            </p:cNvPr>
            <p:cNvCxnSpPr>
              <a:cxnSpLocks/>
              <a:stCxn id="125" idx="2"/>
              <a:endCxn id="125" idx="0"/>
            </p:cNvCxnSpPr>
            <p:nvPr/>
          </p:nvCxnSpPr>
          <p:spPr bwMode="auto">
            <a:xfrm flipV="1">
              <a:off x="4385537" y="3663263"/>
              <a:ext cx="0" cy="881619"/>
            </a:xfrm>
            <a:prstGeom prst="line">
              <a:avLst/>
            </a:prstGeom>
            <a:noFill/>
            <a:ln w="9525" cap="flat" cmpd="sng" algn="ctr">
              <a:solidFill>
                <a:schemeClr val="tx1"/>
              </a:solidFill>
              <a:prstDash val="solid"/>
              <a:round/>
              <a:headEnd type="none" w="med" len="med"/>
              <a:tailEnd type="none"/>
            </a:ln>
            <a:effectLst/>
          </p:spPr>
        </p:cxnSp>
        <p:sp>
          <p:nvSpPr>
            <p:cNvPr id="131" name="직사각형 130">
              <a:extLst>
                <a:ext uri="{FF2B5EF4-FFF2-40B4-BE49-F238E27FC236}">
                  <a16:creationId xmlns:a16="http://schemas.microsoft.com/office/drawing/2014/main" id="{6FF2DE5A-AC9A-4F3E-9C28-4C78600F3C4E}"/>
                </a:ext>
              </a:extLst>
            </p:cNvPr>
            <p:cNvSpPr/>
            <p:nvPr/>
          </p:nvSpPr>
          <p:spPr>
            <a:xfrm>
              <a:off x="7496414" y="4990925"/>
              <a:ext cx="882000" cy="8816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 dirty="0">
                <a:solidFill>
                  <a:schemeClr val="tx1"/>
                </a:solidFill>
                <a:latin typeface="Times New Roman" panose="02020603050405020304" pitchFamily="18" charset="0"/>
                <a:cs typeface="Times New Roman" panose="02020603050405020304" pitchFamily="18" charset="0"/>
              </a:endParaRPr>
            </a:p>
          </p:txBody>
        </p:sp>
        <p:cxnSp>
          <p:nvCxnSpPr>
            <p:cNvPr id="132" name="직선 연결선 131">
              <a:extLst>
                <a:ext uri="{FF2B5EF4-FFF2-40B4-BE49-F238E27FC236}">
                  <a16:creationId xmlns:a16="http://schemas.microsoft.com/office/drawing/2014/main" id="{6595373F-0C7F-4739-B289-14347CF34700}"/>
                </a:ext>
              </a:extLst>
            </p:cNvPr>
            <p:cNvCxnSpPr>
              <a:cxnSpLocks/>
              <a:stCxn id="131" idx="1"/>
              <a:endCxn id="131" idx="3"/>
            </p:cNvCxnSpPr>
            <p:nvPr/>
          </p:nvCxnSpPr>
          <p:spPr bwMode="auto">
            <a:xfrm>
              <a:off x="7496414" y="5431735"/>
              <a:ext cx="882000" cy="0"/>
            </a:xfrm>
            <a:prstGeom prst="line">
              <a:avLst/>
            </a:prstGeom>
            <a:noFill/>
            <a:ln w="9525" cap="flat" cmpd="sng" algn="ctr">
              <a:solidFill>
                <a:schemeClr val="tx1"/>
              </a:solidFill>
              <a:prstDash val="solid"/>
              <a:round/>
              <a:headEnd type="none" w="med" len="med"/>
              <a:tailEnd type="none"/>
            </a:ln>
            <a:effectLst/>
          </p:spPr>
        </p:cxnSp>
        <p:cxnSp>
          <p:nvCxnSpPr>
            <p:cNvPr id="133" name="직선 연결선 132">
              <a:extLst>
                <a:ext uri="{FF2B5EF4-FFF2-40B4-BE49-F238E27FC236}">
                  <a16:creationId xmlns:a16="http://schemas.microsoft.com/office/drawing/2014/main" id="{363E701D-58A3-4583-AB05-9F0F83AC9F3A}"/>
                </a:ext>
              </a:extLst>
            </p:cNvPr>
            <p:cNvCxnSpPr>
              <a:cxnSpLocks/>
              <a:stCxn id="131" idx="2"/>
              <a:endCxn id="131" idx="0"/>
            </p:cNvCxnSpPr>
            <p:nvPr/>
          </p:nvCxnSpPr>
          <p:spPr bwMode="auto">
            <a:xfrm flipV="1">
              <a:off x="7937414" y="4990925"/>
              <a:ext cx="0" cy="881619"/>
            </a:xfrm>
            <a:prstGeom prst="line">
              <a:avLst/>
            </a:prstGeom>
            <a:noFill/>
            <a:ln w="9525" cap="flat" cmpd="sng" algn="ctr">
              <a:solidFill>
                <a:schemeClr val="tx1"/>
              </a:solidFill>
              <a:prstDash val="solid"/>
              <a:round/>
              <a:headEnd type="none" w="med" len="med"/>
              <a:tailEnd type="none"/>
            </a:ln>
            <a:effectLst/>
          </p:spPr>
        </p:cxnSp>
        <p:sp>
          <p:nvSpPr>
            <p:cNvPr id="136" name="직사각형 135">
              <a:extLst>
                <a:ext uri="{FF2B5EF4-FFF2-40B4-BE49-F238E27FC236}">
                  <a16:creationId xmlns:a16="http://schemas.microsoft.com/office/drawing/2014/main" id="{4575442F-1D96-46FB-A35F-43DB537EDC58}"/>
                </a:ext>
              </a:extLst>
            </p:cNvPr>
            <p:cNvSpPr/>
            <p:nvPr/>
          </p:nvSpPr>
          <p:spPr bwMode="auto">
            <a:xfrm>
              <a:off x="3321139" y="5414854"/>
              <a:ext cx="147148" cy="14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buFont typeface="Wingdings" pitchFamily="2" charset="2"/>
                <a:buChar char="§"/>
                <a:tabLst/>
              </a:pPr>
              <a:endParaRPr kumimoji="1" lang="ko-KR" altLang="en-US" sz="1200" b="0" i="0" u="none" strike="noStrike" cap="none" normalizeH="0" baseline="0">
                <a:ln>
                  <a:noFill/>
                </a:ln>
                <a:solidFill>
                  <a:schemeClr val="tx1"/>
                </a:solidFill>
                <a:effectLst/>
                <a:latin typeface="Tahoma" pitchFamily="34" charset="0"/>
                <a:ea typeface="HY견고딕" pitchFamily="18" charset="-127"/>
              </a:endParaRPr>
            </a:p>
          </p:txBody>
        </p:sp>
        <p:sp>
          <p:nvSpPr>
            <p:cNvPr id="137" name="직사각형 136">
              <a:extLst>
                <a:ext uri="{FF2B5EF4-FFF2-40B4-BE49-F238E27FC236}">
                  <a16:creationId xmlns:a16="http://schemas.microsoft.com/office/drawing/2014/main" id="{72DF83F1-9250-44A0-9454-19B8B1A462CC}"/>
                </a:ext>
              </a:extLst>
            </p:cNvPr>
            <p:cNvSpPr/>
            <p:nvPr/>
          </p:nvSpPr>
          <p:spPr bwMode="auto">
            <a:xfrm>
              <a:off x="7775240" y="4206803"/>
              <a:ext cx="147148" cy="14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1" hangingPunct="1">
                <a:lnSpc>
                  <a:spcPct val="100000"/>
                </a:lnSpc>
                <a:spcBef>
                  <a:spcPct val="20000"/>
                </a:spcBef>
                <a:spcAft>
                  <a:spcPct val="0"/>
                </a:spcAft>
                <a:buClr>
                  <a:srgbClr val="122B64"/>
                </a:buClr>
                <a:buSzTx/>
                <a:buFont typeface="Wingdings" pitchFamily="2" charset="2"/>
                <a:buChar char="§"/>
                <a:tabLst/>
              </a:pPr>
              <a:endParaRPr kumimoji="1" lang="ko-KR" altLang="en-US" sz="1200" b="0" i="0" u="none" strike="noStrike" cap="none" normalizeH="0" baseline="0">
                <a:ln>
                  <a:noFill/>
                </a:ln>
                <a:solidFill>
                  <a:schemeClr val="tx1"/>
                </a:solidFill>
                <a:effectLst/>
                <a:latin typeface="Tahoma" pitchFamily="34" charset="0"/>
                <a:ea typeface="HY견고딕" pitchFamily="18" charset="-127"/>
              </a:endParaRPr>
            </a:p>
          </p:txBody>
        </p:sp>
        <p:cxnSp>
          <p:nvCxnSpPr>
            <p:cNvPr id="138" name="직선 화살표 연결선 137"/>
            <p:cNvCxnSpPr/>
            <p:nvPr/>
          </p:nvCxnSpPr>
          <p:spPr bwMode="auto">
            <a:xfrm flipV="1">
              <a:off x="3964800" y="3340620"/>
              <a:ext cx="387826" cy="337237"/>
            </a:xfrm>
            <a:prstGeom prst="straightConnector1">
              <a:avLst/>
            </a:prstGeom>
            <a:noFill/>
            <a:ln w="9525" cap="flat" cmpd="sng" algn="ctr">
              <a:solidFill>
                <a:schemeClr val="tx1"/>
              </a:solidFill>
              <a:prstDash val="solid"/>
              <a:round/>
              <a:headEnd type="none" w="med" len="med"/>
              <a:tailEnd type="arrow"/>
            </a:ln>
            <a:effectLst/>
          </p:spPr>
        </p:cxnSp>
        <p:cxnSp>
          <p:nvCxnSpPr>
            <p:cNvPr id="139" name="직선 화살표 연결선 138"/>
            <p:cNvCxnSpPr/>
            <p:nvPr/>
          </p:nvCxnSpPr>
          <p:spPr bwMode="auto">
            <a:xfrm flipV="1">
              <a:off x="4387505" y="3297829"/>
              <a:ext cx="446606" cy="378465"/>
            </a:xfrm>
            <a:prstGeom prst="straightConnector1">
              <a:avLst/>
            </a:prstGeom>
            <a:noFill/>
            <a:ln w="9525" cap="flat" cmpd="sng" algn="ctr">
              <a:solidFill>
                <a:schemeClr val="tx1"/>
              </a:solidFill>
              <a:prstDash val="solid"/>
              <a:round/>
              <a:headEnd type="none" w="med" len="med"/>
              <a:tailEnd type="arrow"/>
            </a:ln>
            <a:effectLst/>
          </p:spPr>
        </p:cxnSp>
        <p:cxnSp>
          <p:nvCxnSpPr>
            <p:cNvPr id="140" name="직선 화살표 연결선 139"/>
            <p:cNvCxnSpPr/>
            <p:nvPr/>
          </p:nvCxnSpPr>
          <p:spPr bwMode="auto">
            <a:xfrm flipV="1">
              <a:off x="3947298" y="3750694"/>
              <a:ext cx="211415" cy="373249"/>
            </a:xfrm>
            <a:prstGeom prst="straightConnector1">
              <a:avLst/>
            </a:prstGeom>
            <a:noFill/>
            <a:ln w="9525" cap="flat" cmpd="sng" algn="ctr">
              <a:solidFill>
                <a:schemeClr val="tx1"/>
              </a:solidFill>
              <a:prstDash val="solid"/>
              <a:round/>
              <a:headEnd type="none" w="med" len="med"/>
              <a:tailEnd type="arrow"/>
            </a:ln>
            <a:effectLst/>
          </p:spPr>
        </p:cxnSp>
        <p:cxnSp>
          <p:nvCxnSpPr>
            <p:cNvPr id="141" name="직선 화살표 연결선 140"/>
            <p:cNvCxnSpPr/>
            <p:nvPr/>
          </p:nvCxnSpPr>
          <p:spPr bwMode="auto">
            <a:xfrm flipV="1">
              <a:off x="4385537" y="3810924"/>
              <a:ext cx="470990" cy="293248"/>
            </a:xfrm>
            <a:prstGeom prst="straightConnector1">
              <a:avLst/>
            </a:prstGeom>
            <a:noFill/>
            <a:ln w="9525" cap="flat" cmpd="sng" algn="ctr">
              <a:solidFill>
                <a:schemeClr val="tx1"/>
              </a:solidFill>
              <a:prstDash val="solid"/>
              <a:round/>
              <a:headEnd type="none" w="med" len="med"/>
              <a:tailEnd type="arrow"/>
            </a:ln>
            <a:effectLst/>
          </p:spPr>
        </p:cxnSp>
        <p:sp>
          <p:nvSpPr>
            <p:cNvPr id="142" name="TextBox 141">
              <a:extLst>
                <a:ext uri="{FF2B5EF4-FFF2-40B4-BE49-F238E27FC236}">
                  <a16:creationId xmlns:a16="http://schemas.microsoft.com/office/drawing/2014/main" id="{0489E2B6-7892-4F55-AFB8-AF6495BACB9F}"/>
                </a:ext>
              </a:extLst>
            </p:cNvPr>
            <p:cNvSpPr txBox="1"/>
            <p:nvPr/>
          </p:nvSpPr>
          <p:spPr>
            <a:xfrm>
              <a:off x="3394714" y="4915162"/>
              <a:ext cx="1038589" cy="400110"/>
            </a:xfrm>
            <a:prstGeom prst="rect">
              <a:avLst/>
            </a:prstGeom>
            <a:noFill/>
            <a:ln>
              <a:noFill/>
            </a:ln>
          </p:spPr>
          <p:txBody>
            <a:bodyPr wrap="square" rtlCol="0">
              <a:spAutoFit/>
            </a:bodyPr>
            <a:lstStyle>
              <a:defPPr>
                <a:defRPr lang="ko-KR"/>
              </a:defPPr>
              <a:lvl1pPr algn="ctr">
                <a:defRPr sz="700">
                  <a:latin typeface="Times New Roman" panose="02020603050405020304" pitchFamily="18" charset="0"/>
                  <a:cs typeface="Times New Roman" panose="02020603050405020304" pitchFamily="18" charset="0"/>
                </a:defRPr>
              </a:lvl1pPr>
            </a:lstStyle>
            <a:p>
              <a:r>
                <a:rPr lang="en-US" altLang="ko-KR" sz="1000" dirty="0"/>
                <a:t>Co-located</a:t>
              </a:r>
            </a:p>
            <a:p>
              <a:r>
                <a:rPr lang="en-US" altLang="ko-KR" sz="1000" dirty="0"/>
                <a:t>CU</a:t>
              </a:r>
              <a:endParaRPr lang="ko-KR" altLang="en-US" sz="1000" dirty="0"/>
            </a:p>
          </p:txBody>
        </p:sp>
        <p:cxnSp>
          <p:nvCxnSpPr>
            <p:cNvPr id="143" name="직선 화살표 연결선 142"/>
            <p:cNvCxnSpPr/>
            <p:nvPr/>
          </p:nvCxnSpPr>
          <p:spPr bwMode="auto">
            <a:xfrm flipH="1" flipV="1">
              <a:off x="7073252" y="4839808"/>
              <a:ext cx="426580" cy="140091"/>
            </a:xfrm>
            <a:prstGeom prst="straightConnector1">
              <a:avLst/>
            </a:prstGeom>
            <a:noFill/>
            <a:ln w="9525" cap="flat" cmpd="sng" algn="ctr">
              <a:solidFill>
                <a:schemeClr val="tx1"/>
              </a:solidFill>
              <a:prstDash val="solid"/>
              <a:round/>
              <a:headEnd type="none" w="med" len="med"/>
              <a:tailEnd type="arrow"/>
            </a:ln>
            <a:effectLst/>
          </p:spPr>
        </p:cxnSp>
        <p:cxnSp>
          <p:nvCxnSpPr>
            <p:cNvPr id="144" name="직선 화살표 연결선 143"/>
            <p:cNvCxnSpPr/>
            <p:nvPr/>
          </p:nvCxnSpPr>
          <p:spPr bwMode="auto">
            <a:xfrm flipH="1" flipV="1">
              <a:off x="7578813" y="4715761"/>
              <a:ext cx="358601" cy="277137"/>
            </a:xfrm>
            <a:prstGeom prst="straightConnector1">
              <a:avLst/>
            </a:prstGeom>
            <a:noFill/>
            <a:ln w="9525" cap="flat" cmpd="sng" algn="ctr">
              <a:solidFill>
                <a:schemeClr val="tx1"/>
              </a:solidFill>
              <a:prstDash val="solid"/>
              <a:round/>
              <a:headEnd type="none" w="med" len="med"/>
              <a:tailEnd type="arrow"/>
            </a:ln>
            <a:effectLst/>
          </p:spPr>
        </p:cxnSp>
        <p:cxnSp>
          <p:nvCxnSpPr>
            <p:cNvPr id="145" name="직선 화살표 연결선 144"/>
            <p:cNvCxnSpPr/>
            <p:nvPr/>
          </p:nvCxnSpPr>
          <p:spPr bwMode="auto">
            <a:xfrm flipH="1" flipV="1">
              <a:off x="6997600" y="5209175"/>
              <a:ext cx="494181" cy="233195"/>
            </a:xfrm>
            <a:prstGeom prst="straightConnector1">
              <a:avLst/>
            </a:prstGeom>
            <a:noFill/>
            <a:ln w="9525" cap="flat" cmpd="sng" algn="ctr">
              <a:solidFill>
                <a:schemeClr val="tx1"/>
              </a:solidFill>
              <a:prstDash val="solid"/>
              <a:round/>
              <a:headEnd type="none" w="med" len="med"/>
              <a:tailEnd type="arrow"/>
            </a:ln>
            <a:effectLst/>
          </p:spPr>
        </p:cxnSp>
        <p:cxnSp>
          <p:nvCxnSpPr>
            <p:cNvPr id="146" name="직선 화살표 연결선 145"/>
            <p:cNvCxnSpPr/>
            <p:nvPr/>
          </p:nvCxnSpPr>
          <p:spPr bwMode="auto">
            <a:xfrm flipH="1" flipV="1">
              <a:off x="7446073" y="5198586"/>
              <a:ext cx="494181" cy="233195"/>
            </a:xfrm>
            <a:prstGeom prst="straightConnector1">
              <a:avLst/>
            </a:prstGeom>
            <a:noFill/>
            <a:ln w="9525" cap="flat" cmpd="sng" algn="ctr">
              <a:solidFill>
                <a:schemeClr val="tx1"/>
              </a:solidFill>
              <a:prstDash val="solid"/>
              <a:round/>
              <a:headEnd type="none" w="med" len="med"/>
              <a:tailEnd type="arrow"/>
            </a:ln>
            <a:effectLst/>
          </p:spPr>
        </p:cxnSp>
      </p:grpSp>
      <p:cxnSp>
        <p:nvCxnSpPr>
          <p:cNvPr id="41" name="직선 연결선 40">
            <a:extLst>
              <a:ext uri="{FF2B5EF4-FFF2-40B4-BE49-F238E27FC236}">
                <a16:creationId xmlns:a16="http://schemas.microsoft.com/office/drawing/2014/main" id="{5F96A5BC-88FF-4C45-BDBE-5EBC48814544}"/>
              </a:ext>
            </a:extLst>
          </p:cNvPr>
          <p:cNvCxnSpPr>
            <a:cxnSpLocks/>
          </p:cNvCxnSpPr>
          <p:nvPr/>
        </p:nvCxnSpPr>
        <p:spPr bwMode="auto">
          <a:xfrm>
            <a:off x="7922388" y="4221088"/>
            <a:ext cx="882000" cy="0"/>
          </a:xfrm>
          <a:prstGeom prst="line">
            <a:avLst/>
          </a:prstGeom>
          <a:noFill/>
          <a:ln w="9525" cap="flat" cmpd="sng" algn="ctr">
            <a:solidFill>
              <a:schemeClr val="tx1"/>
            </a:solidFill>
            <a:prstDash val="sysDot"/>
            <a:round/>
            <a:headEnd type="none" w="med" len="med"/>
            <a:tailEnd type="none"/>
          </a:ln>
          <a:effectLst/>
        </p:spPr>
      </p:cxnSp>
      <p:cxnSp>
        <p:nvCxnSpPr>
          <p:cNvPr id="42" name="직선 연결선 41">
            <a:extLst>
              <a:ext uri="{FF2B5EF4-FFF2-40B4-BE49-F238E27FC236}">
                <a16:creationId xmlns:a16="http://schemas.microsoft.com/office/drawing/2014/main" id="{20342A89-74B1-4231-9675-CAAB0ADBCCE3}"/>
              </a:ext>
            </a:extLst>
          </p:cNvPr>
          <p:cNvCxnSpPr>
            <a:cxnSpLocks/>
          </p:cNvCxnSpPr>
          <p:nvPr/>
        </p:nvCxnSpPr>
        <p:spPr bwMode="auto">
          <a:xfrm flipV="1">
            <a:off x="8363780" y="3802785"/>
            <a:ext cx="0" cy="881619"/>
          </a:xfrm>
          <a:prstGeom prst="line">
            <a:avLst/>
          </a:prstGeom>
          <a:noFill/>
          <a:ln w="9525" cap="flat" cmpd="sng" algn="ctr">
            <a:solidFill>
              <a:schemeClr val="tx1"/>
            </a:solidFill>
            <a:prstDash val="sysDot"/>
            <a:round/>
            <a:headEnd type="none" w="med" len="med"/>
            <a:tailEnd type="none"/>
          </a:ln>
          <a:effectLst/>
        </p:spPr>
      </p:cxnSp>
      <p:cxnSp>
        <p:nvCxnSpPr>
          <p:cNvPr id="43" name="직선 연결선 42">
            <a:extLst>
              <a:ext uri="{FF2B5EF4-FFF2-40B4-BE49-F238E27FC236}">
                <a16:creationId xmlns:a16="http://schemas.microsoft.com/office/drawing/2014/main" id="{5F96A5BC-88FF-4C45-BDBE-5EBC48814544}"/>
              </a:ext>
            </a:extLst>
          </p:cNvPr>
          <p:cNvCxnSpPr>
            <a:cxnSpLocks/>
          </p:cNvCxnSpPr>
          <p:nvPr/>
        </p:nvCxnSpPr>
        <p:spPr bwMode="auto">
          <a:xfrm>
            <a:off x="3479370" y="5445224"/>
            <a:ext cx="882000" cy="0"/>
          </a:xfrm>
          <a:prstGeom prst="line">
            <a:avLst/>
          </a:prstGeom>
          <a:noFill/>
          <a:ln w="9525" cap="flat" cmpd="sng" algn="ctr">
            <a:solidFill>
              <a:schemeClr val="tx1"/>
            </a:solidFill>
            <a:prstDash val="sysDot"/>
            <a:round/>
            <a:headEnd type="none" w="med" len="med"/>
            <a:tailEnd type="none"/>
          </a:ln>
          <a:effectLst/>
        </p:spPr>
      </p:cxnSp>
      <p:cxnSp>
        <p:nvCxnSpPr>
          <p:cNvPr id="44" name="직선 연결선 43">
            <a:extLst>
              <a:ext uri="{FF2B5EF4-FFF2-40B4-BE49-F238E27FC236}">
                <a16:creationId xmlns:a16="http://schemas.microsoft.com/office/drawing/2014/main" id="{20342A89-74B1-4231-9675-CAAB0ADBCCE3}"/>
              </a:ext>
            </a:extLst>
          </p:cNvPr>
          <p:cNvCxnSpPr>
            <a:cxnSpLocks/>
          </p:cNvCxnSpPr>
          <p:nvPr/>
        </p:nvCxnSpPr>
        <p:spPr bwMode="auto">
          <a:xfrm flipV="1">
            <a:off x="3931321" y="5015081"/>
            <a:ext cx="0" cy="881619"/>
          </a:xfrm>
          <a:prstGeom prst="line">
            <a:avLst/>
          </a:prstGeom>
          <a:noFill/>
          <a:ln w="9525" cap="flat" cmpd="sng" algn="ctr">
            <a:solidFill>
              <a:schemeClr val="tx1"/>
            </a:solidFill>
            <a:prstDash val="sysDot"/>
            <a:round/>
            <a:headEnd type="none" w="med" len="med"/>
            <a:tailEnd type="none"/>
          </a:ln>
          <a:effectLst/>
        </p:spPr>
      </p:cxnSp>
      <p:sp>
        <p:nvSpPr>
          <p:cNvPr id="53" name="TextBox 52">
            <a:extLst>
              <a:ext uri="{FF2B5EF4-FFF2-40B4-BE49-F238E27FC236}">
                <a16:creationId xmlns:a16="http://schemas.microsoft.com/office/drawing/2014/main" id="{FF9DE957-C8C7-4C84-96CA-3E0A6C400F08}"/>
              </a:ext>
            </a:extLst>
          </p:cNvPr>
          <p:cNvSpPr txBox="1"/>
          <p:nvPr/>
        </p:nvSpPr>
        <p:spPr>
          <a:xfrm>
            <a:off x="5343888" y="5094578"/>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
        <p:nvSpPr>
          <p:cNvPr id="54" name="TextBox 53">
            <a:extLst>
              <a:ext uri="{FF2B5EF4-FFF2-40B4-BE49-F238E27FC236}">
                <a16:creationId xmlns:a16="http://schemas.microsoft.com/office/drawing/2014/main" id="{FF9DE957-C8C7-4C84-96CA-3E0A6C400F08}"/>
              </a:ext>
            </a:extLst>
          </p:cNvPr>
          <p:cNvSpPr txBox="1"/>
          <p:nvPr/>
        </p:nvSpPr>
        <p:spPr>
          <a:xfrm>
            <a:off x="5350157" y="3765268"/>
            <a:ext cx="1390214" cy="261610"/>
          </a:xfrm>
          <a:prstGeom prst="rect">
            <a:avLst/>
          </a:prstGeom>
          <a:noFill/>
          <a:ln>
            <a:noFill/>
          </a:ln>
        </p:spPr>
        <p:txBody>
          <a:bodyPr wrap="square" rtlCol="0">
            <a:spAutoFit/>
          </a:bodyPr>
          <a:lstStyle/>
          <a:p>
            <a:r>
              <a:rPr lang="en-CA" altLang="ko-KR" sz="1100" dirty="0"/>
              <a:t>wrap-around-offset</a:t>
            </a:r>
            <a:endParaRPr lang="ko-KR" altLang="en-US" sz="1000" b="1" i="1" dirty="0"/>
          </a:p>
        </p:txBody>
      </p:sp>
    </p:spTree>
    <p:extLst>
      <p:ext uri="{BB962C8B-B14F-4D97-AF65-F5344CB8AC3E}">
        <p14:creationId xmlns:p14="http://schemas.microsoft.com/office/powerpoint/2010/main" val="843704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a:extLst>
              <a:ext uri="{FF2B5EF4-FFF2-40B4-BE49-F238E27FC236}">
                <a16:creationId xmlns:a16="http://schemas.microsoft.com/office/drawing/2014/main" id="{451D8DFD-8932-4285-9377-9FDF958F749C}"/>
              </a:ext>
            </a:extLst>
          </p:cNvPr>
          <p:cNvSpPr>
            <a:spLocks noGrp="1"/>
          </p:cNvSpPr>
          <p:nvPr>
            <p:ph type="sldNum" sz="quarter" idx="10"/>
          </p:nvPr>
        </p:nvSpPr>
        <p:spPr/>
        <p:txBody>
          <a:bodyPr/>
          <a:lstStyle/>
          <a:p>
            <a:fld id="{FA4EE118-03E7-4A49-87F4-C889ABB50ADF}" type="slidenum">
              <a:rPr lang="ko-KR" altLang="en-US" smtClean="0"/>
              <a:t>5</a:t>
            </a:fld>
            <a:endParaRPr lang="ko-KR" altLang="en-US" dirty="0"/>
          </a:p>
        </p:txBody>
      </p:sp>
      <p:sp>
        <p:nvSpPr>
          <p:cNvPr id="3" name="제목 2">
            <a:extLst>
              <a:ext uri="{FF2B5EF4-FFF2-40B4-BE49-F238E27FC236}">
                <a16:creationId xmlns:a16="http://schemas.microsoft.com/office/drawing/2014/main" id="{481A1CE0-FF49-4F9A-BCF4-CE9BC03B781C}"/>
              </a:ext>
            </a:extLst>
          </p:cNvPr>
          <p:cNvSpPr>
            <a:spLocks noGrp="1"/>
          </p:cNvSpPr>
          <p:nvPr>
            <p:ph type="title"/>
          </p:nvPr>
        </p:nvSpPr>
        <p:spPr/>
        <p:txBody>
          <a:bodyPr/>
          <a:lstStyle/>
          <a:p>
            <a:r>
              <a:rPr lang="en-US" altLang="ko-KR" dirty="0"/>
              <a:t>Simulation Results</a:t>
            </a:r>
            <a:endParaRPr lang="ko-KR" altLang="en-US" dirty="0"/>
          </a:p>
        </p:txBody>
      </p:sp>
      <p:sp>
        <p:nvSpPr>
          <p:cNvPr id="4" name="내용 개체 틀 3">
            <a:extLst>
              <a:ext uri="{FF2B5EF4-FFF2-40B4-BE49-F238E27FC236}">
                <a16:creationId xmlns:a16="http://schemas.microsoft.com/office/drawing/2014/main" id="{E78C8259-A65F-476F-8AC6-25317B33DAEA}"/>
              </a:ext>
            </a:extLst>
          </p:cNvPr>
          <p:cNvSpPr>
            <a:spLocks noGrp="1"/>
          </p:cNvSpPr>
          <p:nvPr>
            <p:ph idx="1"/>
          </p:nvPr>
        </p:nvSpPr>
        <p:spPr/>
        <p:txBody>
          <a:bodyPr/>
          <a:lstStyle/>
          <a:p>
            <a:r>
              <a:rPr lang="en-CA" altLang="ko-KR" dirty="0"/>
              <a:t>RD performance of VTM6.0 with 360Lib-9.1 in RA configuration</a:t>
            </a:r>
          </a:p>
          <a:p>
            <a:pPr lvl="1"/>
            <a:r>
              <a:rPr lang="en-US" altLang="ko-KR" dirty="0"/>
              <a:t>Simulation results show that the proposed methods yields -0.02%, -0.04% and -0.12% BD-rate gain in end-to-end WS-PSNR with no additional complexity</a:t>
            </a:r>
            <a:endParaRPr lang="ko-KR" altLang="ko-KR" b="1" dirty="0"/>
          </a:p>
          <a:p>
            <a:endParaRPr lang="ko-KR" altLang="en-US" dirty="0"/>
          </a:p>
        </p:txBody>
      </p:sp>
      <p:graphicFrame>
        <p:nvGraphicFramePr>
          <p:cNvPr id="5" name="표 4">
            <a:extLst>
              <a:ext uri="{FF2B5EF4-FFF2-40B4-BE49-F238E27FC236}">
                <a16:creationId xmlns:a16="http://schemas.microsoft.com/office/drawing/2014/main" id="{87E4C1CD-038E-4220-A02C-C0BCC5F98EB3}"/>
              </a:ext>
            </a:extLst>
          </p:cNvPr>
          <p:cNvGraphicFramePr>
            <a:graphicFrameLocks noGrp="1"/>
          </p:cNvGraphicFramePr>
          <p:nvPr>
            <p:extLst>
              <p:ext uri="{D42A27DB-BD31-4B8C-83A1-F6EECF244321}">
                <p14:modId xmlns:p14="http://schemas.microsoft.com/office/powerpoint/2010/main" val="1844566867"/>
              </p:ext>
            </p:extLst>
          </p:nvPr>
        </p:nvGraphicFramePr>
        <p:xfrm>
          <a:off x="2448449" y="2304093"/>
          <a:ext cx="7322686" cy="4077235"/>
        </p:xfrm>
        <a:graphic>
          <a:graphicData uri="http://schemas.openxmlformats.org/drawingml/2006/table">
            <a:tbl>
              <a:tblPr firstRow="1" firstCol="1" bandRow="1">
                <a:tableStyleId>{5C22544A-7EE6-4342-B048-85BDC9FD1C3A}</a:tableStyleId>
              </a:tblPr>
              <a:tblGrid>
                <a:gridCol w="1295558">
                  <a:extLst>
                    <a:ext uri="{9D8B030D-6E8A-4147-A177-3AD203B41FA5}">
                      <a16:colId xmlns:a16="http://schemas.microsoft.com/office/drawing/2014/main" val="2744452883"/>
                    </a:ext>
                  </a:extLst>
                </a:gridCol>
                <a:gridCol w="1295558">
                  <a:extLst>
                    <a:ext uri="{9D8B030D-6E8A-4147-A177-3AD203B41FA5}">
                      <a16:colId xmlns:a16="http://schemas.microsoft.com/office/drawing/2014/main" val="208397323"/>
                    </a:ext>
                  </a:extLst>
                </a:gridCol>
                <a:gridCol w="859384">
                  <a:extLst>
                    <a:ext uri="{9D8B030D-6E8A-4147-A177-3AD203B41FA5}">
                      <a16:colId xmlns:a16="http://schemas.microsoft.com/office/drawing/2014/main" val="1303495734"/>
                    </a:ext>
                  </a:extLst>
                </a:gridCol>
                <a:gridCol w="1076709">
                  <a:extLst>
                    <a:ext uri="{9D8B030D-6E8A-4147-A177-3AD203B41FA5}">
                      <a16:colId xmlns:a16="http://schemas.microsoft.com/office/drawing/2014/main" val="2466955421"/>
                    </a:ext>
                  </a:extLst>
                </a:gridCol>
                <a:gridCol w="1076709">
                  <a:extLst>
                    <a:ext uri="{9D8B030D-6E8A-4147-A177-3AD203B41FA5}">
                      <a16:colId xmlns:a16="http://schemas.microsoft.com/office/drawing/2014/main" val="525822249"/>
                    </a:ext>
                  </a:extLst>
                </a:gridCol>
                <a:gridCol w="859384">
                  <a:extLst>
                    <a:ext uri="{9D8B030D-6E8A-4147-A177-3AD203B41FA5}">
                      <a16:colId xmlns:a16="http://schemas.microsoft.com/office/drawing/2014/main" val="2968764959"/>
                    </a:ext>
                  </a:extLst>
                </a:gridCol>
                <a:gridCol w="859384">
                  <a:extLst>
                    <a:ext uri="{9D8B030D-6E8A-4147-A177-3AD203B41FA5}">
                      <a16:colId xmlns:a16="http://schemas.microsoft.com/office/drawing/2014/main" val="1577092094"/>
                    </a:ext>
                  </a:extLst>
                </a:gridCol>
              </a:tblGrid>
              <a:tr h="280328">
                <a:tc gridSpan="2">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 </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solidFill>
                            <a:schemeClr val="tx1"/>
                          </a:solidFill>
                          <a:effectLst/>
                        </a:rPr>
                        <a:t>Random Access</a:t>
                      </a:r>
                      <a:endParaRPr lang="ko-KR" sz="1100" dirty="0">
                        <a:solidFill>
                          <a:schemeClr val="tx1"/>
                        </a:solidFill>
                        <a:effectLst/>
                        <a:latin typeface="Times New Roman" panose="02020603050405020304" pitchFamily="18" charset="0"/>
                        <a:ea typeface="맑은 고딕" panose="020B0503020000020004" pitchFamily="50" charset="-127"/>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740560788"/>
                  </a:ext>
                </a:extLst>
              </a:tr>
              <a:tr h="280328">
                <a:tc grid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solidFill>
                            <a:schemeClr val="tx1"/>
                          </a:solidFill>
                          <a:effectLst/>
                        </a:rPr>
                        <a:t>Reference</a:t>
                      </a:r>
                      <a:r>
                        <a:rPr lang="en-US" sz="1000">
                          <a:solidFill>
                            <a:schemeClr val="tx1"/>
                          </a:solidFill>
                          <a:effectLst/>
                        </a:rPr>
                        <a:t>: VTM-6.0</a:t>
                      </a:r>
                      <a:endParaRPr lang="ko-KR" sz="1100" dirty="0">
                        <a:solidFill>
                          <a:schemeClr val="tx1"/>
                        </a:solidFill>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Over VTM-6.0</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592659283"/>
                  </a:ext>
                </a:extLst>
              </a:tr>
              <a:tr h="325841">
                <a:tc grid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solidFill>
                            <a:schemeClr val="tx1"/>
                          </a:solidFill>
                          <a:effectLst/>
                        </a:rPr>
                        <a:t>Tested: Proposed</a:t>
                      </a:r>
                      <a:endParaRPr lang="ko-KR" sz="1100" dirty="0">
                        <a:solidFill>
                          <a:schemeClr val="tx1"/>
                        </a:solidFill>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Y</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U</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V</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EncT</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DecT</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7119496"/>
                  </a:ext>
                </a:extLst>
              </a:tr>
              <a:tr h="387458">
                <a:tc rowSpan="6">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solidFill>
                            <a:schemeClr val="tx1"/>
                          </a:solidFill>
                          <a:effectLst/>
                        </a:rPr>
                        <a:t>S1</a:t>
                      </a:r>
                      <a:endParaRPr lang="ko-KR" sz="1100" dirty="0">
                        <a:solidFill>
                          <a:schemeClr val="tx1"/>
                        </a:solidFill>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kern="1200" dirty="0">
                          <a:solidFill>
                            <a:schemeClr val="dk1"/>
                          </a:solidFill>
                          <a:effectLst/>
                          <a:latin typeface="+mn-lt"/>
                          <a:ea typeface="+mn-ea"/>
                          <a:cs typeface="+mn-cs"/>
                        </a:rPr>
                        <a:t>SkateboardInLot</a:t>
                      </a:r>
                      <a:endParaRPr lang="ko-KR" altLang="en-US" sz="10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-0.06%</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-0.20%</a:t>
                      </a:r>
                      <a:endParaRPr lang="ko-KR" sz="1400" kern="1200">
                        <a:solidFill>
                          <a:schemeClr val="dk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-0.41%</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571049515"/>
                  </a:ext>
                </a:extLst>
              </a:tr>
              <a:tr h="280328">
                <a:tc vMerge="1">
                  <a:txBody>
                    <a:bodyPr/>
                    <a:lstStyle/>
                    <a:p>
                      <a:pPr latinLnBrk="1"/>
                      <a:endParaRPr lang="ko-KR" altLang="en-US"/>
                    </a:p>
                  </a:txBody>
                  <a:tcPr/>
                </a:tc>
                <a:tc>
                  <a:txBody>
                    <a:bodyPr/>
                    <a:lstStyle/>
                    <a:p>
                      <a:pPr marL="0" algn="ctr" defTabSz="6858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kern="1200" dirty="0">
                          <a:solidFill>
                            <a:schemeClr val="dk1"/>
                          </a:solidFill>
                          <a:effectLst/>
                          <a:latin typeface="+mn-lt"/>
                          <a:ea typeface="+mn-ea"/>
                          <a:cs typeface="+mn-cs"/>
                        </a:rPr>
                        <a:t>ChairliftRide</a:t>
                      </a:r>
                      <a:endParaRPr lang="ko-KR" altLang="en-US" sz="10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0.04%</a:t>
                      </a:r>
                      <a:endParaRPr lang="ko-KR" sz="1400" kern="1200" dirty="0">
                        <a:solidFill>
                          <a:schemeClr val="dk1"/>
                        </a:solidFill>
                        <a:effectLst/>
                        <a:latin typeface="+mn-lt"/>
                        <a:ea typeface="+mn-ea"/>
                        <a:cs typeface="+mn-cs"/>
                      </a:endParaRPr>
                    </a:p>
                  </a:txBody>
                  <a:tcPr marL="0" marR="0"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0.03%</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99%</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29933190"/>
                  </a:ext>
                </a:extLst>
              </a:tr>
              <a:tr h="280328">
                <a:tc vMerge="1">
                  <a:txBody>
                    <a:bodyPr/>
                    <a:lstStyle/>
                    <a:p>
                      <a:pPr latinLnBrk="1"/>
                      <a:endParaRPr lang="ko-KR" altLang="en-US"/>
                    </a:p>
                  </a:txBody>
                  <a:tcPr/>
                </a:tc>
                <a:tc>
                  <a:txBody>
                    <a:bodyPr/>
                    <a:lstStyle/>
                    <a:p>
                      <a:pPr marL="0" algn="ctr" defTabSz="6858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kern="1200" dirty="0">
                          <a:solidFill>
                            <a:schemeClr val="dk1"/>
                          </a:solidFill>
                          <a:effectLst/>
                          <a:latin typeface="+mn-lt"/>
                          <a:ea typeface="+mn-ea"/>
                          <a:cs typeface="+mn-cs"/>
                        </a:rPr>
                        <a:t>KiteFlite</a:t>
                      </a:r>
                      <a:endParaRPr lang="ko-KR" altLang="en-US" sz="10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-0.02%</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0.00%</a:t>
                      </a:r>
                      <a:endParaRPr lang="ko-KR" sz="1400" kern="1200">
                        <a:solidFill>
                          <a:schemeClr val="dk1"/>
                        </a:solidFill>
                        <a:effectLst/>
                        <a:latin typeface="+mn-lt"/>
                        <a:ea typeface="+mn-ea"/>
                        <a:cs typeface="+mn-cs"/>
                      </a:endParaRPr>
                    </a:p>
                  </a:txBody>
                  <a:tcPr marL="0" marR="0"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0.07%</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24559407"/>
                  </a:ext>
                </a:extLst>
              </a:tr>
              <a:tr h="280328">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Harbor</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-0.01%</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-0.05%</a:t>
                      </a:r>
                      <a:endParaRPr lang="ko-KR" sz="1400" kern="1200" dirty="0">
                        <a:solidFill>
                          <a:schemeClr val="dk1"/>
                        </a:solidFill>
                        <a:effectLst/>
                        <a:latin typeface="+mn-lt"/>
                        <a:ea typeface="+mn-ea"/>
                        <a:cs typeface="+mn-cs"/>
                      </a:endParaRPr>
                    </a:p>
                  </a:txBody>
                  <a:tcPr marL="0" marR="0"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-0.13%</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100%</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100%</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27709257"/>
                  </a:ext>
                </a:extLst>
              </a:tr>
              <a:tr h="280328">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Trolley</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-0.03%</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0.00%</a:t>
                      </a:r>
                      <a:endParaRPr lang="ko-KR" sz="1400" kern="1200" dirty="0">
                        <a:solidFill>
                          <a:schemeClr val="dk1"/>
                        </a:solidFill>
                        <a:effectLst/>
                        <a:latin typeface="+mn-lt"/>
                        <a:ea typeface="+mn-ea"/>
                        <a:cs typeface="+mn-cs"/>
                      </a:endParaRPr>
                    </a:p>
                  </a:txBody>
                  <a:tcPr marL="0" marR="0"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-0.02%</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100%</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100%</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572204413"/>
                  </a:ext>
                </a:extLst>
              </a:tr>
              <a:tr h="280328">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GasLamp</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-0.01%</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-0.01%</a:t>
                      </a:r>
                      <a:endParaRPr lang="ko-KR" sz="1400" kern="1200">
                        <a:solidFill>
                          <a:schemeClr val="dk1"/>
                        </a:solidFill>
                        <a:effectLst/>
                        <a:latin typeface="+mn-lt"/>
                        <a:ea typeface="+mn-ea"/>
                        <a:cs typeface="+mn-cs"/>
                      </a:endParaRPr>
                    </a:p>
                  </a:txBody>
                  <a:tcPr marL="62865" marR="62865"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101%</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99%</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71460471"/>
                  </a:ext>
                </a:extLst>
              </a:tr>
              <a:tr h="280328">
                <a:tc rowSpan="4">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solidFill>
                            <a:schemeClr val="tx1"/>
                          </a:solidFill>
                          <a:effectLst/>
                        </a:rPr>
                        <a:t>S2</a:t>
                      </a:r>
                      <a:endParaRPr lang="ko-KR" sz="1100" dirty="0">
                        <a:solidFill>
                          <a:schemeClr val="tx1"/>
                        </a:solidFill>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Balboa</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0.00%</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-0.02%</a:t>
                      </a:r>
                      <a:endParaRPr lang="ko-KR" sz="1400" kern="1200" dirty="0">
                        <a:solidFill>
                          <a:schemeClr val="dk1"/>
                        </a:solidFill>
                        <a:effectLst/>
                        <a:latin typeface="+mn-lt"/>
                        <a:ea typeface="+mn-ea"/>
                        <a:cs typeface="+mn-cs"/>
                      </a:endParaRPr>
                    </a:p>
                  </a:txBody>
                  <a:tcPr marL="62865" marR="62865"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-0.41%</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72759995"/>
                  </a:ext>
                </a:extLst>
              </a:tr>
              <a:tr h="280328">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Broadway</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-0.01%</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-0.04%</a:t>
                      </a:r>
                      <a:endParaRPr lang="ko-KR" sz="1400" kern="1200" dirty="0">
                        <a:solidFill>
                          <a:schemeClr val="dk1"/>
                        </a:solidFill>
                        <a:effectLst/>
                        <a:latin typeface="+mn-lt"/>
                        <a:ea typeface="+mn-ea"/>
                        <a:cs typeface="+mn-cs"/>
                      </a:endParaRPr>
                    </a:p>
                  </a:txBody>
                  <a:tcPr marL="0" marR="0"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-0.01%</a:t>
                      </a:r>
                      <a:endParaRPr lang="ko-KR" sz="1400" kern="120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101%</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87700845"/>
                  </a:ext>
                </a:extLst>
              </a:tr>
              <a:tr h="280328">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Landing2</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0.00%</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-0.03%</a:t>
                      </a:r>
                      <a:endParaRPr lang="ko-KR" sz="1400" kern="1200">
                        <a:solidFill>
                          <a:schemeClr val="dk1"/>
                        </a:solidFill>
                        <a:effectLst/>
                        <a:latin typeface="+mn-lt"/>
                        <a:ea typeface="+mn-ea"/>
                        <a:cs typeface="+mn-cs"/>
                      </a:endParaRPr>
                    </a:p>
                  </a:txBody>
                  <a:tcPr marL="0" marR="0" marT="0" marB="0" anchor="c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-0.15%</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67338168"/>
                  </a:ext>
                </a:extLst>
              </a:tr>
              <a:tr h="280328">
                <a:tc vMerge="1">
                  <a:txBody>
                    <a:bodyPr/>
                    <a:lstStyle/>
                    <a:p>
                      <a:pPr latinLnBrk="1"/>
                      <a:endParaRPr lang="ko-KR"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effectLst/>
                        </a:rPr>
                        <a:t>BranCastle2</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-0.02%</a:t>
                      </a:r>
                      <a:endParaRPr lang="ko-KR" sz="1400" kern="120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-0.09%</a:t>
                      </a:r>
                      <a:endParaRPr lang="ko-KR" sz="1400" kern="1200">
                        <a:solidFill>
                          <a:schemeClr val="dk1"/>
                        </a:solidFill>
                        <a:effectLst/>
                        <a:latin typeface="+mn-lt"/>
                        <a:ea typeface="+mn-ea"/>
                        <a:cs typeface="+mn-cs"/>
                      </a:endParaRPr>
                    </a:p>
                  </a:txBody>
                  <a:tcPr marL="62865" marR="62865" marT="0" marB="0" anchor="ctr">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-0.12%</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2768575"/>
                  </a:ext>
                </a:extLst>
              </a:tr>
              <a:tr h="280328">
                <a:tc grid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000" dirty="0">
                          <a:solidFill>
                            <a:schemeClr val="tx1"/>
                          </a:solidFill>
                          <a:effectLst/>
                        </a:rPr>
                        <a:t>Overall</a:t>
                      </a:r>
                      <a:r>
                        <a:rPr lang="en-US" sz="1000" dirty="0">
                          <a:effectLst/>
                        </a:rPr>
                        <a:t> </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latinLnBrk="1"/>
                      <a:endParaRPr lang="ko-KR" altLang="en-US"/>
                    </a:p>
                  </a:txBody>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-0.02%</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a:solidFill>
                            <a:schemeClr val="dk1"/>
                          </a:solidFill>
                          <a:effectLst/>
                          <a:latin typeface="+mn-lt"/>
                          <a:ea typeface="+mn-ea"/>
                          <a:cs typeface="+mn-cs"/>
                        </a:rPr>
                        <a:t>-0.04%</a:t>
                      </a:r>
                      <a:endParaRPr lang="ko-KR" sz="1400" kern="1200">
                        <a:solidFill>
                          <a:schemeClr val="dk1"/>
                        </a:solidFill>
                        <a:effectLst/>
                        <a:latin typeface="+mn-lt"/>
                        <a:ea typeface="+mn-ea"/>
                        <a:cs typeface="+mn-cs"/>
                      </a:endParaRPr>
                    </a:p>
                  </a:txBody>
                  <a:tcPr marL="62865" marR="6286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-0.12%</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auto" latinLnBrk="1"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1400" kern="1200" dirty="0">
                          <a:solidFill>
                            <a:schemeClr val="dk1"/>
                          </a:solidFill>
                          <a:effectLst/>
                          <a:latin typeface="+mn-lt"/>
                          <a:ea typeface="+mn-ea"/>
                          <a:cs typeface="+mn-cs"/>
                        </a:rPr>
                        <a:t>100%</a:t>
                      </a:r>
                      <a:endParaRPr lang="ko-KR" sz="1400" kern="1200" dirty="0">
                        <a:solidFill>
                          <a:schemeClr val="dk1"/>
                        </a:solidFill>
                        <a:effectLst/>
                        <a:latin typeface="+mn-lt"/>
                        <a:ea typeface="+mn-ea"/>
                        <a:cs typeface="+mn-cs"/>
                      </a:endParaRPr>
                    </a:p>
                  </a:txBody>
                  <a:tcPr marL="62865" marR="62865"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3524405"/>
                  </a:ext>
                </a:extLst>
              </a:tr>
            </a:tbl>
          </a:graphicData>
        </a:graphic>
      </p:graphicFrame>
    </p:spTree>
    <p:extLst>
      <p:ext uri="{BB962C8B-B14F-4D97-AF65-F5344CB8AC3E}">
        <p14:creationId xmlns:p14="http://schemas.microsoft.com/office/powerpoint/2010/main" val="1099390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번호 개체 틀 1">
            <a:extLst>
              <a:ext uri="{FF2B5EF4-FFF2-40B4-BE49-F238E27FC236}">
                <a16:creationId xmlns:a16="http://schemas.microsoft.com/office/drawing/2014/main" id="{570FD407-9771-4C83-B1FE-6C29FB41DD73}"/>
              </a:ext>
            </a:extLst>
          </p:cNvPr>
          <p:cNvSpPr>
            <a:spLocks noGrp="1"/>
          </p:cNvSpPr>
          <p:nvPr>
            <p:ph type="sldNum" sz="quarter" idx="10"/>
          </p:nvPr>
        </p:nvSpPr>
        <p:spPr/>
        <p:txBody>
          <a:bodyPr/>
          <a:lstStyle/>
          <a:p>
            <a:fld id="{FA4EE118-03E7-4A49-87F4-C889ABB50ADF}" type="slidenum">
              <a:rPr lang="ko-KR" altLang="en-US" smtClean="0"/>
              <a:t>6</a:t>
            </a:fld>
            <a:endParaRPr lang="ko-KR" altLang="en-US" dirty="0"/>
          </a:p>
        </p:txBody>
      </p:sp>
      <p:sp>
        <p:nvSpPr>
          <p:cNvPr id="3" name="제목 2">
            <a:extLst>
              <a:ext uri="{FF2B5EF4-FFF2-40B4-BE49-F238E27FC236}">
                <a16:creationId xmlns:a16="http://schemas.microsoft.com/office/drawing/2014/main" id="{17ED050B-6615-4D05-A914-8A3593728BF6}"/>
              </a:ext>
            </a:extLst>
          </p:cNvPr>
          <p:cNvSpPr>
            <a:spLocks noGrp="1"/>
          </p:cNvSpPr>
          <p:nvPr>
            <p:ph type="title"/>
          </p:nvPr>
        </p:nvSpPr>
        <p:spPr/>
        <p:txBody>
          <a:bodyPr/>
          <a:lstStyle/>
          <a:p>
            <a:r>
              <a:rPr lang="en-US" altLang="ko-KR" dirty="0"/>
              <a:t>Conclusion</a:t>
            </a:r>
            <a:endParaRPr lang="ko-KR" altLang="en-US" dirty="0"/>
          </a:p>
        </p:txBody>
      </p:sp>
      <p:sp>
        <p:nvSpPr>
          <p:cNvPr id="4" name="내용 개체 틀 3">
            <a:extLst>
              <a:ext uri="{FF2B5EF4-FFF2-40B4-BE49-F238E27FC236}">
                <a16:creationId xmlns:a16="http://schemas.microsoft.com/office/drawing/2014/main" id="{8B67E8AA-4C3F-4D3E-895B-841D24CB9BE4}"/>
              </a:ext>
            </a:extLst>
          </p:cNvPr>
          <p:cNvSpPr>
            <a:spLocks noGrp="1"/>
          </p:cNvSpPr>
          <p:nvPr>
            <p:ph idx="1"/>
          </p:nvPr>
        </p:nvSpPr>
        <p:spPr/>
        <p:txBody>
          <a:bodyPr/>
          <a:lstStyle/>
          <a:p>
            <a:r>
              <a:rPr lang="en-US" altLang="ko-KR" dirty="0"/>
              <a:t>This contribution proposes a wrap-around motion vector prediction at the picture boundary to improve the coding efficiency of 360 video</a:t>
            </a:r>
          </a:p>
          <a:p>
            <a:pPr lvl="1"/>
            <a:r>
              <a:rPr lang="en-US" altLang="ko-KR" dirty="0"/>
              <a:t>Using only adding/subtracting offset</a:t>
            </a:r>
          </a:p>
          <a:p>
            <a:r>
              <a:rPr lang="en-US" altLang="ko-KR" dirty="0"/>
              <a:t>In VVC, Wrap-around MC is already adopted, the proposed methods in this contribution are very simply applicable, same as Wrap-around MC and there is no additional syntax signalling and no additional complexity</a:t>
            </a:r>
          </a:p>
          <a:p>
            <a:r>
              <a:rPr lang="en-US" altLang="ko-KR" dirty="0"/>
              <a:t>Due to the characteristics of 360 video, affine mode is selected highly around the picture boundary, so these proposed methods are expected that it will perform better if it is applied to the affine mode</a:t>
            </a:r>
          </a:p>
          <a:p>
            <a:r>
              <a:rPr lang="en-US" altLang="ko-KR" dirty="0"/>
              <a:t>Thanks to Samsung for crosschecking (JVET-P1016)</a:t>
            </a:r>
            <a:endParaRPr lang="ko-KR" altLang="en-US" dirty="0"/>
          </a:p>
          <a:p>
            <a:endParaRPr lang="en-US" altLang="ko-KR" dirty="0"/>
          </a:p>
        </p:txBody>
      </p:sp>
    </p:spTree>
    <p:extLst>
      <p:ext uri="{BB962C8B-B14F-4D97-AF65-F5344CB8AC3E}">
        <p14:creationId xmlns:p14="http://schemas.microsoft.com/office/powerpoint/2010/main" val="622630566"/>
      </p:ext>
    </p:extLst>
  </p:cSld>
  <p:clrMapOvr>
    <a:masterClrMapping/>
  </p:clrMapOvr>
</p:sld>
</file>

<file path=ppt/theme/theme1.xml><?xml version="1.0" encoding="utf-8"?>
<a:theme xmlns:a="http://schemas.openxmlformats.org/drawingml/2006/main" name="mmlab">
  <a:themeElements>
    <a:clrScheme name="(2003-11-27)(신재민)A generalized hypothetical reference decoder for H.264_AV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사용자 지정 1">
      <a:majorFont>
        <a:latin typeface="Times New Roman"/>
        <a:ea typeface="HY그래픽"/>
        <a:cs typeface=""/>
      </a:majorFont>
      <a:minorFont>
        <a:latin typeface="Times New Roman"/>
        <a:ea typeface="HY견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1" hangingPunct="1">
          <a:lnSpc>
            <a:spcPct val="100000"/>
          </a:lnSpc>
          <a:spcBef>
            <a:spcPct val="20000"/>
          </a:spcBef>
          <a:spcAft>
            <a:spcPct val="0"/>
          </a:spcAft>
          <a:buClr>
            <a:srgbClr val="122B64"/>
          </a:buClr>
          <a:buSzTx/>
          <a:buFont typeface="Wingdings" pitchFamily="2" charset="2"/>
          <a:buChar char="§"/>
          <a:tabLst/>
          <a:defRPr kumimoji="1" sz="1200" b="0" i="0" u="none" strike="noStrike" cap="none" normalizeH="0" baseline="0" smtClean="0">
            <a:ln>
              <a:noFill/>
            </a:ln>
            <a:solidFill>
              <a:schemeClr val="tx1"/>
            </a:solidFill>
            <a:effectLst/>
            <a:latin typeface="Tahoma" pitchFamily="34" charset="0"/>
            <a:ea typeface="HY견고딕" pitchFamily="18" charset="-127"/>
          </a:defRPr>
        </a:defPPr>
      </a:lstStyle>
    </a:spDef>
    <a:lnDef>
      <a:spPr bwMode="auto">
        <a:noFill/>
        <a:ln w="9525" cap="flat" cmpd="sng" algn="ctr">
          <a:solidFill>
            <a:schemeClr val="tx1"/>
          </a:solidFill>
          <a:prstDash val="solid"/>
          <a:round/>
          <a:headEnd type="none" w="med" len="med"/>
          <a:tailEnd type="triangle"/>
        </a:ln>
        <a:effectLst/>
      </a:spPr>
      <a:bodyPr/>
      <a:lstStyle/>
    </a:lnDef>
    <a:txDef>
      <a:spPr>
        <a:noFill/>
        <a:ln>
          <a:solidFill>
            <a:schemeClr val="tx1"/>
          </a:solidFill>
        </a:ln>
      </a:spPr>
      <a:bodyPr wrap="square" rtlCol="0">
        <a:spAutoFit/>
      </a:bodyPr>
      <a:lstStyle>
        <a:defPPr>
          <a:defRPr dirty="0" smtClean="0"/>
        </a:defPPr>
      </a:lstStyle>
    </a:txDef>
  </a:objectDefaults>
  <a:extraClrSchemeLst>
    <a:extraClrScheme>
      <a:clrScheme name="(2003-11-27)(신재민)A generalized hypothetical reference decoder for H.264_AV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003-11-27)(신재민)A generalized hypothetical reference decoder for H.264_AV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003-11-27)(신재민)A generalized hypothetical reference decoder for H.264_AV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003-11-27)(신재민)A generalized hypothetical reference decoder for H.264_AV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003-11-27)(신재민)A generalized hypothetical reference decoder for H.264_AV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003-11-27)(신재민)A generalized hypothetical reference decoder for H.264_AV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003-11-27)(신재민)A generalized hypothetical reference decoder for H.264_AVC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003-11-27)(신재민)A generalized hypothetical reference decoder for H.264_AV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003-11-27)(신재민)A generalized hypothetical reference decoder for H.264_AV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003-11-27)(신재민)A generalized hypothetical reference decoder for H.264_AV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003-11-27)(신재민)A generalized hypothetical reference decoder for H.264_AV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003-11-27)(신재민)A generalized hypothetical reference decoder for H.264_AV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mmlab</Template>
  <TotalTime>15011</TotalTime>
  <Words>772</Words>
  <Application>Microsoft Macintosh PowerPoint</Application>
  <PresentationFormat>와이드스크린</PresentationFormat>
  <Paragraphs>171</Paragraphs>
  <Slides>6</Slides>
  <Notes>5</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6</vt:i4>
      </vt:variant>
    </vt:vector>
  </HeadingPairs>
  <TitlesOfParts>
    <vt:vector size="13" baseType="lpstr">
      <vt:lpstr>굴림</vt:lpstr>
      <vt:lpstr>맑은 고딕</vt:lpstr>
      <vt:lpstr>Arial</vt:lpstr>
      <vt:lpstr>Tahoma</vt:lpstr>
      <vt:lpstr>Times New Roman</vt:lpstr>
      <vt:lpstr>Wingdings</vt:lpstr>
      <vt:lpstr>mmlab</vt:lpstr>
      <vt:lpstr>[JVET-P0669]  AHG6: Wrap-around motion vector prediction at the picture boundary</vt:lpstr>
      <vt:lpstr>Introduction</vt:lpstr>
      <vt:lpstr>Proposed Method</vt:lpstr>
      <vt:lpstr>Proposed Method</vt:lpstr>
      <vt:lpstr>Simulation Results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Video</dc:title>
  <dc:creator>mmlab</dc:creator>
  <cp:lastModifiedBy>Woong Lim</cp:lastModifiedBy>
  <cp:revision>617</cp:revision>
  <cp:lastPrinted>2019-10-05T13:20:10Z</cp:lastPrinted>
  <dcterms:created xsi:type="dcterms:W3CDTF">2014-02-26T05:47:06Z</dcterms:created>
  <dcterms:modified xsi:type="dcterms:W3CDTF">2019-10-09T18:52:34Z</dcterms:modified>
</cp:coreProperties>
</file>