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4" r:id="rId1"/>
    <p:sldMasterId id="2147483938" r:id="rId2"/>
    <p:sldMasterId id="2147483953" r:id="rId3"/>
  </p:sldMasterIdLst>
  <p:notesMasterIdLst>
    <p:notesMasterId r:id="rId16"/>
  </p:notesMasterIdLst>
  <p:handoutMasterIdLst>
    <p:handoutMasterId r:id="rId17"/>
  </p:handoutMasterIdLst>
  <p:sldIdLst>
    <p:sldId id="396" r:id="rId4"/>
    <p:sldId id="569" r:id="rId5"/>
    <p:sldId id="570" r:id="rId6"/>
    <p:sldId id="565" r:id="rId7"/>
    <p:sldId id="572" r:id="rId8"/>
    <p:sldId id="567" r:id="rId9"/>
    <p:sldId id="568" r:id="rId10"/>
    <p:sldId id="573" r:id="rId11"/>
    <p:sldId id="260" r:id="rId12"/>
    <p:sldId id="571" r:id="rId13"/>
    <p:sldId id="566" r:id="rId14"/>
    <p:sldId id="574" r:id="rId15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1pPr>
    <a:lvl2pPr marL="4571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2pPr>
    <a:lvl3pPr marL="91427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3pPr>
    <a:lvl4pPr marL="137140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4pPr>
    <a:lvl5pPr marL="182854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5pPr>
    <a:lvl6pPr marL="228567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6pPr>
    <a:lvl7pPr marL="2742811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7pPr>
    <a:lvl8pPr marL="319994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8pPr>
    <a:lvl9pPr marL="3657082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80" userDrawn="1">
          <p15:clr>
            <a:srgbClr val="A4A3A4"/>
          </p15:clr>
        </p15:guide>
        <p15:guide id="2" orient="horz" pos="486" userDrawn="1">
          <p15:clr>
            <a:srgbClr val="A4A3A4"/>
          </p15:clr>
        </p15:guide>
        <p15:guide id="3" orient="horz" pos="2845" userDrawn="1">
          <p15:clr>
            <a:srgbClr val="A4A3A4"/>
          </p15:clr>
        </p15:guide>
        <p15:guide id="4" orient="horz" pos="1393" userDrawn="1">
          <p15:clr>
            <a:srgbClr val="A4A3A4"/>
          </p15:clr>
        </p15:guide>
        <p15:guide id="5" orient="horz" pos="1746" userDrawn="1">
          <p15:clr>
            <a:srgbClr val="A4A3A4"/>
          </p15:clr>
        </p15:guide>
        <p15:guide id="6" orient="horz" pos="2245" userDrawn="1">
          <p15:clr>
            <a:srgbClr val="A4A3A4"/>
          </p15:clr>
        </p15:guide>
        <p15:guide id="7" orient="horz" pos="1973" userDrawn="1">
          <p15:clr>
            <a:srgbClr val="A4A3A4"/>
          </p15:clr>
        </p15:guide>
        <p15:guide id="8" pos="507" userDrawn="1">
          <p15:clr>
            <a:srgbClr val="A4A3A4"/>
          </p15:clr>
        </p15:guide>
        <p15:guide id="9" pos="5284" userDrawn="1">
          <p15:clr>
            <a:srgbClr val="A4A3A4"/>
          </p15:clr>
        </p15:guide>
        <p15:guide id="10" pos="2608" userDrawn="1">
          <p15:clr>
            <a:srgbClr val="A4A3A4"/>
          </p15:clr>
        </p15:guide>
        <p15:guide id="11" orient="horz" pos="78" userDrawn="1">
          <p15:clr>
            <a:srgbClr val="A4A3A4"/>
          </p15:clr>
        </p15:guide>
        <p15:guide id="12" pos="68" userDrawn="1">
          <p15:clr>
            <a:srgbClr val="A4A3A4"/>
          </p15:clr>
        </p15:guide>
        <p15:guide id="13" pos="564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00CC00"/>
    <a:srgbClr val="155881"/>
    <a:srgbClr val="404040"/>
    <a:srgbClr val="33CCFF"/>
    <a:srgbClr val="4790BD"/>
    <a:srgbClr val="1F85C3"/>
    <a:srgbClr val="08070C"/>
    <a:srgbClr val="36404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97" autoAdjust="0"/>
    <p:restoredTop sz="97087" autoAdjust="0"/>
  </p:normalViewPr>
  <p:slideViewPr>
    <p:cSldViewPr>
      <p:cViewPr varScale="1">
        <p:scale>
          <a:sx n="118" d="100"/>
          <a:sy n="118" d="100"/>
        </p:scale>
        <p:origin x="658" y="67"/>
      </p:cViewPr>
      <p:guideLst>
        <p:guide orient="horz" pos="3080"/>
        <p:guide orient="horz" pos="486"/>
        <p:guide orient="horz" pos="2845"/>
        <p:guide orient="horz" pos="1393"/>
        <p:guide orient="horz" pos="1746"/>
        <p:guide orient="horz" pos="2245"/>
        <p:guide orient="horz" pos="1973"/>
        <p:guide pos="507"/>
        <p:guide pos="5284"/>
        <p:guide pos="2608"/>
        <p:guide orient="horz" pos="78"/>
        <p:guide pos="68"/>
        <p:guide pos="5647"/>
      </p:guideLst>
    </p:cSldViewPr>
  </p:slideViewPr>
  <p:outlineViewPr>
    <p:cViewPr>
      <p:scale>
        <a:sx n="33" d="100"/>
        <a:sy n="33" d="100"/>
      </p:scale>
      <p:origin x="0" y="730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1440"/>
    </p:cViewPr>
  </p:sorterViewPr>
  <p:notesViewPr>
    <p:cSldViewPr>
      <p:cViewPr varScale="1">
        <p:scale>
          <a:sx n="67" d="100"/>
          <a:sy n="67" d="100"/>
        </p:scale>
        <p:origin x="1531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>
              <a:latin typeface="Arial"/>
            </a:endParaRPr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73FC00E-6BFB-4608-9A91-43B3358BB33A}" type="datetimeFigureOut">
              <a:rPr lang="zh-CN" altLang="en-US">
                <a:latin typeface="Arial"/>
              </a:rPr>
              <a:pPr>
                <a:defRPr/>
              </a:pPr>
              <a:t>2019/10/6</a:t>
            </a:fld>
            <a:endParaRPr lang="en-US" altLang="zh-CN" dirty="0">
              <a:latin typeface="Arial"/>
            </a:endParaRPr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>
              <a:latin typeface="Arial"/>
            </a:endParaRPr>
          </a:p>
        </p:txBody>
      </p:sp>
      <p:sp>
        <p:nvSpPr>
          <p:cNvPr id="227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0DB1281-ADFA-4A86-A8C6-4940C92465A9}" type="slidenum">
              <a:rPr lang="zh-CN" altLang="en-US">
                <a:latin typeface="Arial"/>
              </a:rPr>
              <a:pPr>
                <a:defRPr/>
              </a:pPr>
              <a:t>‹#›</a:t>
            </a:fld>
            <a:endParaRPr lang="en-US" altLang="zh-CN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760036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EC1F56-E5C7-4F6A-BA64-2EDB760A404F}" type="datetimeFigureOut">
              <a:rPr lang="zh-CN" altLang="en-US" smtClean="0">
                <a:latin typeface="Arial"/>
              </a:rPr>
              <a:pPr/>
              <a:t>2019/10/6</a:t>
            </a:fld>
            <a:endParaRPr lang="zh-CN" altLang="en-US">
              <a:latin typeface="Arial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>
              <a:latin typeface="Arial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D558AB-A232-4C67-86F8-1421CB6ABF84}" type="slidenum">
              <a:rPr lang="zh-CN" altLang="en-US" smtClean="0">
                <a:latin typeface="Arial"/>
              </a:rPr>
              <a:pPr/>
              <a:t>‹#›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7162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5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7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0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4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7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1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4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82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1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6128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9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46514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683568" y="2715766"/>
            <a:ext cx="6264696" cy="1152128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lnSpc>
                <a:spcPts val="3999"/>
              </a:lnSpc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7" name="副标题 2"/>
          <p:cNvSpPr>
            <a:spLocks noGrp="1"/>
          </p:cNvSpPr>
          <p:nvPr>
            <p:ph type="subTitle" idx="11"/>
          </p:nvPr>
        </p:nvSpPr>
        <p:spPr>
          <a:xfrm>
            <a:off x="715704" y="3870553"/>
            <a:ext cx="4176464" cy="720080"/>
          </a:xfrm>
          <a:prstGeom prst="rect">
            <a:avLst/>
          </a:prstGeom>
        </p:spPr>
        <p:txBody>
          <a:bodyPr lIns="91427" tIns="45714" rIns="91427" bIns="45714"/>
          <a:lstStyle>
            <a:lvl1pPr marL="0" indent="0" algn="l" fontAlgn="t"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marL="4571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6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1971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651" y="244082"/>
            <a:ext cx="7632700" cy="653653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651" y="1221585"/>
            <a:ext cx="7632700" cy="3145631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593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3333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emf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81" descr="149658716.jp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2613"/>
            <a:ext cx="9144000" cy="2283718"/>
          </a:xfrm>
          <a:prstGeom prst="rect">
            <a:avLst/>
          </a:prstGeom>
        </p:spPr>
      </p:pic>
      <p:pic>
        <p:nvPicPr>
          <p:cNvPr id="77" name="Picture 87" descr="图片3副本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0312" y="4599741"/>
            <a:ext cx="1454624" cy="34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" name="副标题 2"/>
          <p:cNvSpPr txBox="1">
            <a:spLocks/>
          </p:cNvSpPr>
          <p:nvPr userDrawn="1"/>
        </p:nvSpPr>
        <p:spPr bwMode="auto">
          <a:xfrm>
            <a:off x="2747170" y="4731990"/>
            <a:ext cx="3649663" cy="288035"/>
          </a:xfrm>
          <a:prstGeom prst="rect">
            <a:avLst/>
          </a:prstGeom>
        </p:spPr>
        <p:txBody>
          <a:bodyPr lIns="91427" tIns="45715" rIns="91427" bIns="45715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1200" b="0" dirty="0" smtClean="0">
                <a:solidFill>
                  <a:srgbClr val="FFFFFF">
                    <a:lumMod val="50000"/>
                  </a:srgbClr>
                </a:solidFill>
                <a:latin typeface="Arial"/>
              </a:rPr>
              <a:t>JVET-P0604</a:t>
            </a:r>
          </a:p>
        </p:txBody>
      </p:sp>
      <p:pic>
        <p:nvPicPr>
          <p:cNvPr id="80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656487"/>
            <a:ext cx="2335213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4" name="图片 153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0" y="1059585"/>
            <a:ext cx="9144000" cy="2222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885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5" r:id="rId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1" fontAlgn="base" hangingPunct="1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827" indent="-2857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1" fontAlgn="base" hangingPunct="1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 userDrawn="1"/>
        </p:nvGrpSpPr>
        <p:grpSpPr>
          <a:xfrm>
            <a:off x="1" y="4847670"/>
            <a:ext cx="9154919" cy="297790"/>
            <a:chOff x="-2767110" y="4763681"/>
            <a:chExt cx="11916027" cy="387603"/>
          </a:xfrm>
          <a:solidFill>
            <a:schemeClr val="bg1">
              <a:lumMod val="95000"/>
            </a:schemeClr>
          </a:solidFill>
        </p:grpSpPr>
        <p:sp>
          <p:nvSpPr>
            <p:cNvPr id="84" name="任意多边形 83"/>
            <p:cNvSpPr/>
            <p:nvPr userDrawn="1"/>
          </p:nvSpPr>
          <p:spPr bwMode="auto">
            <a:xfrm>
              <a:off x="-2767110" y="4763681"/>
              <a:ext cx="10202801" cy="387603"/>
            </a:xfrm>
            <a:custGeom>
              <a:avLst/>
              <a:gdLst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0535"/>
                <a:gd name="connsiteY0" fmla="*/ 25400 h 419100"/>
                <a:gd name="connsiteX1" fmla="*/ 7467600 w 8000535"/>
                <a:gd name="connsiteY1" fmla="*/ 0 h 419100"/>
                <a:gd name="connsiteX2" fmla="*/ 7391400 w 8000535"/>
                <a:gd name="connsiteY2" fmla="*/ 215900 h 419100"/>
                <a:gd name="connsiteX3" fmla="*/ 7339123 w 8000535"/>
                <a:gd name="connsiteY3" fmla="*/ 419100 h 419100"/>
                <a:gd name="connsiteX4" fmla="*/ 0 w 8000535"/>
                <a:gd name="connsiteY4" fmla="*/ 406400 h 419100"/>
                <a:gd name="connsiteX5" fmla="*/ 0 w 8000535"/>
                <a:gd name="connsiteY5" fmla="*/ 406400 h 419100"/>
                <a:gd name="connsiteX0" fmla="*/ 0 w 8005659"/>
                <a:gd name="connsiteY0" fmla="*/ 25400 h 419100"/>
                <a:gd name="connsiteX1" fmla="*/ 7467600 w 8005659"/>
                <a:gd name="connsiteY1" fmla="*/ 0 h 419100"/>
                <a:gd name="connsiteX2" fmla="*/ 7407349 w 8005659"/>
                <a:gd name="connsiteY2" fmla="*/ 229191 h 419100"/>
                <a:gd name="connsiteX3" fmla="*/ 7339123 w 8005659"/>
                <a:gd name="connsiteY3" fmla="*/ 419100 h 419100"/>
                <a:gd name="connsiteX4" fmla="*/ 0 w 8005659"/>
                <a:gd name="connsiteY4" fmla="*/ 406400 h 419100"/>
                <a:gd name="connsiteX5" fmla="*/ 0 w 8005659"/>
                <a:gd name="connsiteY5" fmla="*/ 406400 h 419100"/>
                <a:gd name="connsiteX0" fmla="*/ 0 w 7467600"/>
                <a:gd name="connsiteY0" fmla="*/ 25400 h 419100"/>
                <a:gd name="connsiteX1" fmla="*/ 7467600 w 7467600"/>
                <a:gd name="connsiteY1" fmla="*/ 0 h 419100"/>
                <a:gd name="connsiteX2" fmla="*/ 7407349 w 7467600"/>
                <a:gd name="connsiteY2" fmla="*/ 229191 h 419100"/>
                <a:gd name="connsiteX3" fmla="*/ 7339123 w 7467600"/>
                <a:gd name="connsiteY3" fmla="*/ 419100 h 419100"/>
                <a:gd name="connsiteX4" fmla="*/ 0 w 7467600"/>
                <a:gd name="connsiteY4" fmla="*/ 406400 h 419100"/>
                <a:gd name="connsiteX5" fmla="*/ 0 w 7467600"/>
                <a:gd name="connsiteY5" fmla="*/ 406400 h 4191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6" fmla="*/ 0 w 7441018"/>
                <a:gd name="connsiteY6" fmla="*/ 0 h 393700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0 w 7441018"/>
                <a:gd name="connsiteY5" fmla="*/ 379819 h 392519"/>
                <a:gd name="connsiteX6" fmla="*/ 14748 w 7441018"/>
                <a:gd name="connsiteY6" fmla="*/ 6193 h 392519"/>
                <a:gd name="connsiteX0" fmla="*/ 543943 w 7970213"/>
                <a:gd name="connsiteY0" fmla="*/ 6193 h 392519"/>
                <a:gd name="connsiteX1" fmla="*/ 7970213 w 7970213"/>
                <a:gd name="connsiteY1" fmla="*/ 0 h 392519"/>
                <a:gd name="connsiteX2" fmla="*/ 7936544 w 7970213"/>
                <a:gd name="connsiteY2" fmla="*/ 202610 h 392519"/>
                <a:gd name="connsiteX3" fmla="*/ 7868318 w 7970213"/>
                <a:gd name="connsiteY3" fmla="*/ 392519 h 392519"/>
                <a:gd name="connsiteX4" fmla="*/ 529195 w 7970213"/>
                <a:gd name="connsiteY4" fmla="*/ 379819 h 392519"/>
                <a:gd name="connsiteX5" fmla="*/ 585731 w 7970213"/>
                <a:gd name="connsiteY5" fmla="*/ 330658 h 392519"/>
                <a:gd name="connsiteX6" fmla="*/ 543943 w 7970213"/>
                <a:gd name="connsiteY6" fmla="*/ 6193 h 392519"/>
                <a:gd name="connsiteX0" fmla="*/ 930214 w 8356484"/>
                <a:gd name="connsiteY0" fmla="*/ 6193 h 392519"/>
                <a:gd name="connsiteX1" fmla="*/ 8356484 w 8356484"/>
                <a:gd name="connsiteY1" fmla="*/ 0 h 392519"/>
                <a:gd name="connsiteX2" fmla="*/ 8322815 w 8356484"/>
                <a:gd name="connsiteY2" fmla="*/ 202610 h 392519"/>
                <a:gd name="connsiteX3" fmla="*/ 8254589 w 8356484"/>
                <a:gd name="connsiteY3" fmla="*/ 392519 h 392519"/>
                <a:gd name="connsiteX4" fmla="*/ 915466 w 8356484"/>
                <a:gd name="connsiteY4" fmla="*/ 379819 h 392519"/>
                <a:gd name="connsiteX5" fmla="*/ 930214 w 8356484"/>
                <a:gd name="connsiteY5" fmla="*/ 6193 h 392519"/>
                <a:gd name="connsiteX0" fmla="*/ 553382 w 7979652"/>
                <a:gd name="connsiteY0" fmla="*/ 6193 h 392519"/>
                <a:gd name="connsiteX1" fmla="*/ 7979652 w 7979652"/>
                <a:gd name="connsiteY1" fmla="*/ 0 h 392519"/>
                <a:gd name="connsiteX2" fmla="*/ 7945983 w 7979652"/>
                <a:gd name="connsiteY2" fmla="*/ 202610 h 392519"/>
                <a:gd name="connsiteX3" fmla="*/ 7877757 w 7979652"/>
                <a:gd name="connsiteY3" fmla="*/ 392519 h 392519"/>
                <a:gd name="connsiteX4" fmla="*/ 538634 w 7979652"/>
                <a:gd name="connsiteY4" fmla="*/ 379819 h 392519"/>
                <a:gd name="connsiteX5" fmla="*/ 553382 w 7979652"/>
                <a:gd name="connsiteY5" fmla="*/ 6193 h 392519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14748 w 7441018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87603"/>
                <a:gd name="connsiteX1" fmla="*/ 7431186 w 7431186"/>
                <a:gd name="connsiteY1" fmla="*/ 0 h 387603"/>
                <a:gd name="connsiteX2" fmla="*/ 7397517 w 7431186"/>
                <a:gd name="connsiteY2" fmla="*/ 202610 h 387603"/>
                <a:gd name="connsiteX3" fmla="*/ 7331749 w 7431186"/>
                <a:gd name="connsiteY3" fmla="*/ 387603 h 387603"/>
                <a:gd name="connsiteX4" fmla="*/ 0 w 7431186"/>
                <a:gd name="connsiteY4" fmla="*/ 382277 h 387603"/>
                <a:gd name="connsiteX5" fmla="*/ 4916 w 7431186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38560" h="387603">
                  <a:moveTo>
                    <a:pt x="4916" y="6193"/>
                  </a:moveTo>
                  <a:lnTo>
                    <a:pt x="7438560" y="0"/>
                  </a:lnTo>
                  <a:cubicBezTo>
                    <a:pt x="7426442" y="98388"/>
                    <a:pt x="7415319" y="138010"/>
                    <a:pt x="7397517" y="202610"/>
                  </a:cubicBezTo>
                  <a:cubicBezTo>
                    <a:pt x="7379715" y="267210"/>
                    <a:pt x="7364829" y="305347"/>
                    <a:pt x="7331749" y="387603"/>
                  </a:cubicBezTo>
                  <a:lnTo>
                    <a:pt x="0" y="382277"/>
                  </a:lnTo>
                  <a:cubicBezTo>
                    <a:pt x="2458" y="195464"/>
                    <a:pt x="6069" y="130948"/>
                    <a:pt x="4916" y="61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  <p:sp>
          <p:nvSpPr>
            <p:cNvPr id="85" name="任意多边形 84"/>
            <p:cNvSpPr/>
            <p:nvPr userDrawn="1"/>
          </p:nvSpPr>
          <p:spPr bwMode="auto">
            <a:xfrm>
              <a:off x="7371736" y="4766188"/>
              <a:ext cx="1777181" cy="383458"/>
            </a:xfrm>
            <a:custGeom>
              <a:avLst/>
              <a:gdLst>
                <a:gd name="connsiteX0" fmla="*/ 6590 w 1956041"/>
                <a:gd name="connsiteY0" fmla="*/ 426614 h 517563"/>
                <a:gd name="connsiteX1" fmla="*/ 70500 w 1956041"/>
                <a:gd name="connsiteY1" fmla="*/ 205388 h 517563"/>
                <a:gd name="connsiteX2" fmla="*/ 141784 w 1956041"/>
                <a:gd name="connsiteY2" fmla="*/ 40698 h 517563"/>
                <a:gd name="connsiteX3" fmla="*/ 1778855 w 1956041"/>
                <a:gd name="connsiteY3" fmla="*/ 33324 h 517563"/>
                <a:gd name="connsiteX4" fmla="*/ 1781313 w 1956041"/>
                <a:gd name="connsiteY4" fmla="*/ 424156 h 517563"/>
                <a:gd name="connsiteX5" fmla="*/ 621107 w 1956041"/>
                <a:gd name="connsiteY5" fmla="*/ 517563 h 517563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781313"/>
                <a:gd name="connsiteY0" fmla="*/ 426614 h 426614"/>
                <a:gd name="connsiteX1" fmla="*/ 70500 w 1781313"/>
                <a:gd name="connsiteY1" fmla="*/ 205388 h 426614"/>
                <a:gd name="connsiteX2" fmla="*/ 141784 w 1781313"/>
                <a:gd name="connsiteY2" fmla="*/ 40698 h 426614"/>
                <a:gd name="connsiteX3" fmla="*/ 1778855 w 1781313"/>
                <a:gd name="connsiteY3" fmla="*/ 33324 h 426614"/>
                <a:gd name="connsiteX4" fmla="*/ 1781313 w 1781313"/>
                <a:gd name="connsiteY4" fmla="*/ 424156 h 426614"/>
                <a:gd name="connsiteX5" fmla="*/ 6590 w 1781313"/>
                <a:gd name="connsiteY5" fmla="*/ 426614 h 426614"/>
                <a:gd name="connsiteX0" fmla="*/ 6590 w 1783771"/>
                <a:gd name="connsiteY0" fmla="*/ 426614 h 426614"/>
                <a:gd name="connsiteX1" fmla="*/ 70500 w 1783771"/>
                <a:gd name="connsiteY1" fmla="*/ 205388 h 426614"/>
                <a:gd name="connsiteX2" fmla="*/ 141784 w 1783771"/>
                <a:gd name="connsiteY2" fmla="*/ 40698 h 426614"/>
                <a:gd name="connsiteX3" fmla="*/ 1778855 w 1783771"/>
                <a:gd name="connsiteY3" fmla="*/ 33324 h 426614"/>
                <a:gd name="connsiteX4" fmla="*/ 1783771 w 1783771"/>
                <a:gd name="connsiteY4" fmla="*/ 424156 h 426614"/>
                <a:gd name="connsiteX5" fmla="*/ 6590 w 1783771"/>
                <a:gd name="connsiteY5" fmla="*/ 426614 h 426614"/>
                <a:gd name="connsiteX0" fmla="*/ 6590 w 1783771"/>
                <a:gd name="connsiteY0" fmla="*/ 418151 h 418151"/>
                <a:gd name="connsiteX1" fmla="*/ 70500 w 1783771"/>
                <a:gd name="connsiteY1" fmla="*/ 196925 h 418151"/>
                <a:gd name="connsiteX2" fmla="*/ 141784 w 1783771"/>
                <a:gd name="connsiteY2" fmla="*/ 32235 h 418151"/>
                <a:gd name="connsiteX3" fmla="*/ 1778855 w 1783771"/>
                <a:gd name="connsiteY3" fmla="*/ 37151 h 418151"/>
                <a:gd name="connsiteX4" fmla="*/ 1783771 w 1783771"/>
                <a:gd name="connsiteY4" fmla="*/ 415693 h 418151"/>
                <a:gd name="connsiteX5" fmla="*/ 6590 w 1783771"/>
                <a:gd name="connsiteY5" fmla="*/ 418151 h 418151"/>
                <a:gd name="connsiteX0" fmla="*/ 6590 w 1783771"/>
                <a:gd name="connsiteY0" fmla="*/ 395745 h 395745"/>
                <a:gd name="connsiteX1" fmla="*/ 70500 w 1783771"/>
                <a:gd name="connsiteY1" fmla="*/ 174519 h 395745"/>
                <a:gd name="connsiteX2" fmla="*/ 141784 w 1783771"/>
                <a:gd name="connsiteY2" fmla="*/ 9829 h 395745"/>
                <a:gd name="connsiteX3" fmla="*/ 1778855 w 1783771"/>
                <a:gd name="connsiteY3" fmla="*/ 14745 h 395745"/>
                <a:gd name="connsiteX4" fmla="*/ 1783771 w 1783771"/>
                <a:gd name="connsiteY4" fmla="*/ 393287 h 395745"/>
                <a:gd name="connsiteX5" fmla="*/ 6590 w 1783771"/>
                <a:gd name="connsiteY5" fmla="*/ 395745 h 395745"/>
                <a:gd name="connsiteX0" fmla="*/ 6233 w 1783414"/>
                <a:gd name="connsiteY0" fmla="*/ 420329 h 420329"/>
                <a:gd name="connsiteX1" fmla="*/ 70143 w 1783414"/>
                <a:gd name="connsiteY1" fmla="*/ 199103 h 420329"/>
                <a:gd name="connsiteX2" fmla="*/ 141427 w 1783414"/>
                <a:gd name="connsiteY2" fmla="*/ 34413 h 420329"/>
                <a:gd name="connsiteX3" fmla="*/ 1773582 w 1783414"/>
                <a:gd name="connsiteY3" fmla="*/ 0 h 420329"/>
                <a:gd name="connsiteX4" fmla="*/ 1783414 w 1783414"/>
                <a:gd name="connsiteY4" fmla="*/ 417871 h 420329"/>
                <a:gd name="connsiteX5" fmla="*/ 6233 w 1783414"/>
                <a:gd name="connsiteY5" fmla="*/ 420329 h 420329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0 w 1777181"/>
                <a:gd name="connsiteY0" fmla="*/ 397851 h 397851"/>
                <a:gd name="connsiteX1" fmla="*/ 63910 w 1777181"/>
                <a:gd name="connsiteY1" fmla="*/ 176625 h 397851"/>
                <a:gd name="connsiteX2" fmla="*/ 135194 w 1777181"/>
                <a:gd name="connsiteY2" fmla="*/ 11935 h 397851"/>
                <a:gd name="connsiteX3" fmla="*/ 1774723 w 1777181"/>
                <a:gd name="connsiteY3" fmla="*/ 9477 h 397851"/>
                <a:gd name="connsiteX4" fmla="*/ 1777181 w 1777181"/>
                <a:gd name="connsiteY4" fmla="*/ 395393 h 397851"/>
                <a:gd name="connsiteX5" fmla="*/ 0 w 1777181"/>
                <a:gd name="connsiteY5" fmla="*/ 397851 h 397851"/>
                <a:gd name="connsiteX0" fmla="*/ 0 w 1777181"/>
                <a:gd name="connsiteY0" fmla="*/ 388374 h 388374"/>
                <a:gd name="connsiteX1" fmla="*/ 63910 w 1777181"/>
                <a:gd name="connsiteY1" fmla="*/ 167148 h 388374"/>
                <a:gd name="connsiteX2" fmla="*/ 135194 w 1777181"/>
                <a:gd name="connsiteY2" fmla="*/ 2458 h 388374"/>
                <a:gd name="connsiteX3" fmla="*/ 1774723 w 1777181"/>
                <a:gd name="connsiteY3" fmla="*/ 0 h 388374"/>
                <a:gd name="connsiteX4" fmla="*/ 1777181 w 1777181"/>
                <a:gd name="connsiteY4" fmla="*/ 385916 h 388374"/>
                <a:gd name="connsiteX5" fmla="*/ 0 w 1777181"/>
                <a:gd name="connsiteY5" fmla="*/ 388374 h 388374"/>
                <a:gd name="connsiteX0" fmla="*/ 0 w 1777181"/>
                <a:gd name="connsiteY0" fmla="*/ 385916 h 385916"/>
                <a:gd name="connsiteX1" fmla="*/ 63910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7128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6536 w 1777181"/>
                <a:gd name="connsiteY1" fmla="*/ 167148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3458 h 383458"/>
                <a:gd name="connsiteX1" fmla="*/ 56536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61452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7181" h="383458">
                  <a:moveTo>
                    <a:pt x="0" y="383458"/>
                  </a:moveTo>
                  <a:cubicBezTo>
                    <a:pt x="23147" y="292714"/>
                    <a:pt x="38920" y="228190"/>
                    <a:pt x="61452" y="164690"/>
                  </a:cubicBezTo>
                  <a:cubicBezTo>
                    <a:pt x="83984" y="101190"/>
                    <a:pt x="110613" y="49980"/>
                    <a:pt x="135194" y="2458"/>
                  </a:cubicBezTo>
                  <a:lnTo>
                    <a:pt x="1774723" y="0"/>
                  </a:lnTo>
                  <a:cubicBezTo>
                    <a:pt x="1777591" y="174522"/>
                    <a:pt x="1773494" y="216720"/>
                    <a:pt x="1777181" y="381000"/>
                  </a:cubicBezTo>
                  <a:lnTo>
                    <a:pt x="0" y="383458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</p:grpSp>
      <p:sp>
        <p:nvSpPr>
          <p:cNvPr id="86" name="副标题 2"/>
          <p:cNvSpPr txBox="1">
            <a:spLocks/>
          </p:cNvSpPr>
          <p:nvPr userDrawn="1"/>
        </p:nvSpPr>
        <p:spPr bwMode="auto">
          <a:xfrm>
            <a:off x="2735669" y="4863309"/>
            <a:ext cx="3996571" cy="293687"/>
          </a:xfrm>
          <a:prstGeom prst="rect">
            <a:avLst/>
          </a:prstGeom>
        </p:spPr>
        <p:txBody>
          <a:bodyPr lIns="91427" tIns="45715" rIns="91427" bIns="45715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GB" altLang="zh-CN" sz="1051" b="0" dirty="0" smtClean="0">
                <a:solidFill>
                  <a:schemeClr val="tx1"/>
                </a:solidFill>
                <a:latin typeface="Arial"/>
              </a:rPr>
              <a:t>JVET-P0604</a:t>
            </a:r>
            <a:r>
              <a:rPr lang="en-GB" altLang="zh-CN" sz="1051" b="0" baseline="0" dirty="0" smtClean="0">
                <a:solidFill>
                  <a:schemeClr val="tx1"/>
                </a:solidFill>
                <a:latin typeface="Arial"/>
              </a:rPr>
              <a:t> (</a:t>
            </a:r>
            <a:r>
              <a:rPr lang="en-US" altLang="zh-CN" sz="1051" b="0" dirty="0" smtClean="0">
                <a:solidFill>
                  <a:schemeClr val="tx1"/>
                </a:solidFill>
                <a:latin typeface="Arial"/>
              </a:rPr>
              <a:t>Motion field storage optimization for the line buffer</a:t>
            </a:r>
            <a:r>
              <a:rPr lang="en-GB" altLang="zh-CN" sz="1051" b="0" dirty="0" smtClean="0">
                <a:solidFill>
                  <a:schemeClr val="tx1"/>
                </a:solidFill>
                <a:latin typeface="Arial"/>
              </a:rPr>
              <a:t>) </a:t>
            </a:r>
            <a:endParaRPr lang="en-US" altLang="zh-CN" sz="1051" b="0" dirty="0" smtClean="0">
              <a:solidFill>
                <a:schemeClr val="tx1"/>
              </a:solidFill>
              <a:latin typeface="Arial"/>
            </a:endParaRPr>
          </a:p>
        </p:txBody>
      </p:sp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4126" y="4900504"/>
            <a:ext cx="808175" cy="192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850002"/>
            <a:ext cx="2030413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9" name="Rectangle 5"/>
          <p:cNvSpPr>
            <a:spLocks noChangeArrowheads="1"/>
          </p:cNvSpPr>
          <p:nvPr userDrawn="1"/>
        </p:nvSpPr>
        <p:spPr bwMode="auto">
          <a:xfrm>
            <a:off x="6876256" y="4948014"/>
            <a:ext cx="720080" cy="186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  <a:defRPr/>
            </a:pPr>
            <a:r>
              <a:rPr lang="de-DE" altLang="zh-CN" sz="1051" dirty="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Page </a:t>
            </a:r>
            <a:fld id="{52A5D625-72FF-4364-B088-B7F11232586A}" type="slidenum">
              <a:rPr lang="de-DE" altLang="zh-CN" sz="105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pPr eaLnBrk="0" hangingPunct="0">
                <a:lnSpc>
                  <a:spcPct val="85000"/>
                </a:lnSpc>
                <a:defRPr/>
              </a:pPr>
              <a:t>‹#›</a:t>
            </a:fld>
            <a:endParaRPr lang="en-GB" altLang="zh-CN" sz="1051" dirty="0">
              <a:solidFill>
                <a:schemeClr val="tx1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289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</p:sldLayoutIdLst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pitchFamily="34" charset="0"/>
          <a:ea typeface="黑体" pitchFamily="49" charset="-122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rgbClr val="777777"/>
        </a:buClr>
        <a:buSzPct val="60000"/>
        <a:buFont typeface="Wingdings" charset="2"/>
        <a:buChar char="l"/>
        <a:defRPr sz="2000">
          <a:solidFill>
            <a:schemeClr val="tx1"/>
          </a:solidFill>
          <a:latin typeface="+mn-lt"/>
          <a:ea typeface="黑体" pitchFamily="49" charset="-122"/>
          <a:cs typeface="+mn-cs"/>
        </a:defRPr>
      </a:lvl1pPr>
      <a:lvl2pPr marL="742827" indent="-285704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p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4328" y="4708459"/>
            <a:ext cx="1310608" cy="311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04021" y="901722"/>
            <a:ext cx="3554615" cy="92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4" name="Picture 3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58622" y="1491631"/>
            <a:ext cx="4025620" cy="2012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7" name="图片 86"/>
          <p:cNvPicPr>
            <a:picLocks noChangeAspect="1"/>
          </p:cNvPicPr>
          <p:nvPr userDrawn="1"/>
        </p:nvPicPr>
        <p:blipFill>
          <a:blip r:embed="rId6" cstate="print">
            <a:alphaModFix amt="25000"/>
          </a:blip>
          <a:stretch>
            <a:fillRect/>
          </a:stretch>
        </p:blipFill>
        <p:spPr>
          <a:xfrm>
            <a:off x="2843809" y="2845677"/>
            <a:ext cx="3773927" cy="3758522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 bwMode="auto">
          <a:xfrm>
            <a:off x="3825244" y="694843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8998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827" indent="-28570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0" fontAlgn="base" hangingPunct="0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emf"/><Relationship Id="rId5" Type="http://schemas.openxmlformats.org/officeDocument/2006/relationships/package" Target="../embeddings/Microsoft_Word_Document2.docx"/><Relationship Id="rId4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3409" y="2571750"/>
            <a:ext cx="8856663" cy="720080"/>
          </a:xfrm>
        </p:spPr>
        <p:txBody>
          <a:bodyPr/>
          <a:lstStyle/>
          <a:p>
            <a:pPr algn="ctr" fontAlgn="ctr">
              <a:lnSpc>
                <a:spcPct val="100000"/>
              </a:lnSpc>
            </a:pPr>
            <a:r>
              <a:rPr lang="en-US" altLang="zh-CN" sz="2000" b="0" dirty="0" smtClean="0">
                <a:solidFill>
                  <a:srgbClr val="990000"/>
                </a:solidFill>
                <a:latin typeface="FrutigerNext LT Medium"/>
                <a:ea typeface="宋体" charset="-122"/>
              </a:rPr>
              <a:t>JVET-P0604</a:t>
            </a:r>
            <a:r>
              <a:rPr lang="en-US" altLang="zh-CN" sz="2000" b="0" dirty="0">
                <a:solidFill>
                  <a:srgbClr val="990000"/>
                </a:solidFill>
                <a:latin typeface="FrutigerNext LT Medium"/>
                <a:ea typeface="宋体" charset="-122"/>
              </a:rPr>
              <a:t/>
            </a:r>
            <a:br>
              <a:rPr lang="en-US" altLang="zh-CN" sz="2000" b="0" dirty="0">
                <a:solidFill>
                  <a:srgbClr val="990000"/>
                </a:solidFill>
                <a:latin typeface="FrutigerNext LT Medium"/>
                <a:ea typeface="宋体" charset="-122"/>
              </a:rPr>
            </a:br>
            <a:r>
              <a:rPr lang="en-US" sz="2000" b="0" dirty="0">
                <a:solidFill>
                  <a:srgbClr val="990000"/>
                </a:solidFill>
                <a:ea typeface="宋体" charset="-122"/>
              </a:rPr>
              <a:t>Non-CE4: Motion field storage optimization for the line buffer</a:t>
            </a:r>
            <a:endParaRPr lang="en-US" altLang="zh-CN" sz="1600" dirty="0">
              <a:latin typeface="Arial"/>
              <a:ea typeface="微软雅黑" panose="020B0503020204020204" pitchFamily="34" charset="-122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36096" y="3435846"/>
            <a:ext cx="217668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hangingPunct="0"/>
            <a:r>
              <a:rPr lang="en-CA" dirty="0"/>
              <a:t>Timofey </a:t>
            </a:r>
            <a:r>
              <a:rPr lang="en-CA" dirty="0" smtClean="0"/>
              <a:t>Solovyev</a:t>
            </a:r>
            <a:endParaRPr lang="ru-RU" dirty="0"/>
          </a:p>
          <a:p>
            <a:pPr hangingPunct="0"/>
            <a:r>
              <a:rPr lang="en-CA" dirty="0"/>
              <a:t>Sergey </a:t>
            </a:r>
            <a:r>
              <a:rPr lang="en-CA" dirty="0" smtClean="0"/>
              <a:t>Ikonin</a:t>
            </a:r>
            <a:endParaRPr lang="ru-RU" dirty="0"/>
          </a:p>
          <a:p>
            <a:pPr hangingPunct="0"/>
            <a:r>
              <a:rPr lang="en-CA" dirty="0"/>
              <a:t>Alexander </a:t>
            </a:r>
            <a:r>
              <a:rPr lang="en-CA" dirty="0" smtClean="0"/>
              <a:t>Karabutov</a:t>
            </a:r>
            <a:endParaRPr lang="ru-RU" dirty="0"/>
          </a:p>
          <a:p>
            <a:r>
              <a:rPr lang="en-CA" dirty="0"/>
              <a:t>Chernyak Roman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987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Per sequence results</a:t>
            </a:r>
            <a:endParaRPr lang="en-GB" sz="240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9298669"/>
              </p:ext>
            </p:extLst>
          </p:nvPr>
        </p:nvGraphicFramePr>
        <p:xfrm>
          <a:off x="971600" y="873749"/>
          <a:ext cx="2736304" cy="3799686"/>
        </p:xfrm>
        <a:graphic>
          <a:graphicData uri="http://schemas.openxmlformats.org/drawingml/2006/table">
            <a:tbl>
              <a:tblPr/>
              <a:tblGrid>
                <a:gridCol w="912103"/>
                <a:gridCol w="356909"/>
                <a:gridCol w="356909"/>
                <a:gridCol w="356909"/>
                <a:gridCol w="376737"/>
                <a:gridCol w="376737"/>
              </a:tblGrid>
              <a:tr h="115142">
                <a:tc>
                  <a:txBody>
                    <a:bodyPr/>
                    <a:lstStyle/>
                    <a:p>
                      <a:pPr algn="ctr" fontAlgn="ctr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18" marR="5418" marT="541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142">
                <a:tc>
                  <a:txBody>
                    <a:bodyPr/>
                    <a:lstStyle/>
                    <a:p>
                      <a:pPr algn="ctr" fontAlgn="ctr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18" marR="5418" marT="541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5142">
                <a:tc>
                  <a:txBody>
                    <a:bodyPr/>
                    <a:lstStyle/>
                    <a:p>
                      <a:pPr algn="ctr" fontAlgn="ctr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18" marR="5418" marT="541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18" marR="5418" marT="54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1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Tango2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18" marR="5418" marT="54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51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FoodMarket4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18" marR="5418" marT="54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1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CampfireParty2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18" marR="5418" marT="54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1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CatRobot1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18" marR="5418" marT="54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51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DaylightRoad2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18" marR="5418" marT="54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1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ParkRunning3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18" marR="5418" marT="54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1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MarketPlace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18" marR="5418" marT="54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51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RitualDance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18" marR="5418" marT="54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1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Cactus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18" marR="5418" marT="54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1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BasketballDrive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18" marR="5418" marT="54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1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BQTerrace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18" marR="5418" marT="54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1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BasketballDrill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18" marR="5418" marT="54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51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BQMall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18" marR="5418" marT="54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1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PartyScene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18" marR="5418" marT="54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1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RaceHorses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18" marR="5418" marT="54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1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BasketballPass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18" marR="5418" marT="54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51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BQSquare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18" marR="5418" marT="54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1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BlowingBubbles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18" marR="5418" marT="54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1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RaceHorses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18" marR="5418" marT="54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1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FourPeople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18" marR="5418" marT="54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51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Johnny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18" marR="5418" marT="54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1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KristenAndSara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18" marR="5418" marT="54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1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18" marR="5418" marT="54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51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18" marR="5418" marT="54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1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18" marR="5418" marT="54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1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18" marR="5418" marT="54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1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18" marR="5418" marT="54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1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18" marR="5418" marT="54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1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18" marR="5418" marT="54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51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418" marR="5418" marT="54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18" marR="5418" marT="54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418" marR="5418" marT="541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7332431"/>
              </p:ext>
            </p:extLst>
          </p:nvPr>
        </p:nvGraphicFramePr>
        <p:xfrm>
          <a:off x="4716016" y="888989"/>
          <a:ext cx="2664296" cy="3782758"/>
        </p:xfrm>
        <a:graphic>
          <a:graphicData uri="http://schemas.openxmlformats.org/drawingml/2006/table">
            <a:tbl>
              <a:tblPr/>
              <a:tblGrid>
                <a:gridCol w="860053"/>
                <a:gridCol w="336543"/>
                <a:gridCol w="336543"/>
                <a:gridCol w="420679"/>
                <a:gridCol w="355239"/>
                <a:gridCol w="355239"/>
              </a:tblGrid>
              <a:tr h="195206">
                <a:tc>
                  <a:txBody>
                    <a:bodyPr/>
                    <a:lstStyle/>
                    <a:p>
                      <a:pPr algn="ctr" fontAlgn="ctr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76" marR="5276" marT="52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11">
                <a:tc>
                  <a:txBody>
                    <a:bodyPr/>
                    <a:lstStyle/>
                    <a:p>
                      <a:pPr algn="ctr" fontAlgn="ctr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76" marR="5276" marT="52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2111">
                <a:tc>
                  <a:txBody>
                    <a:bodyPr/>
                    <a:lstStyle/>
                    <a:p>
                      <a:pPr algn="ctr" fontAlgn="ctr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76" marR="5276" marT="52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276" marR="5276" marT="5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11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Tango2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76" marR="5276" marT="5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2111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FoodMarket4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76" marR="5276" marT="5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2111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CampfireParty2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76" marR="5276" marT="5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11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CatRobot1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76" marR="5276" marT="5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2111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DaylightRoad2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76" marR="5276" marT="5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2111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ParkRunning3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76" marR="5276" marT="5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11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MarketPlace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276" marR="5276" marT="5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2111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RitualDance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276" marR="5276" marT="5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2111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Cactus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276" marR="5276" marT="5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2111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BasketballDrive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#######</a:t>
                      </a:r>
                    </a:p>
                  </a:txBody>
                  <a:tcPr marL="5276" marR="5276" marT="5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#######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2111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BQTerrace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276" marR="5276" marT="5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11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BasketballDrill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276" marR="5276" marT="5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2111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BQMall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276" marR="5276" marT="5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2111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PartyScene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276" marR="5276" marT="5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2111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RaceHorses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276" marR="5276" marT="5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11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BasketballPass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276" marR="5276" marT="5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2111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BQSquare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1.39%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1.23%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276" marR="5276" marT="5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2111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BlowingBubbles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276" marR="5276" marT="5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2111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RaceHorses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276" marR="5276" marT="5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11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FourPeople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276" marR="5276" marT="5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2111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Johnny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1.10%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2.11%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276" marR="5276" marT="5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2111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KristenAndSara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276" marR="5276" marT="5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1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76" marR="5276" marT="5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211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76" marR="5276" marT="5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211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#######</a:t>
                      </a:r>
                    </a:p>
                  </a:txBody>
                  <a:tcPr marL="5276" marR="5276" marT="5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#######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211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276" marR="5276" marT="5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211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276" marR="5276" marT="5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1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#######</a:t>
                      </a:r>
                    </a:p>
                  </a:txBody>
                  <a:tcPr marL="5276" marR="5276" marT="5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#######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1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276" marR="5276" marT="5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211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276" marR="5276" marT="52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0.65%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276" marR="5276" marT="5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276" marR="5276" marT="52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6674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Straight Connector 55"/>
          <p:cNvCxnSpPr/>
          <p:nvPr/>
        </p:nvCxnSpPr>
        <p:spPr>
          <a:xfrm rot="16200000" flipH="1">
            <a:off x="2163146" y="3745436"/>
            <a:ext cx="108599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rot="16200000" flipH="1">
            <a:off x="554306" y="3777219"/>
            <a:ext cx="108599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16200000" flipH="1">
            <a:off x="2982012" y="2702120"/>
            <a:ext cx="108599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6200000" flipH="1">
            <a:off x="554306" y="2686136"/>
            <a:ext cx="108599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Affine model derivation for inherited candidates</a:t>
            </a:r>
            <a:endParaRPr lang="en-GB" sz="2400" b="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7"/>
          <p:cNvSpPr/>
          <p:nvPr/>
        </p:nvSpPr>
        <p:spPr>
          <a:xfrm rot="16200000">
            <a:off x="3311192" y="3025092"/>
            <a:ext cx="404502" cy="400756"/>
          </a:xfrm>
          <a:prstGeom prst="rect">
            <a:avLst/>
          </a:prstGeom>
          <a:pattFill prst="wdUpDiag">
            <a:fgClr>
              <a:srgbClr val="08070C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/>
          <p:cNvSpPr/>
          <p:nvPr/>
        </p:nvSpPr>
        <p:spPr>
          <a:xfrm rot="16200000">
            <a:off x="2910444" y="3025086"/>
            <a:ext cx="404502" cy="4007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9"/>
          <p:cNvSpPr/>
          <p:nvPr/>
        </p:nvSpPr>
        <p:spPr>
          <a:xfrm rot="16200000">
            <a:off x="2509696" y="3025092"/>
            <a:ext cx="404502" cy="400756"/>
          </a:xfrm>
          <a:prstGeom prst="rect">
            <a:avLst/>
          </a:prstGeom>
          <a:pattFill prst="wdUpDiag">
            <a:fgClr>
              <a:srgbClr val="08070C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10"/>
          <p:cNvSpPr/>
          <p:nvPr/>
        </p:nvSpPr>
        <p:spPr>
          <a:xfrm rot="16200000">
            <a:off x="2105666" y="3025092"/>
            <a:ext cx="404502" cy="4007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Rectangle 11"/>
          <p:cNvSpPr/>
          <p:nvPr/>
        </p:nvSpPr>
        <p:spPr>
          <a:xfrm rot="16200000">
            <a:off x="1706383" y="3025092"/>
            <a:ext cx="404502" cy="400756"/>
          </a:xfrm>
          <a:prstGeom prst="rect">
            <a:avLst/>
          </a:prstGeom>
          <a:pattFill prst="wdUpDiag">
            <a:fgClr>
              <a:schemeClr val="tx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12"/>
          <p:cNvSpPr/>
          <p:nvPr/>
        </p:nvSpPr>
        <p:spPr>
          <a:xfrm rot="16200000">
            <a:off x="1304439" y="3025092"/>
            <a:ext cx="404502" cy="4007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3712269" y="3020106"/>
            <a:ext cx="404502" cy="411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899511" y="3020105"/>
            <a:ext cx="415627" cy="407727"/>
          </a:xfrm>
          <a:prstGeom prst="rect">
            <a:avLst/>
          </a:prstGeom>
          <a:pattFill prst="wdUpDiag">
            <a:fgClr>
              <a:schemeClr val="tx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1122498" y="2201849"/>
            <a:ext cx="2409185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1982154" y="1833486"/>
            <a:ext cx="6431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w</a:t>
            </a:r>
            <a:r>
              <a:rPr lang="en-US" dirty="0" smtClean="0"/>
              <a:t> - 8</a:t>
            </a:r>
            <a:endParaRPr lang="ru-RU" dirty="0"/>
          </a:p>
        </p:txBody>
      </p:sp>
      <p:cxnSp>
        <p:nvCxnSpPr>
          <p:cNvPr id="41" name="Straight Connector 40"/>
          <p:cNvCxnSpPr/>
          <p:nvPr/>
        </p:nvCxnSpPr>
        <p:spPr>
          <a:xfrm>
            <a:off x="4117238" y="1181134"/>
            <a:ext cx="3754" cy="22686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892838" y="1203496"/>
            <a:ext cx="146" cy="222856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899592" y="1310954"/>
            <a:ext cx="3217406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51"/>
          <p:cNvSpPr/>
          <p:nvPr/>
        </p:nvSpPr>
        <p:spPr>
          <a:xfrm>
            <a:off x="2353552" y="888931"/>
            <a:ext cx="2719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w</a:t>
            </a:r>
            <a:endParaRPr lang="ru-RU" dirty="0"/>
          </a:p>
        </p:txBody>
      </p:sp>
      <p:cxnSp>
        <p:nvCxnSpPr>
          <p:cNvPr id="58" name="Straight Arrow Connector 57"/>
          <p:cNvCxnSpPr/>
          <p:nvPr/>
        </p:nvCxnSpPr>
        <p:spPr>
          <a:xfrm>
            <a:off x="1122498" y="4236863"/>
            <a:ext cx="1583645" cy="10492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angle 58"/>
          <p:cNvSpPr/>
          <p:nvPr/>
        </p:nvSpPr>
        <p:spPr>
          <a:xfrm>
            <a:off x="1644023" y="3841186"/>
            <a:ext cx="6623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w / 2</a:t>
            </a:r>
            <a:endParaRPr lang="ru-RU" dirty="0"/>
          </a:p>
        </p:txBody>
      </p:sp>
      <p:cxnSp>
        <p:nvCxnSpPr>
          <p:cNvPr id="61" name="Straight Arrow Connector 60"/>
          <p:cNvCxnSpPr/>
          <p:nvPr/>
        </p:nvCxnSpPr>
        <p:spPr bwMode="auto">
          <a:xfrm flipV="1">
            <a:off x="1097303" y="2637334"/>
            <a:ext cx="313227" cy="591799"/>
          </a:xfrm>
          <a:prstGeom prst="straightConnector1">
            <a:avLst/>
          </a:prstGeom>
          <a:ln w="31750">
            <a:solidFill>
              <a:schemeClr val="tx2">
                <a:lumMod val="60000"/>
                <a:lumOff val="40000"/>
              </a:schemeClr>
            </a:solidFill>
            <a:tailEnd type="triangle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 bwMode="auto">
          <a:xfrm flipV="1">
            <a:off x="1891091" y="2725349"/>
            <a:ext cx="462960" cy="510775"/>
          </a:xfrm>
          <a:prstGeom prst="straightConnector1">
            <a:avLst/>
          </a:prstGeom>
          <a:ln w="31750">
            <a:solidFill>
              <a:schemeClr val="tx2">
                <a:lumMod val="60000"/>
                <a:lumOff val="40000"/>
              </a:schemeClr>
            </a:solidFill>
            <a:tailEnd type="triangle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 bwMode="auto">
          <a:xfrm flipV="1">
            <a:off x="2720705" y="2853358"/>
            <a:ext cx="478095" cy="379675"/>
          </a:xfrm>
          <a:prstGeom prst="straightConnector1">
            <a:avLst/>
          </a:prstGeom>
          <a:ln w="31750">
            <a:solidFill>
              <a:schemeClr val="tx2">
                <a:lumMod val="60000"/>
                <a:lumOff val="40000"/>
              </a:schemeClr>
            </a:solidFill>
            <a:tailEnd type="triangle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 bwMode="auto">
          <a:xfrm flipV="1">
            <a:off x="3507897" y="2980736"/>
            <a:ext cx="490847" cy="243233"/>
          </a:xfrm>
          <a:prstGeom prst="straightConnector1">
            <a:avLst/>
          </a:prstGeom>
          <a:ln w="31750">
            <a:solidFill>
              <a:schemeClr val="tx2">
                <a:lumMod val="60000"/>
                <a:lumOff val="40000"/>
              </a:schemeClr>
            </a:solidFill>
            <a:tailEnd type="triangle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rot="16200000" flipH="1">
            <a:off x="3167856" y="3745435"/>
            <a:ext cx="108599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/>
          <p:nvPr/>
        </p:nvCxnSpPr>
        <p:spPr>
          <a:xfrm>
            <a:off x="3714786" y="4207776"/>
            <a:ext cx="385627" cy="4314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Rectangle 77"/>
          <p:cNvSpPr/>
          <p:nvPr/>
        </p:nvSpPr>
        <p:spPr>
          <a:xfrm>
            <a:off x="3756756" y="383844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4</a:t>
            </a:r>
            <a:endParaRPr lang="ru-RU" dirty="0"/>
          </a:p>
        </p:txBody>
      </p:sp>
      <p:cxnSp>
        <p:nvCxnSpPr>
          <p:cNvPr id="79" name="Straight Connector 78"/>
          <p:cNvCxnSpPr/>
          <p:nvPr/>
        </p:nvCxnSpPr>
        <p:spPr>
          <a:xfrm rot="16200000" flipH="1">
            <a:off x="3573774" y="3745436"/>
            <a:ext cx="108599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0490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51470"/>
            <a:ext cx="9433048" cy="347627"/>
          </a:xfrm>
        </p:spPr>
        <p:txBody>
          <a:bodyPr/>
          <a:lstStyle/>
          <a:p>
            <a:r>
              <a:rPr lang="en-US" sz="24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Simulation results</a:t>
            </a:r>
            <a:br>
              <a:rPr lang="en-US" sz="24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</a:br>
            <a:r>
              <a:rPr lang="en-US" sz="24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1 point (LDB </a:t>
            </a:r>
            <a:r>
              <a:rPr lang="en-US" sz="2400" b="0" dirty="0" err="1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BasketballDrive</a:t>
            </a:r>
            <a:r>
              <a:rPr lang="en-US" sz="24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 </a:t>
            </a:r>
            <a:r>
              <a:rPr lang="en-US" sz="2400" b="0" dirty="0" err="1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qp</a:t>
            </a:r>
            <a:r>
              <a:rPr lang="en-US" sz="24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 22) was taken from the anchor</a:t>
            </a:r>
            <a:endParaRPr lang="en-GB" sz="240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8390751"/>
              </p:ext>
            </p:extLst>
          </p:nvPr>
        </p:nvGraphicFramePr>
        <p:xfrm>
          <a:off x="107504" y="1779662"/>
          <a:ext cx="4406901" cy="1901190"/>
        </p:xfrm>
        <a:graphic>
          <a:graphicData uri="http://schemas.openxmlformats.org/drawingml/2006/table">
            <a:tbl>
              <a:tblPr/>
              <a:tblGrid>
                <a:gridCol w="1111895"/>
                <a:gridCol w="569507"/>
                <a:gridCol w="569507"/>
                <a:gridCol w="718664"/>
                <a:gridCol w="718664"/>
                <a:gridCol w="718664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7569010"/>
              </p:ext>
            </p:extLst>
          </p:nvPr>
        </p:nvGraphicFramePr>
        <p:xfrm>
          <a:off x="4608211" y="1897668"/>
          <a:ext cx="4406901" cy="1781175"/>
        </p:xfrm>
        <a:graphic>
          <a:graphicData uri="http://schemas.openxmlformats.org/drawingml/2006/table">
            <a:tbl>
              <a:tblPr/>
              <a:tblGrid>
                <a:gridCol w="1111895"/>
                <a:gridCol w="569507"/>
                <a:gridCol w="569507"/>
                <a:gridCol w="718664"/>
                <a:gridCol w="718664"/>
                <a:gridCol w="718664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2623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/>
          <p:cNvSpPr/>
          <p:nvPr/>
        </p:nvSpPr>
        <p:spPr>
          <a:xfrm>
            <a:off x="6928598" y="2999959"/>
            <a:ext cx="359414" cy="3410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err="1" smtClean="0">
                <a:solidFill>
                  <a:schemeClr val="tx1"/>
                </a:solidFill>
              </a:rPr>
              <a:t>mi</a:t>
            </a:r>
            <a:r>
              <a:rPr lang="en-US" sz="800" baseline="-25000" dirty="0" err="1">
                <a:solidFill>
                  <a:schemeClr val="tx1"/>
                </a:solidFill>
              </a:rPr>
              <a:t>K</a:t>
            </a:r>
            <a:endParaRPr lang="ru-RU" sz="800" baseline="-25000" dirty="0">
              <a:solidFill>
                <a:schemeClr val="tx1"/>
              </a:solidFill>
            </a:endParaRPr>
          </a:p>
        </p:txBody>
      </p:sp>
      <p:cxnSp>
        <p:nvCxnSpPr>
          <p:cNvPr id="54" name="Straight Connector 53"/>
          <p:cNvCxnSpPr/>
          <p:nvPr/>
        </p:nvCxnSpPr>
        <p:spPr bwMode="auto">
          <a:xfrm>
            <a:off x="5578843" y="3347164"/>
            <a:ext cx="0" cy="1189493"/>
          </a:xfrm>
          <a:prstGeom prst="line">
            <a:avLst/>
          </a:prstGeom>
          <a:ln w="25400"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5580112" y="1628112"/>
            <a:ext cx="1707899" cy="17249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770" y="123465"/>
            <a:ext cx="9433048" cy="347627"/>
          </a:xfrm>
        </p:spPr>
        <p:txBody>
          <a:bodyPr/>
          <a:lstStyle/>
          <a:p>
            <a:r>
              <a:rPr lang="en-US" sz="24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Motion information storage in line buffer</a:t>
            </a:r>
            <a:endParaRPr lang="en-GB" sz="240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2253643" y="3015443"/>
            <a:ext cx="351098" cy="33219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baseline="-25000" dirty="0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899327" y="1639167"/>
            <a:ext cx="1707899" cy="17249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1221535" y="3018862"/>
            <a:ext cx="320939" cy="3393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542474" y="3017130"/>
            <a:ext cx="359414" cy="3410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00" baseline="-250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73900" y="3017130"/>
            <a:ext cx="344277" cy="3410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mi</a:t>
            </a:r>
            <a:r>
              <a:rPr lang="en-US" sz="800" baseline="-25000" dirty="0" smtClean="0">
                <a:solidFill>
                  <a:schemeClr val="tx1"/>
                </a:solidFill>
              </a:rPr>
              <a:t>3</a:t>
            </a:r>
            <a:endParaRPr lang="ru-RU" sz="800" baseline="-250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31799" y="3017130"/>
            <a:ext cx="344277" cy="3410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mi</a:t>
            </a:r>
            <a:r>
              <a:rPr lang="en-US" sz="800" baseline="-25000" dirty="0" smtClean="0">
                <a:solidFill>
                  <a:schemeClr val="tx1"/>
                </a:solidFill>
              </a:rPr>
              <a:t>2</a:t>
            </a:r>
            <a:endParaRPr lang="ru-RU" sz="800" baseline="-25000" dirty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81351" y="3016532"/>
            <a:ext cx="353746" cy="34702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mi</a:t>
            </a:r>
            <a:r>
              <a:rPr lang="en-US" sz="800" baseline="-25000" dirty="0" smtClean="0">
                <a:solidFill>
                  <a:schemeClr val="tx1"/>
                </a:solidFill>
              </a:rPr>
              <a:t>1</a:t>
            </a:r>
            <a:endParaRPr lang="ru-RU" sz="1000" baseline="-25000" dirty="0">
              <a:solidFill>
                <a:schemeClr val="tx1"/>
              </a:solidFill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 rot="16200000" flipH="1">
            <a:off x="-282640" y="2823327"/>
            <a:ext cx="92430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200956" y="2411144"/>
            <a:ext cx="328213" cy="3672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236677" y="2096800"/>
            <a:ext cx="256769" cy="3143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4</a:t>
            </a:r>
            <a:endParaRPr lang="ru-RU" dirty="0"/>
          </a:p>
        </p:txBody>
      </p:sp>
      <p:cxnSp>
        <p:nvCxnSpPr>
          <p:cNvPr id="27" name="Straight Connector 26"/>
          <p:cNvCxnSpPr/>
          <p:nvPr/>
        </p:nvCxnSpPr>
        <p:spPr>
          <a:xfrm rot="16200000" flipH="1">
            <a:off x="73467" y="2823327"/>
            <a:ext cx="92430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190159" y="1635646"/>
            <a:ext cx="1707899" cy="17249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179512" y="3358219"/>
            <a:ext cx="0" cy="1189493"/>
          </a:xfrm>
          <a:prstGeom prst="line">
            <a:avLst/>
          </a:prstGeom>
          <a:ln w="25400"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 bwMode="auto">
          <a:xfrm>
            <a:off x="1898058" y="3358219"/>
            <a:ext cx="0" cy="1189493"/>
          </a:xfrm>
          <a:prstGeom prst="line">
            <a:avLst/>
          </a:prstGeom>
          <a:ln w="25400"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 bwMode="auto">
          <a:xfrm>
            <a:off x="3607226" y="3358219"/>
            <a:ext cx="0" cy="1189493"/>
          </a:xfrm>
          <a:prstGeom prst="line">
            <a:avLst/>
          </a:prstGeom>
          <a:ln w="25400"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1217759" y="1684328"/>
            <a:ext cx="617937" cy="3143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CTU</a:t>
            </a:r>
            <a:r>
              <a:rPr lang="en-US" baseline="-25000" dirty="0" smtClean="0"/>
              <a:t>00</a:t>
            </a:r>
            <a:endParaRPr lang="ru-RU" baseline="-25000" dirty="0"/>
          </a:p>
        </p:txBody>
      </p:sp>
      <p:sp>
        <p:nvSpPr>
          <p:cNvPr id="38" name="Rectangle 37"/>
          <p:cNvSpPr/>
          <p:nvPr/>
        </p:nvSpPr>
        <p:spPr>
          <a:xfrm>
            <a:off x="2915816" y="1679804"/>
            <a:ext cx="617937" cy="3143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CTU</a:t>
            </a:r>
            <a:r>
              <a:rPr lang="en-US" baseline="-25000" dirty="0" smtClean="0"/>
              <a:t>01</a:t>
            </a:r>
            <a:endParaRPr lang="ru-RU" baseline="-25000" dirty="0"/>
          </a:p>
        </p:txBody>
      </p:sp>
      <p:sp>
        <p:nvSpPr>
          <p:cNvPr id="39" name="Rectangle 38"/>
          <p:cNvSpPr/>
          <p:nvPr/>
        </p:nvSpPr>
        <p:spPr>
          <a:xfrm>
            <a:off x="1187624" y="3384965"/>
            <a:ext cx="617937" cy="3143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CTU</a:t>
            </a:r>
            <a:r>
              <a:rPr lang="en-US" baseline="-25000" dirty="0"/>
              <a:t>1</a:t>
            </a:r>
            <a:r>
              <a:rPr lang="en-US" baseline="-25000" dirty="0" smtClean="0"/>
              <a:t>0</a:t>
            </a:r>
            <a:endParaRPr lang="ru-RU" baseline="-25000" dirty="0"/>
          </a:p>
        </p:txBody>
      </p:sp>
      <p:sp>
        <p:nvSpPr>
          <p:cNvPr id="40" name="Rectangle 39"/>
          <p:cNvSpPr/>
          <p:nvPr/>
        </p:nvSpPr>
        <p:spPr>
          <a:xfrm>
            <a:off x="2915816" y="3384965"/>
            <a:ext cx="617937" cy="3143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CTU</a:t>
            </a:r>
            <a:r>
              <a:rPr lang="en-US" baseline="-25000" dirty="0" smtClean="0"/>
              <a:t>1</a:t>
            </a:r>
            <a:r>
              <a:rPr lang="en-US" baseline="-25000" dirty="0"/>
              <a:t>1</a:t>
            </a:r>
            <a:endParaRPr lang="ru-RU" baseline="-25000" dirty="0"/>
          </a:p>
        </p:txBody>
      </p:sp>
      <p:sp>
        <p:nvSpPr>
          <p:cNvPr id="46" name="Rectangle 45"/>
          <p:cNvSpPr/>
          <p:nvPr/>
        </p:nvSpPr>
        <p:spPr>
          <a:xfrm>
            <a:off x="1903060" y="3016785"/>
            <a:ext cx="344277" cy="33974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baseline="-25000" dirty="0">
              <a:solidFill>
                <a:schemeClr val="tx1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601330" y="3016114"/>
            <a:ext cx="344277" cy="3344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baseline="-250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2945608" y="3015443"/>
            <a:ext cx="344277" cy="3410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baseline="-25000" dirty="0">
              <a:solidFill>
                <a:schemeClr val="tx1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3289885" y="3019002"/>
            <a:ext cx="316072" cy="3290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baseline="-25000" dirty="0">
              <a:solidFill>
                <a:schemeClr val="tx1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7597801" y="3128308"/>
            <a:ext cx="1299724" cy="3143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CTU boundary</a:t>
            </a:r>
            <a:endParaRPr lang="ru-RU" dirty="0"/>
          </a:p>
        </p:txBody>
      </p:sp>
      <p:cxnSp>
        <p:nvCxnSpPr>
          <p:cNvPr id="55" name="Straight Connector 54"/>
          <p:cNvCxnSpPr/>
          <p:nvPr/>
        </p:nvCxnSpPr>
        <p:spPr bwMode="auto">
          <a:xfrm>
            <a:off x="7288011" y="3347164"/>
            <a:ext cx="0" cy="1189493"/>
          </a:xfrm>
          <a:prstGeom prst="line">
            <a:avLst/>
          </a:prstGeom>
          <a:ln w="25400"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 bwMode="auto">
          <a:xfrm flipV="1">
            <a:off x="3605957" y="1628112"/>
            <a:ext cx="1972886" cy="7534"/>
          </a:xfrm>
          <a:prstGeom prst="line">
            <a:avLst/>
          </a:prstGeom>
          <a:ln w="25400"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196747" y="987576"/>
            <a:ext cx="1" cy="107125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>
            <a:off x="218191" y="1184493"/>
            <a:ext cx="7064745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/>
          <p:cNvSpPr/>
          <p:nvPr/>
        </p:nvSpPr>
        <p:spPr>
          <a:xfrm>
            <a:off x="3133518" y="757408"/>
            <a:ext cx="14368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Picture width</a:t>
            </a:r>
            <a:endParaRPr lang="ru-RU" dirty="0"/>
          </a:p>
        </p:txBody>
      </p:sp>
      <p:cxnSp>
        <p:nvCxnSpPr>
          <p:cNvPr id="65" name="Straight Connector 64"/>
          <p:cNvCxnSpPr/>
          <p:nvPr/>
        </p:nvCxnSpPr>
        <p:spPr>
          <a:xfrm>
            <a:off x="7285474" y="987576"/>
            <a:ext cx="0" cy="103182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tangle 68"/>
          <p:cNvSpPr/>
          <p:nvPr/>
        </p:nvSpPr>
        <p:spPr>
          <a:xfrm>
            <a:off x="4358835" y="2170677"/>
            <a:ext cx="4683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…</a:t>
            </a:r>
            <a:endParaRPr lang="ru-RU" dirty="0"/>
          </a:p>
        </p:txBody>
      </p:sp>
      <p:sp>
        <p:nvSpPr>
          <p:cNvPr id="70" name="Rectangle 69"/>
          <p:cNvSpPr/>
          <p:nvPr/>
        </p:nvSpPr>
        <p:spPr>
          <a:xfrm>
            <a:off x="6597870" y="1650245"/>
            <a:ext cx="7468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CTU</a:t>
            </a:r>
            <a:r>
              <a:rPr lang="en-US" baseline="-25000" dirty="0" smtClean="0"/>
              <a:t>0</a:t>
            </a:r>
            <a:r>
              <a:rPr lang="en-US" baseline="-25000" dirty="0"/>
              <a:t>N</a:t>
            </a:r>
            <a:endParaRPr lang="ru-RU" baseline="-25000" dirty="0"/>
          </a:p>
        </p:txBody>
      </p:sp>
      <p:sp>
        <p:nvSpPr>
          <p:cNvPr id="71" name="Rectangle 70"/>
          <p:cNvSpPr/>
          <p:nvPr/>
        </p:nvSpPr>
        <p:spPr>
          <a:xfrm>
            <a:off x="6587699" y="3339074"/>
            <a:ext cx="7468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CTU</a:t>
            </a:r>
            <a:r>
              <a:rPr lang="en-US" baseline="-25000" dirty="0"/>
              <a:t>1</a:t>
            </a:r>
            <a:r>
              <a:rPr lang="en-US" baseline="-25000" dirty="0" smtClean="0"/>
              <a:t>N</a:t>
            </a:r>
            <a:endParaRPr lang="ru-RU" baseline="-25000" dirty="0"/>
          </a:p>
        </p:txBody>
      </p:sp>
      <p:sp>
        <p:nvSpPr>
          <p:cNvPr id="72" name="Rectangle 71"/>
          <p:cNvSpPr/>
          <p:nvPr/>
        </p:nvSpPr>
        <p:spPr>
          <a:xfrm>
            <a:off x="4335789" y="3645378"/>
            <a:ext cx="4683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…</a:t>
            </a:r>
            <a:endParaRPr lang="ru-RU" dirty="0"/>
          </a:p>
        </p:txBody>
      </p:sp>
      <p:sp>
        <p:nvSpPr>
          <p:cNvPr id="74" name="Rectangle 73"/>
          <p:cNvSpPr/>
          <p:nvPr/>
        </p:nvSpPr>
        <p:spPr>
          <a:xfrm>
            <a:off x="5895734" y="2999444"/>
            <a:ext cx="351098" cy="33219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baseline="-250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5585944" y="3000786"/>
            <a:ext cx="303484" cy="33974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baseline="-250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6243421" y="3004469"/>
            <a:ext cx="344277" cy="3344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baseline="-25000" dirty="0">
              <a:solidFill>
                <a:schemeClr val="tx1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587699" y="3003798"/>
            <a:ext cx="344277" cy="3410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baseline="-25000" dirty="0">
              <a:solidFill>
                <a:schemeClr val="tx1"/>
              </a:solidFill>
            </a:endParaRPr>
          </a:p>
        </p:txBody>
      </p:sp>
      <p:cxnSp>
        <p:nvCxnSpPr>
          <p:cNvPr id="32" name="Straight Connector 31"/>
          <p:cNvCxnSpPr/>
          <p:nvPr/>
        </p:nvCxnSpPr>
        <p:spPr bwMode="auto">
          <a:xfrm flipV="1">
            <a:off x="179512" y="3334997"/>
            <a:ext cx="7344816" cy="23224"/>
          </a:xfrm>
          <a:prstGeom prst="line">
            <a:avLst/>
          </a:prstGeom>
          <a:ln w="50800">
            <a:solidFill>
              <a:schemeClr val="tx2">
                <a:lumMod val="60000"/>
                <a:lumOff val="40000"/>
              </a:schemeClr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 bwMode="auto">
          <a:xfrm flipV="1">
            <a:off x="3618076" y="2999575"/>
            <a:ext cx="1972886" cy="7534"/>
          </a:xfrm>
          <a:prstGeom prst="line">
            <a:avLst/>
          </a:prstGeom>
          <a:ln w="25400"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8740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584" y="843558"/>
            <a:ext cx="4032448" cy="576064"/>
          </a:xfrm>
        </p:spPr>
        <p:txBody>
          <a:bodyPr/>
          <a:lstStyle/>
          <a:p>
            <a:r>
              <a:rPr lang="en-US" sz="1600" b="0" dirty="0">
                <a:solidFill>
                  <a:schemeClr val="tx1"/>
                </a:solidFill>
                <a:latin typeface="FrutigerNext LT Medium"/>
                <a:ea typeface="宋体" charset="-122"/>
                <a:cs typeface="+mj-cs"/>
              </a:rPr>
              <a:t>Motion information </a:t>
            </a:r>
            <a:r>
              <a:rPr lang="en-US" sz="1600" b="0" dirty="0" smtClean="0">
                <a:solidFill>
                  <a:schemeClr val="tx1"/>
                </a:solidFill>
                <a:latin typeface="FrutigerNext LT Medium"/>
                <a:ea typeface="宋体" charset="-122"/>
                <a:cs typeface="+mj-cs"/>
              </a:rPr>
              <a:t>stored</a:t>
            </a:r>
            <a:br>
              <a:rPr lang="en-US" sz="1600" b="0" dirty="0" smtClean="0">
                <a:solidFill>
                  <a:schemeClr val="tx1"/>
                </a:solidFill>
                <a:latin typeface="FrutigerNext LT Medium"/>
                <a:ea typeface="宋体" charset="-122"/>
                <a:cs typeface="+mj-cs"/>
              </a:rPr>
            </a:br>
            <a:r>
              <a:rPr lang="en-US" sz="1600" b="0" dirty="0" smtClean="0">
                <a:solidFill>
                  <a:schemeClr val="tx1"/>
                </a:solidFill>
                <a:latin typeface="FrutigerNext LT Medium"/>
                <a:ea typeface="宋体" charset="-122"/>
                <a:cs typeface="+mj-cs"/>
              </a:rPr>
              <a:t>for </a:t>
            </a:r>
            <a:r>
              <a:rPr lang="en-US" sz="1600" b="0" dirty="0">
                <a:solidFill>
                  <a:schemeClr val="tx1"/>
                </a:solidFill>
                <a:latin typeface="FrutigerNext LT Medium"/>
                <a:ea typeface="宋体" charset="-122"/>
                <a:cs typeface="+mj-cs"/>
              </a:rPr>
              <a:t>each 4 </a:t>
            </a:r>
            <a:r>
              <a:rPr lang="en-US" sz="1600" b="0" dirty="0" smtClean="0">
                <a:solidFill>
                  <a:schemeClr val="tx1"/>
                </a:solidFill>
                <a:latin typeface="FrutigerNext LT Medium"/>
                <a:ea typeface="宋体" charset="-122"/>
                <a:cs typeface="+mj-cs"/>
              </a:rPr>
              <a:t>pixels in a line</a:t>
            </a:r>
            <a:endParaRPr lang="en-US" sz="1600" b="0" dirty="0">
              <a:solidFill>
                <a:schemeClr val="tx1"/>
              </a:solidFill>
              <a:latin typeface="FrutigerNext LT Medium"/>
              <a:ea typeface="宋体" charset="-122"/>
              <a:cs typeface="+mj-cs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6484444"/>
              </p:ext>
            </p:extLst>
          </p:nvPr>
        </p:nvGraphicFramePr>
        <p:xfrm>
          <a:off x="251520" y="1554346"/>
          <a:ext cx="4032448" cy="259588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016224"/>
                <a:gridCol w="2016224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Element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Number of bits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MV0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2*18 = 36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MV1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2*18 = 36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refIdx0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refIdx1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Total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80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8095088"/>
              </p:ext>
            </p:extLst>
          </p:nvPr>
        </p:nvGraphicFramePr>
        <p:xfrm>
          <a:off x="4572000" y="1554346"/>
          <a:ext cx="4392488" cy="14833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196244"/>
                <a:gridCol w="2196244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Resolution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Line memory</a:t>
                      </a:r>
                      <a:r>
                        <a:rPr lang="en-US" sz="1600" baseline="0" dirty="0" smtClean="0"/>
                        <a:t> usage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HD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4800 bytes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4K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 Kbytes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8K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24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20 Kbytes</a:t>
                      </a:r>
                      <a:endParaRPr lang="ru-RU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Rectangle 14"/>
          <p:cNvSpPr/>
          <p:nvPr/>
        </p:nvSpPr>
        <p:spPr>
          <a:xfrm>
            <a:off x="179512" y="4362658"/>
            <a:ext cx="62294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 total line memory consumption is </a:t>
            </a:r>
            <a:r>
              <a:rPr lang="en-US" b="1" dirty="0" smtClean="0"/>
              <a:t>(</a:t>
            </a:r>
            <a:r>
              <a:rPr lang="en-US" b="1" dirty="0" err="1" smtClean="0"/>
              <a:t>pic_width</a:t>
            </a:r>
            <a:r>
              <a:rPr lang="en-US" b="1" dirty="0" smtClean="0"/>
              <a:t> / 4) * 10 bytes</a:t>
            </a:r>
            <a:endParaRPr lang="ru-RU" b="1" dirty="0"/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140770" y="123465"/>
            <a:ext cx="9433048" cy="347627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457123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914248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371372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828496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r>
              <a:rPr lang="en-US" sz="2400" b="0" kern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Motion information storage in line buffer</a:t>
            </a:r>
            <a:endParaRPr lang="en-GB" sz="2400" kern="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372390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7"/>
          <p:cNvSpPr/>
          <p:nvPr/>
        </p:nvSpPr>
        <p:spPr>
          <a:xfrm rot="16200000">
            <a:off x="2707327" y="1803892"/>
            <a:ext cx="404502" cy="400756"/>
          </a:xfrm>
          <a:prstGeom prst="rect">
            <a:avLst/>
          </a:prstGeom>
          <a:pattFill prst="wdUpDiag">
            <a:fgClr>
              <a:srgbClr val="08070C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/>
          <p:cNvSpPr/>
          <p:nvPr/>
        </p:nvSpPr>
        <p:spPr>
          <a:xfrm rot="16200000">
            <a:off x="2306579" y="1803886"/>
            <a:ext cx="404502" cy="4007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9"/>
          <p:cNvSpPr/>
          <p:nvPr/>
        </p:nvSpPr>
        <p:spPr>
          <a:xfrm rot="16200000">
            <a:off x="1905831" y="1803892"/>
            <a:ext cx="404502" cy="400756"/>
          </a:xfrm>
          <a:prstGeom prst="rect">
            <a:avLst/>
          </a:prstGeom>
          <a:pattFill prst="wdUpDiag">
            <a:fgClr>
              <a:srgbClr val="08070C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10"/>
          <p:cNvSpPr/>
          <p:nvPr/>
        </p:nvSpPr>
        <p:spPr>
          <a:xfrm rot="16200000">
            <a:off x="1501801" y="1803892"/>
            <a:ext cx="404502" cy="4007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Rectangle 11"/>
          <p:cNvSpPr/>
          <p:nvPr/>
        </p:nvSpPr>
        <p:spPr>
          <a:xfrm rot="16200000">
            <a:off x="1102518" y="1803892"/>
            <a:ext cx="404502" cy="400756"/>
          </a:xfrm>
          <a:prstGeom prst="rect">
            <a:avLst/>
          </a:prstGeom>
          <a:pattFill prst="wdUpDiag">
            <a:fgClr>
              <a:schemeClr val="tx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12"/>
          <p:cNvSpPr/>
          <p:nvPr/>
        </p:nvSpPr>
        <p:spPr>
          <a:xfrm rot="16200000">
            <a:off x="700574" y="1803892"/>
            <a:ext cx="404502" cy="4007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3108404" y="1798906"/>
            <a:ext cx="404502" cy="411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295646" y="1798905"/>
            <a:ext cx="415627" cy="407727"/>
          </a:xfrm>
          <a:prstGeom prst="rect">
            <a:avLst/>
          </a:prstGeom>
          <a:pattFill prst="wdUpDiag">
            <a:fgClr>
              <a:schemeClr val="tx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rot="16200000" flipH="1">
            <a:off x="-256336" y="1576187"/>
            <a:ext cx="108599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311856" y="1091900"/>
            <a:ext cx="385627" cy="4314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16200000" flipH="1">
            <a:off x="2777" y="3155896"/>
            <a:ext cx="54751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279836" y="3382913"/>
            <a:ext cx="822181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353826" y="722568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4</a:t>
            </a:r>
            <a:endParaRPr lang="ru-RU" dirty="0"/>
          </a:p>
        </p:txBody>
      </p:sp>
      <p:cxnSp>
        <p:nvCxnSpPr>
          <p:cNvPr id="21" name="Straight Connector 20"/>
          <p:cNvCxnSpPr/>
          <p:nvPr/>
        </p:nvCxnSpPr>
        <p:spPr>
          <a:xfrm rot="16200000" flipH="1">
            <a:off x="162065" y="1576187"/>
            <a:ext cx="108599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 rot="16200000">
            <a:off x="2908208" y="2485567"/>
            <a:ext cx="404502" cy="804894"/>
          </a:xfrm>
          <a:prstGeom prst="rect">
            <a:avLst/>
          </a:prstGeom>
          <a:pattFill prst="wdUpDiag">
            <a:fgClr>
              <a:srgbClr val="08070C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Rectangle 24"/>
          <p:cNvSpPr/>
          <p:nvPr/>
        </p:nvSpPr>
        <p:spPr>
          <a:xfrm rot="16200000">
            <a:off x="2105013" y="2487266"/>
            <a:ext cx="404502" cy="801496"/>
          </a:xfrm>
          <a:prstGeom prst="rect">
            <a:avLst/>
          </a:prstGeom>
          <a:pattFill prst="wdUpDiag">
            <a:fgClr>
              <a:srgbClr val="08070C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Rectangle 26"/>
          <p:cNvSpPr/>
          <p:nvPr/>
        </p:nvSpPr>
        <p:spPr>
          <a:xfrm rot="16200000">
            <a:off x="1301565" y="2487400"/>
            <a:ext cx="404502" cy="801227"/>
          </a:xfrm>
          <a:prstGeom prst="rect">
            <a:avLst/>
          </a:prstGeom>
          <a:pattFill prst="wdUpDiag">
            <a:fgClr>
              <a:srgbClr val="08070C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Rectangle 29"/>
          <p:cNvSpPr/>
          <p:nvPr/>
        </p:nvSpPr>
        <p:spPr>
          <a:xfrm>
            <a:off x="280668" y="2685305"/>
            <a:ext cx="826038" cy="403315"/>
          </a:xfrm>
          <a:prstGeom prst="rect">
            <a:avLst/>
          </a:prstGeom>
          <a:pattFill prst="wdUpDiag">
            <a:fgClr>
              <a:srgbClr val="08070C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 rot="16200000" flipH="1">
            <a:off x="877186" y="3204662"/>
            <a:ext cx="45249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503459" y="3418078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8</a:t>
            </a:r>
            <a:endParaRPr lang="ru-RU" dirty="0"/>
          </a:p>
        </p:txBody>
      </p:sp>
      <p:sp>
        <p:nvSpPr>
          <p:cNvPr id="34" name="Rectangle 33"/>
          <p:cNvSpPr/>
          <p:nvPr/>
        </p:nvSpPr>
        <p:spPr>
          <a:xfrm>
            <a:off x="3735246" y="1786172"/>
            <a:ext cx="13436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Motion field</a:t>
            </a:r>
            <a:endParaRPr lang="ru-RU" dirty="0"/>
          </a:p>
        </p:txBody>
      </p:sp>
      <p:sp>
        <p:nvSpPr>
          <p:cNvPr id="35" name="Rectangle 34"/>
          <p:cNvSpPr/>
          <p:nvPr/>
        </p:nvSpPr>
        <p:spPr>
          <a:xfrm>
            <a:off x="3731516" y="2697473"/>
            <a:ext cx="32433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Motion field stored in line buffer</a:t>
            </a:r>
            <a:endParaRPr lang="ru-RU" dirty="0"/>
          </a:p>
        </p:txBody>
      </p:sp>
      <p:cxnSp>
        <p:nvCxnSpPr>
          <p:cNvPr id="36" name="Straight Connector 35"/>
          <p:cNvCxnSpPr/>
          <p:nvPr/>
        </p:nvCxnSpPr>
        <p:spPr>
          <a:xfrm rot="16200000" flipH="1">
            <a:off x="-253894" y="2404992"/>
            <a:ext cx="1085994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rot="16200000" flipH="1">
            <a:off x="2969909" y="2487913"/>
            <a:ext cx="1085994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>
          <a:xfrm>
            <a:off x="276533" y="4211718"/>
            <a:ext cx="291530" cy="3003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Rectangle 38"/>
          <p:cNvSpPr/>
          <p:nvPr/>
        </p:nvSpPr>
        <p:spPr>
          <a:xfrm>
            <a:off x="600512" y="4178283"/>
            <a:ext cx="33374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Skipped motion information units</a:t>
            </a:r>
            <a:endParaRPr lang="ru-RU" dirty="0"/>
          </a:p>
        </p:txBody>
      </p:sp>
      <p:sp>
        <p:nvSpPr>
          <p:cNvPr id="40" name="Rectangle 39"/>
          <p:cNvSpPr/>
          <p:nvPr/>
        </p:nvSpPr>
        <p:spPr>
          <a:xfrm>
            <a:off x="276533" y="3770745"/>
            <a:ext cx="308291" cy="305436"/>
          </a:xfrm>
          <a:prstGeom prst="rect">
            <a:avLst/>
          </a:prstGeom>
          <a:pattFill prst="wdUpDiag">
            <a:fgClr>
              <a:schemeClr val="tx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Straight Connector 41"/>
          <p:cNvCxnSpPr/>
          <p:nvPr/>
        </p:nvCxnSpPr>
        <p:spPr>
          <a:xfrm rot="16200000" flipH="1">
            <a:off x="559020" y="2612899"/>
            <a:ext cx="1085994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rot="16200000" flipH="1">
            <a:off x="1361433" y="2498462"/>
            <a:ext cx="1085994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rot="16200000" flipH="1">
            <a:off x="2165015" y="2498462"/>
            <a:ext cx="1085994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stCxn id="15" idx="2"/>
          </p:cNvCxnSpPr>
          <p:nvPr/>
        </p:nvCxnSpPr>
        <p:spPr bwMode="auto">
          <a:xfrm flipH="1">
            <a:off x="503459" y="2206632"/>
            <a:ext cx="1" cy="478673"/>
          </a:xfrm>
          <a:prstGeom prst="straightConnector1">
            <a:avLst/>
          </a:prstGeom>
          <a:ln>
            <a:tailEnd type="triangle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 bwMode="auto">
          <a:xfrm flipH="1">
            <a:off x="1288017" y="2197483"/>
            <a:ext cx="1" cy="478673"/>
          </a:xfrm>
          <a:prstGeom prst="straightConnector1">
            <a:avLst/>
          </a:prstGeom>
          <a:ln>
            <a:tailEnd type="triangle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 bwMode="auto">
          <a:xfrm flipH="1">
            <a:off x="2130717" y="2197482"/>
            <a:ext cx="1" cy="478673"/>
          </a:xfrm>
          <a:prstGeom prst="straightConnector1">
            <a:avLst/>
          </a:prstGeom>
          <a:ln>
            <a:tailEnd type="triangle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 bwMode="auto">
          <a:xfrm flipH="1">
            <a:off x="2927818" y="2206515"/>
            <a:ext cx="1" cy="478673"/>
          </a:xfrm>
          <a:prstGeom prst="straightConnector1">
            <a:avLst/>
          </a:prstGeom>
          <a:ln>
            <a:tailEnd type="triangle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600512" y="3741675"/>
            <a:ext cx="44533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M</a:t>
            </a:r>
            <a:r>
              <a:rPr lang="en-US" dirty="0" smtClean="0"/>
              <a:t>otion information units stored in line buffer</a:t>
            </a:r>
            <a:endParaRPr lang="ru-RU" dirty="0"/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140770" y="123465"/>
            <a:ext cx="9433048" cy="347627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457123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914248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371372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828496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r>
              <a:rPr lang="en-US" sz="2400" b="0" kern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8 pixel grid usage for motion information storage</a:t>
            </a:r>
            <a:endParaRPr lang="en-GB" sz="2400" kern="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70329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323528" y="3363838"/>
            <a:ext cx="51987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</a:t>
            </a:r>
            <a:r>
              <a:rPr lang="en-US" dirty="0" smtClean="0"/>
              <a:t>otal line memory saving is </a:t>
            </a:r>
            <a:r>
              <a:rPr lang="en-US" b="1" dirty="0" smtClean="0"/>
              <a:t>(</a:t>
            </a:r>
            <a:r>
              <a:rPr lang="en-US" b="1" dirty="0" err="1" smtClean="0"/>
              <a:t>pic_width</a:t>
            </a:r>
            <a:r>
              <a:rPr lang="en-US" b="1" dirty="0" smtClean="0"/>
              <a:t> / 8) * 10 bytes</a:t>
            </a:r>
            <a:endParaRPr lang="ru-RU" b="1" dirty="0"/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140770" y="123465"/>
            <a:ext cx="9433048" cy="347627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457123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914248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371372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828496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r>
              <a:rPr lang="en-US" sz="2400" b="0" kern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Line memory saving</a:t>
            </a:r>
            <a:endParaRPr lang="en-GB" sz="2400" kern="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0985657"/>
              </p:ext>
            </p:extLst>
          </p:nvPr>
        </p:nvGraphicFramePr>
        <p:xfrm>
          <a:off x="323528" y="1203598"/>
          <a:ext cx="7560840" cy="16916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890210"/>
                <a:gridCol w="1890210"/>
                <a:gridCol w="2052228"/>
                <a:gridCol w="172819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Resolution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Line memory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smtClean="0"/>
                        <a:t>usage VTM 6.0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Line memory</a:t>
                      </a:r>
                      <a:r>
                        <a:rPr lang="en-US" sz="1600" baseline="0" dirty="0" smtClean="0"/>
                        <a:t> usage with P0604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Line memory saving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HD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4800 bytes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2400 </a:t>
                      </a:r>
                      <a:r>
                        <a:rPr lang="en-US" dirty="0" smtClean="0"/>
                        <a:t>bytes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2400 bytes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4K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 Kbytes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 </a:t>
                      </a:r>
                      <a:r>
                        <a:rPr lang="en-US" dirty="0" smtClean="0"/>
                        <a:t>Kbytes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5 Kbytes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8K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24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20 Kbytes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24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10 Kbytes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10 Kbytes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1626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51470"/>
            <a:ext cx="9433048" cy="347627"/>
          </a:xfrm>
        </p:spPr>
        <p:txBody>
          <a:bodyPr/>
          <a:lstStyle/>
          <a:p>
            <a:r>
              <a:rPr lang="en-US" sz="24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Simulation results</a:t>
            </a:r>
            <a:endParaRPr lang="en-GB" sz="240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3914576"/>
              </p:ext>
            </p:extLst>
          </p:nvPr>
        </p:nvGraphicFramePr>
        <p:xfrm>
          <a:off x="-612576" y="1324312"/>
          <a:ext cx="5718175" cy="2551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8" name="Document" r:id="rId3" imgW="5718341" imgH="2550544" progId="Word.Document.12">
                  <p:embed/>
                </p:oleObj>
              </mc:Choice>
              <mc:Fallback>
                <p:oleObj name="Document" r:id="rId3" imgW="5718341" imgH="25505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612576" y="1324312"/>
                        <a:ext cx="5718175" cy="2551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073295"/>
              </p:ext>
            </p:extLst>
          </p:nvPr>
        </p:nvGraphicFramePr>
        <p:xfrm>
          <a:off x="3995936" y="1324292"/>
          <a:ext cx="5718175" cy="2551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9" name="Document" r:id="rId5" imgW="5718341" imgH="2550544" progId="Word.Document.12">
                  <p:embed/>
                </p:oleObj>
              </mc:Choice>
              <mc:Fallback>
                <p:oleObj name="Document" r:id="rId5" imgW="5718341" imgH="25505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95936" y="1324292"/>
                        <a:ext cx="5718175" cy="2551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3294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Conclusion</a:t>
            </a:r>
            <a:endParaRPr lang="en-GB" sz="240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Motion info storage </a:t>
            </a:r>
            <a:r>
              <a:rPr lang="en-US" dirty="0" smtClean="0"/>
              <a:t>optimization is proposed</a:t>
            </a:r>
          </a:p>
          <a:p>
            <a:r>
              <a:rPr lang="en-US" dirty="0" smtClean="0"/>
              <a:t>5 Kbytes </a:t>
            </a:r>
            <a:r>
              <a:rPr lang="en-US" dirty="0" smtClean="0"/>
              <a:t>saved for 4K, 10Kbytes for 8K</a:t>
            </a:r>
          </a:p>
          <a:p>
            <a:r>
              <a:rPr lang="en-US" dirty="0" smtClean="0"/>
              <a:t>Performance </a:t>
            </a:r>
            <a:r>
              <a:rPr lang="en-US" dirty="0" smtClean="0"/>
              <a:t>changes</a:t>
            </a:r>
            <a:r>
              <a:rPr lang="en-US" dirty="0" smtClean="0"/>
              <a:t>: 0.01% for RA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8210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0166" y="2067694"/>
            <a:ext cx="7632700" cy="653653"/>
          </a:xfrm>
        </p:spPr>
        <p:txBody>
          <a:bodyPr/>
          <a:lstStyle/>
          <a:p>
            <a:r>
              <a:rPr lang="en-US" sz="24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Thanks HHI for crosschecking!</a:t>
            </a:r>
            <a:endParaRPr lang="en-GB" sz="240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012753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以客户为中心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4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7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Building a better connected world</Template>
  <TotalTime>37731</TotalTime>
  <Words>1053</Words>
  <Application>Microsoft Office PowerPoint</Application>
  <PresentationFormat>On-screen Show (16:9)</PresentationFormat>
  <Paragraphs>556</Paragraphs>
  <Slides>12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5" baseType="lpstr">
      <vt:lpstr>微软雅黑</vt:lpstr>
      <vt:lpstr>ＭＳ Ｐゴシック</vt:lpstr>
      <vt:lpstr>宋体</vt:lpstr>
      <vt:lpstr>Arial</vt:lpstr>
      <vt:lpstr>Calibri</vt:lpstr>
      <vt:lpstr>FrutigerNext LT Medium</vt:lpstr>
      <vt:lpstr>黑体</vt:lpstr>
      <vt:lpstr>华文细黑</vt:lpstr>
      <vt:lpstr>Wingdings</vt:lpstr>
      <vt:lpstr>5_以客户为中心</vt:lpstr>
      <vt:lpstr>14_主题1</vt:lpstr>
      <vt:lpstr>17_主题1</vt:lpstr>
      <vt:lpstr>Document</vt:lpstr>
      <vt:lpstr>JVET-P0604 Non-CE4: Motion field storage optimization for the line buffer</vt:lpstr>
      <vt:lpstr>Motion information storage in line buffer</vt:lpstr>
      <vt:lpstr>Motion information stored for each 4 pixels in a line</vt:lpstr>
      <vt:lpstr>PowerPoint Presentation</vt:lpstr>
      <vt:lpstr>PowerPoint Presentation</vt:lpstr>
      <vt:lpstr>Simulation results</vt:lpstr>
      <vt:lpstr>Conclusion</vt:lpstr>
      <vt:lpstr>Thanks HHI for crosschecking!</vt:lpstr>
      <vt:lpstr>PowerPoint Presentation</vt:lpstr>
      <vt:lpstr>Per sequence results</vt:lpstr>
      <vt:lpstr>Affine model derivation for inherited candidates</vt:lpstr>
      <vt:lpstr>Simulation results 1 point (LDB BasketballDrive qp 22) was taken from the anchor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a better connected world</dc:title>
  <dc:creator>z00164042</dc:creator>
  <cp:lastModifiedBy>JVET-P0604</cp:lastModifiedBy>
  <cp:revision>1287</cp:revision>
  <dcterms:created xsi:type="dcterms:W3CDTF">2014-12-10T06:05:08Z</dcterms:created>
  <dcterms:modified xsi:type="dcterms:W3CDTF">2019-10-06T09:35:12Z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(4)+mRI5gXQHovmfVtvGi8YEj8MNucGyGqF6+S9e0Cq/oHdRt7j1cQpCgfR2wT34wXo3ifSLdp2_x000d_
yKWO99KTItGSQ+TlzeBGJwsp349jT3IYFg4uIIAGN1Sr6+zVCJQ83zqXieIpRC0ddyp00XIe_x000d_
AGQKlhgmFM3HQOYoMc7WxtsaVOvJxMXiHg0qf/nNhokoPB4Wp9r/kNZ90e1txeJqHcJWACTu_x000d_
VqQv5ACQ2nD4EZ87NP</vt:lpwstr>
  </property>
  <property fmtid="{D5CDD505-2E9C-101B-9397-08002B2CF9AE}" pid="3" name="_ms_pID_7253431">
    <vt:lpwstr>px3Ik0ZLGzfQzcCJsqyA3kvMOARvCMBL8Dhd75pjtmUV1aC6+8Ocxe_x000d_
bTa5I8Vdm6Kj28DsD6+YWqoh2lvpINNVtub7jghbMZ2e2pMxL4FAIVSA3xq1LicoEfUbh+E3_x000d_
+mvpI/wSYvDz2t8u1JHubKvNV7JNQUiW7iXzGhZb8OEDRGzgpz/C2sKYFd3zk/zuyM8TKKtY_x000d_
I+kyilpsAB3ZpR2buezpdf7vRdHbktFqV01V</vt:lpwstr>
  </property>
  <property fmtid="{D5CDD505-2E9C-101B-9397-08002B2CF9AE}" pid="4" name="_ms_pID_7253432">
    <vt:lpwstr>bPscNl73h+KBMIOAsGC5BjFPwGo4c9Erl1dl_x000d_
vs9OFVH4nUw6/t2aDq73yszRyL3FPUhqCxmmmuwVQHBnVOI56+ChAskHL52OZcAKavGhiXII_x000d_
aFSH+fQOLCuyhbAuBRYHGK3Tn2LIm/L/CRUstyABzM1b5HQdNsEncFPMhWribToTFsuj6hAo_x000d_
mvmyMQyM4tgghZnUKjGMVJQFQC0Bt2gS/+gcFl+EcP/wCA/uiZjETW</vt:lpwstr>
  </property>
  <property fmtid="{D5CDD505-2E9C-101B-9397-08002B2CF9AE}" pid="5" name="_ms_pID_7253433">
    <vt:lpwstr>9m</vt:lpwstr>
  </property>
  <property fmtid="{D5CDD505-2E9C-101B-9397-08002B2CF9AE}" pid="6" name="_new_ms_pID_72543">
    <vt:lpwstr>(3)D6gnMPtiRUoiv7TQ6beWoFubAI7FrBJYzPENz0TJC9tAkcoZUoM/CYbFiPqvmA29dNnQFZX9
/G/Rt3ob3ctuGj52Ljf4GJ4M0I8PzvXhT4oyPjchV4M7AANBNfAdLwhC+0aPtBMjN/bvP0Qt
1fmLMkXGoPASDG3HwSWUG6NdushbaVfP+brGb/TYKfUZoesHgL7wZywLOzi3UZyiYf93Tq8t
axvBVjWo/6DnaTS1xV</vt:lpwstr>
  </property>
  <property fmtid="{D5CDD505-2E9C-101B-9397-08002B2CF9AE}" pid="7" name="_new_ms_pID_725431">
    <vt:lpwstr>Kjf+ugc5LSQMgv19imP3HJkYQpXOguN2x+KsYybauYWSLjrZRON7hR
KXRWIpM+ZH6PeHISAnlVIRPZuNDpZ+1EKqGUOHAaECsPwkyFLCj6sTjSYx3f4SXrYcOS1RqC
NmYeVQS+Pb7f+XnTqVpao51FhHh9UvK5fy6RRIf5/I4K75l1LNTxxD+DBKB0mzrDzM628LWD
gxVWjhsHfW5Bk/LnT88eTvAxlQWazCUBpCOL</vt:lpwstr>
  </property>
  <property fmtid="{D5CDD505-2E9C-101B-9397-08002B2CF9AE}" pid="8" name="_new_ms_pID_725432">
    <vt:lpwstr>0qkkE4w/JU6q+khuobzT7KZp8K0stBA0dU6H
rWYOLdsmXaUDEGD+qgThMuE6w3k9FSuXcfp2fli6sCBSBJO7mQxZh9PQlQneIzX5m36pUYGd
WaTJVOnK2NTd54jo93yj0r7u34SDEEwrZDBFltJKgjJFgzcNtXU8CMjND14E5UOEMSfpAnl+
Sb7KhG4HAj3rhQ==</vt:lpwstr>
  </property>
  <property fmtid="{D5CDD505-2E9C-101B-9397-08002B2CF9AE}" pid="9" name="_2015_ms_pID_725343">
    <vt:lpwstr>(3)sW1rkxh/+3bBBjMfY0gtdL5DCpNBeMoNwcJvZrehEZqizPZoGfrtecwAcwg5U6qrPwNkJjbq
RB4AU8lBkrNOaiS5CKEMtX18cWsvbbCPxfKRDsUzX998GFrQqd0o6SUOJFlORXBw/21M41IR
A8cFjDZMtQli6QW4tskFz9Mexs7rE5yu4i9Ii7Kso1II9+9wPLdyNH/5E41uo2+3qwSeh9H8
sWsx3aMrK8lUcSLGuO</vt:lpwstr>
  </property>
  <property fmtid="{D5CDD505-2E9C-101B-9397-08002B2CF9AE}" pid="10" name="_2015_ms_pID_7253431">
    <vt:lpwstr>knniYfd8wmI6oHW/LZQzoRGNXECU+mEJUblwAVW9Ifc5gDTHy3kCCf
vzfpsBnWGI8OkIWyMsdEQSfdoWpR6xnTdHSnqQVMDwyLG9rd632mTFrLcjou4wMGKkNYGbUo
xuzQAfNn9zoDcIi/ThBmQ+/pJAzOqEZVtIARuFA7UfrU3l2SQ98i5lqBFi0Q0RZSRwwVRPP/
ZTDZc2XTbNLg9GoZJkDeDCG10hT2oTo+ZdJr</vt:lpwstr>
  </property>
  <property fmtid="{D5CDD505-2E9C-101B-9397-08002B2CF9AE}" pid="11" name="_2015_ms_pID_7253432">
    <vt:lpwstr>gg==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1505357176</vt:lpwstr>
  </property>
</Properties>
</file>