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38"/>
  </p:notesMasterIdLst>
  <p:handoutMasterIdLst>
    <p:handoutMasterId r:id="rId39"/>
  </p:handoutMasterIdLst>
  <p:sldIdLst>
    <p:sldId id="396" r:id="rId4"/>
    <p:sldId id="609" r:id="rId5"/>
    <p:sldId id="571" r:id="rId6"/>
    <p:sldId id="573" r:id="rId7"/>
    <p:sldId id="572" r:id="rId8"/>
    <p:sldId id="576" r:id="rId9"/>
    <p:sldId id="580" r:id="rId10"/>
    <p:sldId id="582" r:id="rId11"/>
    <p:sldId id="581" r:id="rId12"/>
    <p:sldId id="574" r:id="rId13"/>
    <p:sldId id="583" r:id="rId14"/>
    <p:sldId id="584" r:id="rId15"/>
    <p:sldId id="585" r:id="rId16"/>
    <p:sldId id="616" r:id="rId17"/>
    <p:sldId id="620" r:id="rId18"/>
    <p:sldId id="622" r:id="rId19"/>
    <p:sldId id="623" r:id="rId20"/>
    <p:sldId id="618" r:id="rId21"/>
    <p:sldId id="617" r:id="rId22"/>
    <p:sldId id="591" r:id="rId23"/>
    <p:sldId id="624" r:id="rId24"/>
    <p:sldId id="625" r:id="rId25"/>
    <p:sldId id="630" r:id="rId26"/>
    <p:sldId id="626" r:id="rId27"/>
    <p:sldId id="629" r:id="rId28"/>
    <p:sldId id="597" r:id="rId29"/>
    <p:sldId id="598" r:id="rId30"/>
    <p:sldId id="601" r:id="rId31"/>
    <p:sldId id="600" r:id="rId32"/>
    <p:sldId id="602" r:id="rId33"/>
    <p:sldId id="604" r:id="rId34"/>
    <p:sldId id="605" r:id="rId35"/>
    <p:sldId id="631" r:id="rId36"/>
    <p:sldId id="260" r:id="rId3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CC00"/>
    <a:srgbClr val="155881"/>
    <a:srgbClr val="404040"/>
    <a:srgbClr val="33CCFF"/>
    <a:srgbClr val="4790BD"/>
    <a:srgbClr val="1F85C3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62" autoAdjust="0"/>
    <p:restoredTop sz="97087" autoAdjust="0"/>
  </p:normalViewPr>
  <p:slideViewPr>
    <p:cSldViewPr>
      <p:cViewPr varScale="1">
        <p:scale>
          <a:sx n="119" d="100"/>
          <a:sy n="119" d="100"/>
        </p:scale>
        <p:origin x="648" y="67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507"/>
        <p:guide pos="5284"/>
        <p:guide pos="2608"/>
        <p:guide orient="horz" pos="78"/>
        <p:guide pos="68"/>
        <p:guide pos="5647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7" d="100"/>
          <a:sy n="67" d="100"/>
        </p:scale>
        <p:origin x="3120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2019/10/5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2019/10/5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10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6899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18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1040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22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7717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34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755651" y="244475"/>
            <a:ext cx="7632700" cy="65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58" rIns="80118" bIns="40058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9858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599741"/>
            <a:ext cx="1454624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JVET-P0599, October 2019</a:t>
            </a:r>
            <a:endParaRPr lang="zh-CN" altLang="en-US" sz="12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6487"/>
            <a:ext cx="23352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735669" y="4863309"/>
            <a:ext cx="3649663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51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JVET-P0599, </a:t>
            </a:r>
            <a:r>
              <a:rPr lang="en-US" altLang="zh-CN" sz="1050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October 2019</a:t>
            </a:r>
            <a:endParaRPr lang="en-US" altLang="zh-CN" sz="1051" b="0" dirty="0" smtClean="0">
              <a:solidFill>
                <a:schemeClr val="bg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26" y="4900504"/>
            <a:ext cx="808175" cy="1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2"/>
            <a:ext cx="20304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876256" y="494801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4092" r:id="rId2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08459"/>
            <a:ext cx="1310608" cy="31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4021" y="901722"/>
            <a:ext cx="3554615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951" y="2571750"/>
            <a:ext cx="8856663" cy="1152128"/>
          </a:xfrm>
        </p:spPr>
        <p:txBody>
          <a:bodyPr/>
          <a:lstStyle/>
          <a:p>
            <a:pPr algn="ctr" fontAlgn="ctr"/>
            <a:r>
              <a:rPr lang="en-US" altLang="zh-CN" sz="3200" smtClean="0">
                <a:latin typeface="Arial"/>
                <a:ea typeface="微软雅黑" panose="020B0503020204020204" pitchFamily="34" charset="-122"/>
              </a:rPr>
              <a:t>JVET-P0599</a:t>
            </a:r>
            <a:r>
              <a:rPr lang="en-US" altLang="zh-CN" dirty="0">
                <a:latin typeface="Arial"/>
                <a:ea typeface="微软雅黑" panose="020B0503020204020204" pitchFamily="34" charset="-122"/>
              </a:rPr>
              <a:t/>
            </a:r>
            <a:br>
              <a:rPr lang="en-US" altLang="zh-CN" dirty="0">
                <a:latin typeface="Arial"/>
                <a:ea typeface="微软雅黑" panose="020B0503020204020204" pitchFamily="34" charset="-122"/>
              </a:rPr>
            </a:br>
            <a:r>
              <a:rPr lang="en-US" sz="1600" dirty="0" smtClean="0"/>
              <a:t>Non-CE3</a:t>
            </a:r>
            <a:r>
              <a:rPr lang="en-US" sz="1600" dirty="0"/>
              <a:t>: Cleanup of interpolation filtering for intra prediction</a:t>
            </a:r>
            <a:endParaRPr lang="en-US" altLang="zh-CN" sz="1600" dirty="0"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3" name="标题 3"/>
          <p:cNvSpPr txBox="1">
            <a:spLocks/>
          </p:cNvSpPr>
          <p:nvPr/>
        </p:nvSpPr>
        <p:spPr>
          <a:xfrm>
            <a:off x="5940152" y="3651870"/>
            <a:ext cx="3024462" cy="936104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1" fontAlgn="base" hangingPunct="1">
              <a:lnSpc>
                <a:spcPts val="3999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黑体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charset="-122"/>
              </a:defRPr>
            </a:lvl5pPr>
            <a:lvl6pPr marL="457123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248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372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496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hangingPunct="0">
              <a:lnSpc>
                <a:spcPct val="100000"/>
              </a:lnSpc>
            </a:pPr>
            <a:r>
              <a:rPr lang="en-CA" sz="1200" dirty="0"/>
              <a:t>Alexey </a:t>
            </a:r>
            <a:r>
              <a:rPr lang="en-CA" sz="1200" dirty="0" err="1" smtClean="0"/>
              <a:t>Filippov</a:t>
            </a:r>
            <a:endParaRPr lang="en-CA" sz="1200" dirty="0" smtClean="0"/>
          </a:p>
          <a:p>
            <a:pPr hangingPunct="0">
              <a:lnSpc>
                <a:spcPct val="100000"/>
              </a:lnSpc>
            </a:pPr>
            <a:r>
              <a:rPr lang="en-CA" sz="1200" dirty="0" smtClean="0"/>
              <a:t>Vasily Rufitskiy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CTC results</a:t>
            </a:r>
            <a:endParaRPr lang="zh-CN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45489"/>
              </p:ext>
            </p:extLst>
          </p:nvPr>
        </p:nvGraphicFramePr>
        <p:xfrm>
          <a:off x="2641869" y="1275606"/>
          <a:ext cx="3860264" cy="3262320"/>
        </p:xfrm>
        <a:graphic>
          <a:graphicData uri="http://schemas.openxmlformats.org/drawingml/2006/table">
            <a:tbl>
              <a:tblPr firstRow="1" firstCol="1" bandRow="1"/>
              <a:tblGrid>
                <a:gridCol w="912224"/>
                <a:gridCol w="636332"/>
                <a:gridCol w="636332"/>
                <a:gridCol w="636332"/>
                <a:gridCol w="519522"/>
                <a:gridCol w="519522"/>
              </a:tblGrid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88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55651" y="843558"/>
            <a:ext cx="7632700" cy="3523659"/>
          </a:xfrm>
        </p:spPr>
        <p:txBody>
          <a:bodyPr/>
          <a:lstStyle/>
          <a:p>
            <a:r>
              <a:rPr lang="en-US" sz="1200" dirty="0" smtClean="0"/>
              <a:t>Anchor: Gaussian interpolation filter</a:t>
            </a:r>
          </a:p>
          <a:p>
            <a:r>
              <a:rPr lang="en-US" sz="1200" dirty="0" smtClean="0"/>
              <a:t>Test: Smoothing interpolation filter</a:t>
            </a:r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DCT-IF </a:t>
            </a:r>
            <a:r>
              <a:rPr lang="en-US" dirty="0"/>
              <a:t>filter </a:t>
            </a:r>
            <a:r>
              <a:rPr lang="en-US" dirty="0" smtClean="0"/>
              <a:t>disabled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559639"/>
              </p:ext>
            </p:extLst>
          </p:nvPr>
        </p:nvGraphicFramePr>
        <p:xfrm>
          <a:off x="2636920" y="1419622"/>
          <a:ext cx="3870162" cy="3262304"/>
        </p:xfrm>
        <a:graphic>
          <a:graphicData uri="http://schemas.openxmlformats.org/drawingml/2006/table">
            <a:tbl>
              <a:tblPr firstRow="1" firstCol="1" bandRow="1"/>
              <a:tblGrid>
                <a:gridCol w="914563"/>
                <a:gridCol w="637963"/>
                <a:gridCol w="637963"/>
                <a:gridCol w="637963"/>
                <a:gridCol w="520855"/>
                <a:gridCol w="520855"/>
              </a:tblGrid>
              <a:tr h="142203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203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VTM6.0 without DCTIF intra interpolation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203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83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203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VTM6.0 without DCTIF intra interpolation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203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20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227" marR="6022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799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651" y="1867535"/>
            <a:ext cx="7632700" cy="654050"/>
          </a:xfrm>
        </p:spPr>
        <p:txBody>
          <a:bodyPr/>
          <a:lstStyle/>
          <a:p>
            <a:pPr algn="ctr"/>
            <a:r>
              <a:rPr lang="en-US" dirty="0" smtClean="0"/>
              <a:t>Examples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25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126" y="1141841"/>
            <a:ext cx="5472608" cy="307834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433575" y="3319352"/>
            <a:ext cx="307970" cy="2445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755651" y="244475"/>
            <a:ext cx="7632700" cy="654050"/>
          </a:xfrm>
        </p:spPr>
        <p:txBody>
          <a:bodyPr/>
          <a:lstStyle/>
          <a:p>
            <a:r>
              <a:rPr lang="en-US" altLang="zh-CN" dirty="0" smtClean="0"/>
              <a:t>Example 1</a:t>
            </a:r>
            <a:endParaRPr lang="zh-CN" altLang="en-US" dirty="0"/>
          </a:p>
        </p:txBody>
      </p:sp>
      <p:sp>
        <p:nvSpPr>
          <p:cNvPr id="9" name="Rectangle 8"/>
          <p:cNvSpPr/>
          <p:nvPr/>
        </p:nvSpPr>
        <p:spPr>
          <a:xfrm>
            <a:off x="1334843" y="4456825"/>
            <a:ext cx="62660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Scenario: </a:t>
            </a:r>
            <a:r>
              <a:rPr lang="en-US" dirty="0" err="1" smtClean="0"/>
              <a:t>FourPeople</a:t>
            </a:r>
            <a:r>
              <a:rPr lang="en-US" dirty="0" smtClean="0"/>
              <a:t> </a:t>
            </a:r>
            <a:r>
              <a:rPr lang="en-US" dirty="0"/>
              <a:t>@ </a:t>
            </a:r>
            <a:r>
              <a:rPr lang="en-US" dirty="0" smtClean="0"/>
              <a:t>qp37</a:t>
            </a:r>
            <a:r>
              <a:rPr lang="en-US" dirty="0"/>
              <a:t>, POC=8 (CTC coded POC=1 for AI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637042" y="824914"/>
            <a:ext cx="16351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err="1" smtClean="0"/>
              <a:t>FourPeople</a:t>
            </a:r>
            <a:r>
              <a:rPr lang="en-US" sz="1400" b="1" dirty="0" smtClean="0"/>
              <a:t> origina</a:t>
            </a:r>
            <a:r>
              <a:rPr lang="en-US" sz="1400" b="1" dirty="0"/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290854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56616" y="1112569"/>
            <a:ext cx="163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Original Picture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3900422" y="2859782"/>
            <a:ext cx="2428015" cy="192453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472407" y="2859782"/>
            <a:ext cx="2428015" cy="192453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00071" y="2261147"/>
            <a:ext cx="2428015" cy="598636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328437" y="2859782"/>
            <a:ext cx="1460409" cy="192453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 bwMode="auto">
          <a:xfrm>
            <a:off x="4176171" y="2355726"/>
            <a:ext cx="204357" cy="175543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541931" y="2355726"/>
            <a:ext cx="204357" cy="175543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3345591" y="2882900"/>
            <a:ext cx="204357" cy="7689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2120680" y="2882900"/>
            <a:ext cx="204357" cy="7689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1733443" y="2882900"/>
            <a:ext cx="204357" cy="7689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2643907" y="2882900"/>
            <a:ext cx="204357" cy="7689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894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00767" y="1059209"/>
            <a:ext cx="1742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VTM6.0 stream</a:t>
            </a:r>
          </a:p>
          <a:p>
            <a:pPr algn="ctr"/>
            <a:r>
              <a:rPr lang="en-US" dirty="0" smtClean="0"/>
              <a:t>VTM6.0 decoder</a:t>
            </a:r>
          </a:p>
        </p:txBody>
      </p:sp>
      <p:sp>
        <p:nvSpPr>
          <p:cNvPr id="6" name="Rectangle 5"/>
          <p:cNvSpPr/>
          <p:nvPr/>
        </p:nvSpPr>
        <p:spPr>
          <a:xfrm>
            <a:off x="3900422" y="2859782"/>
            <a:ext cx="2428015" cy="192453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472407" y="2859782"/>
            <a:ext cx="2428015" cy="192453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900071" y="2261147"/>
            <a:ext cx="2428015" cy="598636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328437" y="2859782"/>
            <a:ext cx="1460409" cy="192453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 bwMode="auto">
          <a:xfrm>
            <a:off x="4176171" y="2355726"/>
            <a:ext cx="204357" cy="175543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4541931" y="2355726"/>
            <a:ext cx="204357" cy="175543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3345591" y="2882900"/>
            <a:ext cx="204357" cy="7689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2120680" y="2882900"/>
            <a:ext cx="204357" cy="7689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1733443" y="2882900"/>
            <a:ext cx="204357" cy="7689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2643907" y="2882900"/>
            <a:ext cx="204357" cy="7689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30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76053" y="1275606"/>
            <a:ext cx="2952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VTM6.0 stream</a:t>
            </a:r>
          </a:p>
          <a:p>
            <a:pPr algn="ctr"/>
            <a:r>
              <a:rPr lang="en-US" dirty="0" smtClean="0"/>
              <a:t>VTM6.0 decoder</a:t>
            </a:r>
            <a:r>
              <a:rPr lang="ru-RU" dirty="0" smtClean="0"/>
              <a:t> (</a:t>
            </a:r>
            <a:r>
              <a:rPr lang="en-US" dirty="0" smtClean="0"/>
              <a:t>no markup)</a:t>
            </a:r>
          </a:p>
        </p:txBody>
      </p:sp>
    </p:spTree>
    <p:extLst>
      <p:ext uri="{BB962C8B-B14F-4D97-AF65-F5344CB8AC3E}">
        <p14:creationId xmlns:p14="http://schemas.microsoft.com/office/powerpoint/2010/main" val="388403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901737" y="419115"/>
            <a:ext cx="2508194" cy="24363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b="43816"/>
          <a:stretch/>
        </p:blipFill>
        <p:spPr>
          <a:xfrm flipV="1">
            <a:off x="1464030" y="3445393"/>
            <a:ext cx="2508194" cy="13688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92196" y="1141110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Synthetic test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6840" y="4209689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Synthetic test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15638" y="4173870"/>
            <a:ext cx="1736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Decoded picture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1745391" y="2715766"/>
            <a:ext cx="204357" cy="19973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2118771" y="2715766"/>
            <a:ext cx="204357" cy="19973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4176171" y="1562100"/>
            <a:ext cx="204357" cy="2549056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4541931" y="1562100"/>
            <a:ext cx="204357" cy="2549056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92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900422" y="2859782"/>
            <a:ext cx="2428015" cy="192453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472407" y="2859782"/>
            <a:ext cx="2428015" cy="192453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900071" y="2261147"/>
            <a:ext cx="2428015" cy="598636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328437" y="2859782"/>
            <a:ext cx="1460409" cy="192453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 bwMode="auto">
          <a:xfrm>
            <a:off x="4176171" y="2355726"/>
            <a:ext cx="204357" cy="175543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4541931" y="2355726"/>
            <a:ext cx="204357" cy="175543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3345591" y="2882900"/>
            <a:ext cx="204357" cy="7689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2120680" y="2882900"/>
            <a:ext cx="204357" cy="7689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1733443" y="2882900"/>
            <a:ext cx="204357" cy="7689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2643907" y="2882900"/>
            <a:ext cx="204357" cy="76897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19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34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1854221"/>
          </a:xfrm>
        </p:spPr>
        <p:txBody>
          <a:bodyPr/>
          <a:lstStyle/>
          <a:p>
            <a:r>
              <a:rPr lang="en-US" dirty="0" smtClean="0"/>
              <a:t>This contribution is an update of JVET-M0158 “Non-CE3</a:t>
            </a:r>
            <a:r>
              <a:rPr lang="en-US" dirty="0"/>
              <a:t>: LUT-free interpolation filters for intra </a:t>
            </a:r>
            <a:r>
              <a:rPr lang="en-US" dirty="0" smtClean="0"/>
              <a:t>prediction”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71600" y="2614035"/>
            <a:ext cx="74565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228600" algn="l"/>
                <a:tab pos="457200" algn="l"/>
                <a:tab pos="550545" algn="l"/>
                <a:tab pos="685800" algn="l"/>
                <a:tab pos="914400" algn="l"/>
                <a:tab pos="2477770" algn="l"/>
                <a:tab pos="4726940" algn="l"/>
              </a:tabLst>
            </a:pP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No difference in coding efficiency was shown. This could be kept in mind in further work, but there didn’t seem to be a need to consider this change at this stage. It was remarked that these proposals may be logical, but we don’t need to consider such a small change before the design is more mature.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63778" y="3919630"/>
            <a:ext cx="28671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Jan 2019, </a:t>
            </a:r>
            <a:r>
              <a:rPr lang="en-US" dirty="0"/>
              <a:t>JVET-</a:t>
            </a:r>
            <a:r>
              <a:rPr lang="en-US" dirty="0" err="1"/>
              <a:t>M_Notes_dH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28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059582"/>
            <a:ext cx="5590822" cy="3144838"/>
          </a:xfrm>
        </p:spPr>
      </p:pic>
      <p:sp>
        <p:nvSpPr>
          <p:cNvPr id="5" name="Rectangle 4"/>
          <p:cNvSpPr/>
          <p:nvPr/>
        </p:nvSpPr>
        <p:spPr>
          <a:xfrm>
            <a:off x="4424050" y="3344508"/>
            <a:ext cx="245705" cy="195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755651" y="244475"/>
            <a:ext cx="7632700" cy="654050"/>
          </a:xfrm>
        </p:spPr>
        <p:txBody>
          <a:bodyPr/>
          <a:lstStyle/>
          <a:p>
            <a:r>
              <a:rPr lang="en-US" altLang="zh-CN" dirty="0" smtClean="0"/>
              <a:t>Example 2</a:t>
            </a:r>
            <a:endParaRPr lang="zh-CN" altLang="en-US" dirty="0"/>
          </a:p>
        </p:txBody>
      </p:sp>
      <p:sp>
        <p:nvSpPr>
          <p:cNvPr id="9" name="Rectangle 8"/>
          <p:cNvSpPr/>
          <p:nvPr/>
        </p:nvSpPr>
        <p:spPr>
          <a:xfrm>
            <a:off x="1888272" y="4280620"/>
            <a:ext cx="5320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FourPeople</a:t>
            </a:r>
            <a:r>
              <a:rPr lang="en-US" dirty="0" smtClean="0"/>
              <a:t> </a:t>
            </a:r>
            <a:r>
              <a:rPr lang="en-US" dirty="0"/>
              <a:t>@ </a:t>
            </a:r>
            <a:r>
              <a:rPr lang="en-US" dirty="0" smtClean="0"/>
              <a:t>qp27, POC=24 (CTC coded POC=3 for AI)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630368" y="771518"/>
            <a:ext cx="16351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err="1" smtClean="0"/>
              <a:t>FourPeople</a:t>
            </a:r>
            <a:r>
              <a:rPr lang="en-US" sz="1400" b="1" dirty="0" smtClean="0"/>
              <a:t> origina</a:t>
            </a:r>
            <a:r>
              <a:rPr lang="en-US" sz="1400" b="1" dirty="0"/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214575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04501" y="770476"/>
            <a:ext cx="163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Original Picture</a:t>
            </a:r>
          </a:p>
        </p:txBody>
      </p:sp>
      <p:sp>
        <p:nvSpPr>
          <p:cNvPr id="6" name="Rectangle 5"/>
          <p:cNvSpPr/>
          <p:nvPr/>
        </p:nvSpPr>
        <p:spPr>
          <a:xfrm>
            <a:off x="4040981" y="2426495"/>
            <a:ext cx="2428876" cy="2357436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616868" y="2728914"/>
            <a:ext cx="2423319" cy="615156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16868" y="1816893"/>
            <a:ext cx="2423319" cy="61039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040187" y="1816893"/>
            <a:ext cx="2429670" cy="61039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469856" y="3034501"/>
            <a:ext cx="1214835" cy="1218412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16868" y="2427289"/>
            <a:ext cx="2423319" cy="303211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71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94054" y="757282"/>
            <a:ext cx="31888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Stream with Gauss filter forced</a:t>
            </a:r>
          </a:p>
          <a:p>
            <a:pPr algn="ctr"/>
            <a:r>
              <a:rPr lang="en-US" dirty="0" smtClean="0"/>
              <a:t>decoder </a:t>
            </a:r>
            <a:r>
              <a:rPr lang="en-US" dirty="0"/>
              <a:t>with Gauss filter </a:t>
            </a:r>
            <a:r>
              <a:rPr lang="en-US" dirty="0" smtClean="0"/>
              <a:t>forced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040981" y="2426495"/>
            <a:ext cx="2428876" cy="2357436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616868" y="2728914"/>
            <a:ext cx="2423319" cy="615156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16868" y="1816893"/>
            <a:ext cx="2423319" cy="61039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040187" y="1816893"/>
            <a:ext cx="2429670" cy="61039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469856" y="3034501"/>
            <a:ext cx="1214835" cy="1218412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16868" y="2427289"/>
            <a:ext cx="2423319" cy="303211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 bwMode="auto">
          <a:xfrm>
            <a:off x="1883821" y="2089026"/>
            <a:ext cx="204357" cy="1085974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2321971" y="2108076"/>
            <a:ext cx="204357" cy="1085974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3115721" y="2203326"/>
            <a:ext cx="204357" cy="1085974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322221" y="2349376"/>
            <a:ext cx="204357" cy="1085974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4684171" y="2343026"/>
            <a:ext cx="204357" cy="1085974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5077871" y="2444626"/>
            <a:ext cx="204357" cy="1085974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5528721" y="2426495"/>
            <a:ext cx="204357" cy="1142205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990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18164" y="756993"/>
            <a:ext cx="3647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Stream with Gauss filter forced</a:t>
            </a:r>
          </a:p>
          <a:p>
            <a:pPr algn="ctr"/>
            <a:r>
              <a:rPr lang="en-US" dirty="0"/>
              <a:t>d</a:t>
            </a:r>
            <a:r>
              <a:rPr lang="en-US" dirty="0" smtClean="0"/>
              <a:t>ecoder with Smoothing filter forced</a:t>
            </a:r>
          </a:p>
        </p:txBody>
      </p:sp>
      <p:sp>
        <p:nvSpPr>
          <p:cNvPr id="6" name="Rectangle 5"/>
          <p:cNvSpPr/>
          <p:nvPr/>
        </p:nvSpPr>
        <p:spPr>
          <a:xfrm>
            <a:off x="4040981" y="2426495"/>
            <a:ext cx="2428876" cy="2357436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616868" y="2728914"/>
            <a:ext cx="2423319" cy="615156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16868" y="1816893"/>
            <a:ext cx="2423319" cy="61039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040187" y="1816893"/>
            <a:ext cx="2429670" cy="61039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469856" y="3034501"/>
            <a:ext cx="1214835" cy="1218412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16868" y="2427289"/>
            <a:ext cx="2423319" cy="303211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1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40981" y="2426495"/>
            <a:ext cx="2428876" cy="2357436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16868" y="2728914"/>
            <a:ext cx="2423319" cy="615156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616868" y="1816893"/>
            <a:ext cx="2423319" cy="61039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040187" y="1816893"/>
            <a:ext cx="2429670" cy="61039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469856" y="3034501"/>
            <a:ext cx="1214835" cy="1218412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16868" y="2427289"/>
            <a:ext cx="2423319" cy="303211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16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4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361" y="735055"/>
            <a:ext cx="6431280" cy="36175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68151" y="3943201"/>
            <a:ext cx="168270" cy="1336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755651" y="114935"/>
            <a:ext cx="7632700" cy="654050"/>
          </a:xfrm>
        </p:spPr>
        <p:txBody>
          <a:bodyPr/>
          <a:lstStyle/>
          <a:p>
            <a:r>
              <a:rPr lang="en-US" altLang="zh-CN" dirty="0" smtClean="0"/>
              <a:t>Example 3</a:t>
            </a:r>
            <a:endParaRPr lang="zh-CN" altLang="en-US" dirty="0"/>
          </a:p>
        </p:txBody>
      </p:sp>
      <p:sp>
        <p:nvSpPr>
          <p:cNvPr id="9" name="Rectangle 8"/>
          <p:cNvSpPr/>
          <p:nvPr/>
        </p:nvSpPr>
        <p:spPr>
          <a:xfrm>
            <a:off x="1888272" y="4280620"/>
            <a:ext cx="5197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Catrobot</a:t>
            </a:r>
            <a:r>
              <a:rPr lang="en-US" dirty="0" smtClean="0"/>
              <a:t> </a:t>
            </a:r>
            <a:r>
              <a:rPr lang="en-US" dirty="0"/>
              <a:t>@ </a:t>
            </a:r>
            <a:r>
              <a:rPr lang="en-US" dirty="0" smtClean="0"/>
              <a:t>qp42, POC=96 (CTC coded POC=12 for AI)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96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 bwMode="auto">
          <a:xfrm flipV="1">
            <a:off x="2843808" y="3208020"/>
            <a:ext cx="867132" cy="8381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 bwMode="auto">
          <a:xfrm>
            <a:off x="2129150" y="1268146"/>
            <a:ext cx="2429501" cy="2429501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558651" y="2489200"/>
            <a:ext cx="1208447" cy="1208447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558651" y="1269551"/>
            <a:ext cx="1208447" cy="1216474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68144" y="1491630"/>
            <a:ext cx="1742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VTM6.0 stream</a:t>
            </a:r>
          </a:p>
          <a:p>
            <a:pPr algn="ctr"/>
            <a:r>
              <a:rPr lang="en-US" dirty="0" smtClean="0"/>
              <a:t>VTM6.0 decoder</a:t>
            </a:r>
          </a:p>
        </p:txBody>
      </p:sp>
    </p:spTree>
    <p:extLst>
      <p:ext uri="{BB962C8B-B14F-4D97-AF65-F5344CB8AC3E}">
        <p14:creationId xmlns:p14="http://schemas.microsoft.com/office/powerpoint/2010/main" val="70008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9427" y="2988606"/>
            <a:ext cx="1270993" cy="12452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96176" y="3158227"/>
            <a:ext cx="10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Mode 15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340" y="1321731"/>
            <a:ext cx="1270993" cy="12452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83849" y="1581053"/>
            <a:ext cx="1317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Synthetic test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36648" y="3875745"/>
            <a:ext cx="1317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Synthetic test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19678" y="2567030"/>
            <a:ext cx="1736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Decoded picture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129150" y="1268146"/>
            <a:ext cx="2429501" cy="2429501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558651" y="2489200"/>
            <a:ext cx="1208447" cy="1208447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558651" y="1269551"/>
            <a:ext cx="1208447" cy="1216474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973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2129150" y="1268146"/>
            <a:ext cx="2429501" cy="2429501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354" y="1357130"/>
            <a:ext cx="683146" cy="9196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5652" y="2599811"/>
            <a:ext cx="744483" cy="90804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7744" y="1373304"/>
            <a:ext cx="771932" cy="90344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 bwMode="auto">
          <a:xfrm>
            <a:off x="4558651" y="2489200"/>
            <a:ext cx="1208447" cy="1208447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558651" y="1269551"/>
            <a:ext cx="1208447" cy="1216474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496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83518"/>
            <a:ext cx="4216248" cy="26507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483518"/>
            <a:ext cx="4237661" cy="26414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4532" y="402218"/>
            <a:ext cx="423122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Current</a:t>
            </a:r>
            <a:r>
              <a:rPr lang="en-US" altLang="zh-CN" dirty="0" smtClean="0"/>
              <a:t> “Gaussian” filters in VTM 6.0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55922" y="339502"/>
            <a:ext cx="42805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Proposed</a:t>
            </a:r>
            <a:r>
              <a:rPr lang="en-US" altLang="zh-CN" dirty="0" smtClean="0"/>
              <a:t> filters</a:t>
            </a:r>
            <a:endParaRPr lang="zh-CN" altLang="en-US" dirty="0"/>
          </a:p>
        </p:txBody>
      </p:sp>
      <p:sp>
        <p:nvSpPr>
          <p:cNvPr id="11" name="Oval 10"/>
          <p:cNvSpPr/>
          <p:nvPr/>
        </p:nvSpPr>
        <p:spPr bwMode="auto">
          <a:xfrm rot="968243">
            <a:off x="3012875" y="1064271"/>
            <a:ext cx="1677879" cy="632661"/>
          </a:xfrm>
          <a:prstGeom prst="ellipse">
            <a:avLst/>
          </a:prstGeom>
          <a:noFill/>
          <a:ln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113250" y="-92546"/>
            <a:ext cx="8888672" cy="654050"/>
          </a:xfrm>
        </p:spPr>
        <p:txBody>
          <a:bodyPr/>
          <a:lstStyle/>
          <a:p>
            <a:r>
              <a:rPr lang="en-US" altLang="zh-CN" sz="2400" dirty="0" smtClean="0"/>
              <a:t>Frequency responses of smoothing interpolation filters </a:t>
            </a:r>
            <a:endParaRPr lang="zh-CN" altLang="en-US" sz="2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754400"/>
              </p:ext>
            </p:extLst>
          </p:nvPr>
        </p:nvGraphicFramePr>
        <p:xfrm>
          <a:off x="152588" y="3146522"/>
          <a:ext cx="2115156" cy="1756122"/>
        </p:xfrm>
        <a:graphic>
          <a:graphicData uri="http://schemas.openxmlformats.org/drawingml/2006/table">
            <a:tbl>
              <a:tblPr/>
              <a:tblGrid>
                <a:gridCol w="551780"/>
                <a:gridCol w="390844"/>
                <a:gridCol w="390844"/>
                <a:gridCol w="390844"/>
                <a:gridCol w="390844"/>
              </a:tblGrid>
              <a:tr h="2096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Fractional sample position p</a:t>
                      </a:r>
                      <a:endParaRPr 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 interpolation filter coefficients</a:t>
                      </a:r>
                      <a:endParaRPr lang="zh-CN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37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900" b="1" i="0" u="none" strike="noStrike" baseline="-25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900" b="1" i="0" u="none" strike="noStrike" baseline="-25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altLang="zh-CN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altLang="zh-CN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37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614772"/>
              </p:ext>
            </p:extLst>
          </p:nvPr>
        </p:nvGraphicFramePr>
        <p:xfrm>
          <a:off x="2307209" y="3146522"/>
          <a:ext cx="2088551" cy="1758388"/>
        </p:xfrm>
        <a:graphic>
          <a:graphicData uri="http://schemas.openxmlformats.org/drawingml/2006/table">
            <a:tbl>
              <a:tblPr/>
              <a:tblGrid>
                <a:gridCol w="544839"/>
                <a:gridCol w="385928"/>
                <a:gridCol w="385928"/>
                <a:gridCol w="385928"/>
                <a:gridCol w="385928"/>
              </a:tblGrid>
              <a:tr h="1398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Fractional sample position 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 interpolation filter coefficients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34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900" b="1" i="0" u="none" strike="noStrike" baseline="-25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900" b="1" i="0" u="none" strike="noStrike" baseline="-25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altLang="zh-CN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altLang="zh-CN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6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986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6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6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986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6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6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6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6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374886"/>
              </p:ext>
            </p:extLst>
          </p:nvPr>
        </p:nvGraphicFramePr>
        <p:xfrm>
          <a:off x="4788024" y="3075806"/>
          <a:ext cx="2124945" cy="1806361"/>
        </p:xfrm>
        <a:graphic>
          <a:graphicData uri="http://schemas.openxmlformats.org/drawingml/2006/table">
            <a:tbl>
              <a:tblPr/>
              <a:tblGrid>
                <a:gridCol w="554333"/>
                <a:gridCol w="392653"/>
                <a:gridCol w="392653"/>
                <a:gridCol w="392653"/>
                <a:gridCol w="392653"/>
              </a:tblGrid>
              <a:tr h="19769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Fractional sample position 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interpolation filter coefficients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9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900" b="1" i="0" u="none" strike="noStrike" baseline="-25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900" b="1" i="0" u="none" strike="noStrike" baseline="-25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altLang="zh-CN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altLang="zh-CN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236901"/>
              </p:ext>
            </p:extLst>
          </p:nvPr>
        </p:nvGraphicFramePr>
        <p:xfrm>
          <a:off x="6948264" y="3075806"/>
          <a:ext cx="2124945" cy="1834966"/>
        </p:xfrm>
        <a:graphic>
          <a:graphicData uri="http://schemas.openxmlformats.org/drawingml/2006/table">
            <a:tbl>
              <a:tblPr/>
              <a:tblGrid>
                <a:gridCol w="554333"/>
                <a:gridCol w="392653"/>
                <a:gridCol w="392653"/>
                <a:gridCol w="392653"/>
                <a:gridCol w="392653"/>
              </a:tblGrid>
              <a:tr h="2768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Fractional sample position p</a:t>
                      </a:r>
                      <a:endParaRPr 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 interpolation filter coefficients</a:t>
                      </a:r>
                      <a:endParaRPr lang="zh-CN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00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900" b="1" i="0" u="none" strike="noStrike" baseline="-25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900" b="1" i="0" u="none" strike="noStrike" baseline="-25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altLang="zh-CN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fG</a:t>
                      </a:r>
                      <a:r>
                        <a:rPr lang="en-GB" altLang="zh-CN" sz="9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6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6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6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6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6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6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6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6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6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  <a:endParaRPr lang="zh-CN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776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755651" y="114935"/>
            <a:ext cx="7632700" cy="654050"/>
          </a:xfrm>
        </p:spPr>
        <p:txBody>
          <a:bodyPr/>
          <a:lstStyle/>
          <a:p>
            <a:r>
              <a:rPr lang="en-US" altLang="zh-CN" dirty="0" smtClean="0"/>
              <a:t>Example 4</a:t>
            </a:r>
            <a:endParaRPr lang="zh-CN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768984"/>
            <a:ext cx="6120680" cy="344288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88272" y="4280620"/>
            <a:ext cx="55090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RitualDance@qp37, POC=192 (CTC coded POC=24 for AI)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339211" y="2838301"/>
            <a:ext cx="168270" cy="1336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79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42194" y="1415430"/>
            <a:ext cx="1742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VTM6.0 stream</a:t>
            </a:r>
          </a:p>
          <a:p>
            <a:pPr algn="ctr"/>
            <a:r>
              <a:rPr lang="en-US" dirty="0" smtClean="0"/>
              <a:t>VTM6.0 decoder</a:t>
            </a:r>
          </a:p>
        </p:txBody>
      </p:sp>
    </p:spTree>
    <p:extLst>
      <p:ext uri="{BB962C8B-B14F-4D97-AF65-F5344CB8AC3E}">
        <p14:creationId xmlns:p14="http://schemas.microsoft.com/office/powerpoint/2010/main" val="291279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26511" y="1874044"/>
            <a:ext cx="10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Mode 21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003" t="1457" b="37591"/>
          <a:stretch/>
        </p:blipFill>
        <p:spPr>
          <a:xfrm flipV="1">
            <a:off x="3257550" y="2938388"/>
            <a:ext cx="2506689" cy="15121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87423" y="4409905"/>
            <a:ext cx="1317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Synthetic test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46225" y="934622"/>
            <a:ext cx="1560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Decoded picture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332633" y="2363045"/>
            <a:ext cx="2429501" cy="2429501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335016" y="1151392"/>
            <a:ext cx="1213190" cy="1213190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810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41"/>
            <a:ext cx="9144000" cy="50178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3332633" y="2363045"/>
            <a:ext cx="2429501" cy="2429501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335016" y="1151392"/>
            <a:ext cx="1213190" cy="1213190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308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9023" y="1159220"/>
            <a:ext cx="3045955" cy="37484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978" y="1159220"/>
            <a:ext cx="2987824" cy="36992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96" y="1159220"/>
            <a:ext cx="3031035" cy="3788794"/>
          </a:xfrm>
          <a:prstGeom prst="rect">
            <a:avLst/>
          </a:prstGeom>
        </p:spPr>
      </p:pic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755650" y="28658"/>
            <a:ext cx="7632700" cy="654050"/>
          </a:xfrm>
        </p:spPr>
        <p:txBody>
          <a:bodyPr/>
          <a:lstStyle/>
          <a:p>
            <a:r>
              <a:rPr lang="en-US" altLang="zh-CN" dirty="0"/>
              <a:t>Frequency responses </a:t>
            </a:r>
            <a:r>
              <a:rPr lang="en-US" altLang="zh-CN" dirty="0" smtClean="0"/>
              <a:t>of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8796" y="771550"/>
            <a:ext cx="310304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[1,2,1] </a:t>
            </a:r>
            <a:r>
              <a:rPr lang="en-US" altLang="zh-CN" dirty="0"/>
              <a:t>filter in VTM </a:t>
            </a:r>
            <a:r>
              <a:rPr lang="en-US" altLang="zh-CN" dirty="0" smtClean="0"/>
              <a:t>6.0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43808" y="756089"/>
            <a:ext cx="36724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Current</a:t>
            </a:r>
            <a:r>
              <a:rPr lang="en-US" altLang="zh-CN" dirty="0" smtClean="0"/>
              <a:t> “Gaussian” filters in VTM-6.0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588224" y="756089"/>
            <a:ext cx="23762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Proposed</a:t>
            </a:r>
            <a:r>
              <a:rPr lang="en-US" altLang="zh-CN" dirty="0" smtClean="0"/>
              <a:t> filter</a:t>
            </a:r>
            <a:endParaRPr lang="zh-CN" altLang="en-US" dirty="0"/>
          </a:p>
        </p:txBody>
      </p:sp>
      <p:sp>
        <p:nvSpPr>
          <p:cNvPr id="12" name="Oval 11"/>
          <p:cNvSpPr/>
          <p:nvPr/>
        </p:nvSpPr>
        <p:spPr bwMode="auto">
          <a:xfrm rot="968243">
            <a:off x="4993840" y="1447401"/>
            <a:ext cx="1325886" cy="632661"/>
          </a:xfrm>
          <a:prstGeom prst="ellipse">
            <a:avLst/>
          </a:prstGeom>
          <a:noFill/>
          <a:ln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051548">
            <a:off x="5209769" y="3615567"/>
            <a:ext cx="1203543" cy="108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77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123478"/>
            <a:ext cx="8568952" cy="1319164"/>
          </a:xfrm>
        </p:spPr>
        <p:txBody>
          <a:bodyPr anchor="t"/>
          <a:lstStyle/>
          <a:p>
            <a:r>
              <a:rPr lang="en-US" altLang="zh-CN" sz="1800" dirty="0" smtClean="0"/>
              <a:t>Magnitude and phase responses</a:t>
            </a:r>
            <a:endParaRPr lang="zh-CN" alt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555526"/>
            <a:ext cx="3508277" cy="427940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887426" y="1345795"/>
            <a:ext cx="316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00FF"/>
                </a:solidFill>
              </a:rPr>
              <a:t>VTM-6.0 </a:t>
            </a:r>
            <a:r>
              <a:rPr lang="en-US" altLang="zh-CN" dirty="0">
                <a:solidFill>
                  <a:srgbClr val="0000FF"/>
                </a:solidFill>
              </a:rPr>
              <a:t>“</a:t>
            </a:r>
            <a:r>
              <a:rPr lang="en-US" altLang="zh-CN" dirty="0" err="1">
                <a:solidFill>
                  <a:srgbClr val="0000FF"/>
                </a:solidFill>
              </a:rPr>
              <a:t>Gaussian”filter</a:t>
            </a:r>
            <a:r>
              <a:rPr lang="en-US" altLang="zh-CN" dirty="0">
                <a:solidFill>
                  <a:srgbClr val="0000FF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 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proposed 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filter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55129" y="573054"/>
            <a:ext cx="3032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/>
              <a:t>Fractional sample </a:t>
            </a:r>
            <a:r>
              <a:rPr lang="en-CA" b="1" dirty="0" smtClean="0"/>
              <a:t>positions p:</a:t>
            </a:r>
          </a:p>
          <a:p>
            <a:r>
              <a:rPr lang="en-US" altLang="zh-CN" dirty="0" smtClean="0"/>
              <a:t>4</a:t>
            </a:r>
            <a:r>
              <a:rPr lang="en-US" altLang="zh-CN" dirty="0"/>
              <a:t>, 8, and 11 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604647"/>
              </p:ext>
            </p:extLst>
          </p:nvPr>
        </p:nvGraphicFramePr>
        <p:xfrm>
          <a:off x="4644007" y="2952769"/>
          <a:ext cx="4320482" cy="86868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648073"/>
                <a:gridCol w="460102"/>
                <a:gridCol w="458901"/>
                <a:gridCol w="458901"/>
                <a:gridCol w="458901"/>
                <a:gridCol w="458901"/>
                <a:gridCol w="458901"/>
                <a:gridCol w="458901"/>
                <a:gridCol w="458901"/>
              </a:tblGrid>
              <a:tr h="9444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Fractional sample position p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 smtClean="0">
                          <a:solidFill>
                            <a:srgbClr val="0000FF"/>
                          </a:solidFill>
                          <a:effectLst/>
                        </a:rPr>
                        <a:t>Gaussian filter</a:t>
                      </a:r>
                      <a:endParaRPr lang="en-US" sz="9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Smoothing filter</a:t>
                      </a:r>
                      <a:endParaRPr lang="en-US" sz="9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55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 err="1" smtClean="0">
                          <a:solidFill>
                            <a:srgbClr val="0000FF"/>
                          </a:solidFill>
                          <a:effectLst/>
                        </a:rPr>
                        <a:t>fG</a:t>
                      </a:r>
                      <a:r>
                        <a:rPr lang="en-CA" sz="800" dirty="0" smtClean="0">
                          <a:solidFill>
                            <a:srgbClr val="0000FF"/>
                          </a:solidFill>
                          <a:effectLst/>
                        </a:rPr>
                        <a:t>[p][0]</a:t>
                      </a:r>
                      <a:endParaRPr lang="en-US" sz="9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 err="1" smtClean="0">
                          <a:solidFill>
                            <a:srgbClr val="0000FF"/>
                          </a:solidFill>
                          <a:effectLst/>
                        </a:rPr>
                        <a:t>fG</a:t>
                      </a:r>
                      <a:r>
                        <a:rPr lang="en-CA" sz="800" dirty="0" smtClean="0">
                          <a:solidFill>
                            <a:srgbClr val="0000FF"/>
                          </a:solidFill>
                          <a:effectLst/>
                        </a:rPr>
                        <a:t>[p][1]</a:t>
                      </a:r>
                      <a:endParaRPr lang="en-US" sz="9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 err="1" smtClean="0">
                          <a:solidFill>
                            <a:srgbClr val="0000FF"/>
                          </a:solidFill>
                          <a:effectLst/>
                        </a:rPr>
                        <a:t>fG</a:t>
                      </a:r>
                      <a:r>
                        <a:rPr lang="en-CA" sz="800" dirty="0" smtClean="0">
                          <a:solidFill>
                            <a:srgbClr val="0000FF"/>
                          </a:solidFill>
                          <a:effectLst/>
                        </a:rPr>
                        <a:t>[p][2]</a:t>
                      </a:r>
                      <a:endParaRPr lang="en-US" sz="9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 err="1" smtClean="0">
                          <a:solidFill>
                            <a:srgbClr val="0000FF"/>
                          </a:solidFill>
                          <a:effectLst/>
                        </a:rPr>
                        <a:t>fG</a:t>
                      </a:r>
                      <a:r>
                        <a:rPr lang="en-CA" sz="800" dirty="0" smtClean="0">
                          <a:solidFill>
                            <a:srgbClr val="0000FF"/>
                          </a:solidFill>
                          <a:effectLst/>
                        </a:rPr>
                        <a:t>[p][3]</a:t>
                      </a:r>
                      <a:endParaRPr lang="en-US" sz="9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fG</a:t>
                      </a:r>
                      <a:r>
                        <a:rPr lang="en-CA" sz="8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[p][0]</a:t>
                      </a:r>
                      <a:endParaRPr lang="en-US" sz="9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fG</a:t>
                      </a:r>
                      <a:r>
                        <a:rPr lang="en-CA" sz="8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[p][1]</a:t>
                      </a:r>
                      <a:endParaRPr lang="en-US" sz="9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fG</a:t>
                      </a:r>
                      <a:r>
                        <a:rPr lang="en-CA" sz="8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[p][2]</a:t>
                      </a:r>
                      <a:endParaRPr lang="en-US" sz="9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fG</a:t>
                      </a:r>
                      <a:r>
                        <a:rPr lang="en-CA" sz="8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[p][3]</a:t>
                      </a:r>
                      <a:endParaRPr lang="en-US" sz="9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13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29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18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 smtClean="0">
                          <a:effectLst/>
                        </a:rPr>
                        <a:t>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18</a:t>
                      </a:r>
                      <a:endParaRPr lang="en-US" sz="8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8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28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20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28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20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11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27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22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 smtClean="0">
                          <a:effectLst/>
                        </a:rPr>
                        <a:t>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248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512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651" y="32737"/>
            <a:ext cx="7632700" cy="654050"/>
          </a:xfrm>
        </p:spPr>
        <p:txBody>
          <a:bodyPr/>
          <a:lstStyle/>
          <a:p>
            <a:r>
              <a:rPr lang="en-US" altLang="zh-CN" dirty="0" smtClean="0"/>
              <a:t>Comparison of predicted blocks</a:t>
            </a:r>
            <a:endParaRPr lang="zh-CN" alt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12" y="1136456"/>
            <a:ext cx="3722762" cy="36160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1136457"/>
            <a:ext cx="3672335" cy="3606847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 bwMode="auto">
          <a:xfrm flipV="1">
            <a:off x="1835696" y="3291830"/>
            <a:ext cx="1368152" cy="360040"/>
          </a:xfrm>
          <a:prstGeom prst="straightConnector1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tailEnd type="triangle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339271" y="343584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mode 14 (HOR_IDX-4)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3688" y="370513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rgbClr val="FF0000"/>
                </a:solidFill>
              </a:rPr>
              <a:t>intraPredAng</a:t>
            </a:r>
            <a:r>
              <a:rPr lang="en-US" altLang="zh-CN" dirty="0" smtClean="0">
                <a:solidFill>
                  <a:srgbClr val="FF0000"/>
                </a:solidFill>
              </a:rPr>
              <a:t>=4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756089"/>
            <a:ext cx="36724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Current</a:t>
            </a:r>
            <a:r>
              <a:rPr lang="en-US" altLang="zh-CN" dirty="0" smtClean="0"/>
              <a:t> “Gaussian” filters in VTM-6.0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716015" y="756089"/>
            <a:ext cx="36723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Proposed</a:t>
            </a:r>
            <a:r>
              <a:rPr lang="en-US" altLang="zh-CN" dirty="0" smtClean="0"/>
              <a:t> filter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542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651" y="51470"/>
            <a:ext cx="7632700" cy="654050"/>
          </a:xfrm>
        </p:spPr>
        <p:txBody>
          <a:bodyPr/>
          <a:lstStyle/>
          <a:p>
            <a:r>
              <a:rPr lang="en-US" altLang="zh-CN" dirty="0" smtClean="0"/>
              <a:t>Mode=15</a:t>
            </a:r>
            <a:endParaRPr lang="zh-CN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126871"/>
            <a:ext cx="3810457" cy="37120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628" y="1131590"/>
            <a:ext cx="3783863" cy="37073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2929" y="756089"/>
            <a:ext cx="36724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Current</a:t>
            </a:r>
            <a:r>
              <a:rPr lang="en-US" altLang="zh-CN" dirty="0" smtClean="0"/>
              <a:t> “Gaussian” filters in VTM-6.0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29092" y="756089"/>
            <a:ext cx="36723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Proposed</a:t>
            </a:r>
            <a:r>
              <a:rPr lang="en-US" altLang="zh-CN" dirty="0" smtClean="0"/>
              <a:t> filter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06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136456"/>
            <a:ext cx="3722762" cy="36160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105" y="1136457"/>
            <a:ext cx="3672335" cy="36068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2929" y="756089"/>
            <a:ext cx="36724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Current</a:t>
            </a:r>
            <a:r>
              <a:rPr lang="en-US" altLang="zh-CN" dirty="0" smtClean="0"/>
              <a:t> “Gaussian” filters in VTM-</a:t>
            </a:r>
            <a:r>
              <a:rPr lang="ru-RU" altLang="zh-CN" dirty="0" smtClean="0"/>
              <a:t>6</a:t>
            </a:r>
            <a:r>
              <a:rPr lang="en-US" altLang="zh-CN" dirty="0" smtClean="0"/>
              <a:t>.0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29092" y="756089"/>
            <a:ext cx="36723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Proposed</a:t>
            </a:r>
            <a:r>
              <a:rPr lang="en-US" altLang="zh-CN" dirty="0" smtClean="0"/>
              <a:t> filter</a:t>
            </a:r>
            <a:endParaRPr lang="zh-CN" altLang="en-US" dirty="0"/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755651" y="244475"/>
            <a:ext cx="7632700" cy="654050"/>
          </a:xfrm>
        </p:spPr>
        <p:txBody>
          <a:bodyPr/>
          <a:lstStyle/>
          <a:p>
            <a:r>
              <a:rPr lang="en-US" altLang="zh-CN" dirty="0" smtClean="0"/>
              <a:t>Mode=14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064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Mode=13</a:t>
            </a:r>
            <a:endParaRPr lang="zh-CN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1131590"/>
            <a:ext cx="3734830" cy="36181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131590"/>
            <a:ext cx="3799730" cy="36908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2929" y="756089"/>
            <a:ext cx="36724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Current</a:t>
            </a:r>
            <a:r>
              <a:rPr lang="en-US" altLang="zh-CN" dirty="0" smtClean="0"/>
              <a:t> “Gaussian” filters in VTM-</a:t>
            </a:r>
            <a:r>
              <a:rPr lang="ru-RU" altLang="zh-CN" dirty="0" smtClean="0"/>
              <a:t>6</a:t>
            </a:r>
            <a:r>
              <a:rPr lang="en-US" altLang="zh-CN" dirty="0" smtClean="0"/>
              <a:t>.0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929092" y="756089"/>
            <a:ext cx="36723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Proposed</a:t>
            </a:r>
            <a:r>
              <a:rPr lang="en-US" altLang="zh-CN" dirty="0" smtClean="0"/>
              <a:t> filter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645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37705</TotalTime>
  <Words>1090</Words>
  <Application>Microsoft Office PowerPoint</Application>
  <PresentationFormat>On-screen Show (16:9)</PresentationFormat>
  <Paragraphs>527</Paragraphs>
  <Slides>34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48" baseType="lpstr">
      <vt:lpstr>FrutigerNext LT Medium</vt:lpstr>
      <vt:lpstr>微软雅黑</vt:lpstr>
      <vt:lpstr>ＭＳ Ｐゴシック</vt:lpstr>
      <vt:lpstr>黑体</vt:lpstr>
      <vt:lpstr>SimSun</vt:lpstr>
      <vt:lpstr>SimSun</vt:lpstr>
      <vt:lpstr>华文细黑</vt:lpstr>
      <vt:lpstr>Arial</vt:lpstr>
      <vt:lpstr>Calibri</vt:lpstr>
      <vt:lpstr>Times New Roman</vt:lpstr>
      <vt:lpstr>Wingdings</vt:lpstr>
      <vt:lpstr>5_以客户为中心</vt:lpstr>
      <vt:lpstr>14_主题1</vt:lpstr>
      <vt:lpstr>17_主题1</vt:lpstr>
      <vt:lpstr>JVET-P0599 Non-CE3: Cleanup of interpolation filtering for intra prediction</vt:lpstr>
      <vt:lpstr>Motivation</vt:lpstr>
      <vt:lpstr>Frequency responses of smoothing interpolation filters </vt:lpstr>
      <vt:lpstr>Frequency responses of</vt:lpstr>
      <vt:lpstr>Magnitude and phase responses</vt:lpstr>
      <vt:lpstr>Comparison of predicted blocks</vt:lpstr>
      <vt:lpstr>Mode=15</vt:lpstr>
      <vt:lpstr>Mode=14</vt:lpstr>
      <vt:lpstr>Mode=13</vt:lpstr>
      <vt:lpstr>CTC results</vt:lpstr>
      <vt:lpstr>DCT-IF filter disabled</vt:lpstr>
      <vt:lpstr>Examples</vt:lpstr>
      <vt:lpstr>Example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 3</vt:lpstr>
      <vt:lpstr>PowerPoint Presentation</vt:lpstr>
      <vt:lpstr>PowerPoint Presentation</vt:lpstr>
      <vt:lpstr>PowerPoint Presentation</vt:lpstr>
      <vt:lpstr>Example 4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JVET-P0599-v3</cp:lastModifiedBy>
  <cp:revision>1439</cp:revision>
  <dcterms:created xsi:type="dcterms:W3CDTF">2014-12-10T06:05:08Z</dcterms:created>
  <dcterms:modified xsi:type="dcterms:W3CDTF">2019-10-05T09:22:13Z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(3)VGcD6CTgCicnpsnYQAKMveYRPza0njXwAEPne5xpaW2xgLTpuqUzhp0/MsF1HwUIhSDVmv8m
LHQzF8/4PF4HYjwzw5cUoGLq/RjZQe1QOqrj2NVgzDXhYx/BeGspN6Wnxgh+2h79xsguIdEU
uQix3l7bbeGgQbr/V++ZnYv0HP+kGyrkhVGRggMeYj/O6QBm0N5FZFX2wSoKXc9fQYe0KW/H
mmQa9vKTHJHcEY8Wsr</vt:lpwstr>
  </property>
  <property fmtid="{D5CDD505-2E9C-101B-9397-08002B2CF9AE}" pid="10" name="_2015_ms_pID_7253431">
    <vt:lpwstr>oTTTK0WrUJkgdVjo6tRhiqDf58fDPiWcEGSb+pFM2Om48puXoWIWfN
H4CHKDJNSiggo33GSPIRlObpLLYrMgUGuObUYTddHcaUBnyF957oUjIyrTNWZ8CC6rP2rMqm
RxmgnBlmhw1jW7L+OAmhp2vJ7WhyH9VO4b9X6TVb+F8aCzpEtXJ9Jeg34q0V/iqPXyj0jg7d
ZORA7Q8PwTpJSLHg8a8NApj0r7CcsuTLiPnw</vt:lpwstr>
  </property>
  <property fmtid="{D5CDD505-2E9C-101B-9397-08002B2CF9AE}" pid="11" name="_2015_ms_pID_7253432">
    <vt:lpwstr>tSM+r1UH7sh5yiO+oUxwfNE=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1570218090</vt:lpwstr>
  </property>
</Properties>
</file>