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580" r:id="rId3"/>
    <p:sldId id="607" r:id="rId4"/>
    <p:sldId id="608" r:id="rId5"/>
    <p:sldId id="609" r:id="rId6"/>
    <p:sldId id="610" r:id="rId7"/>
    <p:sldId id="6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98" d="100"/>
          <a:sy n="98" d="100"/>
        </p:scale>
        <p:origin x="540" y="8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200" b="1" dirty="0"/>
              <a:t>JVET-P0569</a:t>
            </a:r>
            <a:br>
              <a:rPr lang="en-US" sz="3200" b="1" dirty="0"/>
            </a:br>
            <a:br>
              <a:rPr lang="en-US" sz="3200" b="1" dirty="0"/>
            </a:br>
            <a:r>
              <a:rPr lang="en-CA" sz="3200" b="1" dirty="0"/>
              <a:t>High-level syntax for MTS and Implicit Transform Derivations</a:t>
            </a:r>
            <a:br>
              <a:rPr lang="en-US" sz="2400" b="1" dirty="0"/>
            </a:b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Summary of HLS for Separable Transforms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Separable Transforms</a:t>
            </a:r>
          </a:p>
          <a:p>
            <a:pPr marL="342900" indent="-342900" algn="just">
              <a:buFont typeface="Arial" panose="020B0604020202020204" pitchFamily="34" charset="0"/>
              <a:buChar char="•"/>
            </a:pPr>
            <a:r>
              <a:rPr lang="en-US" dirty="0">
                <a:solidFill>
                  <a:schemeClr val="tx1"/>
                </a:solidFill>
              </a:rPr>
              <a:t>Explicitly signaled:</a:t>
            </a:r>
          </a:p>
          <a:p>
            <a:pPr marL="800100" lvl="1" indent="-342900" algn="just">
              <a:buFont typeface="Arial" panose="020B0604020202020204" pitchFamily="34" charset="0"/>
              <a:buChar char="•"/>
            </a:pPr>
            <a:r>
              <a:rPr lang="en-US" dirty="0">
                <a:solidFill>
                  <a:schemeClr val="tx1"/>
                </a:solidFill>
              </a:rPr>
              <a:t>Intra Flag: </a:t>
            </a:r>
            <a:r>
              <a:rPr lang="en-CA" b="1" dirty="0" err="1">
                <a:solidFill>
                  <a:srgbClr val="92D050"/>
                </a:solidFill>
              </a:rPr>
              <a:t>sps_explicit_mts_intra_enabled_flag</a:t>
            </a:r>
            <a:r>
              <a:rPr lang="en-CA" b="1" dirty="0">
                <a:solidFill>
                  <a:srgbClr val="92D050"/>
                </a:solidFill>
              </a:rPr>
              <a:t> </a:t>
            </a:r>
            <a:endParaRPr lang="en-US" dirty="0">
              <a:solidFill>
                <a:srgbClr val="92D050"/>
              </a:solidFill>
            </a:endParaRPr>
          </a:p>
          <a:p>
            <a:pPr marL="800100" lvl="1" indent="-342900" algn="just">
              <a:buFont typeface="Arial" panose="020B0604020202020204" pitchFamily="34" charset="0"/>
              <a:buChar char="•"/>
            </a:pPr>
            <a:r>
              <a:rPr lang="en-US" dirty="0">
                <a:solidFill>
                  <a:schemeClr val="tx1"/>
                </a:solidFill>
              </a:rPr>
              <a:t>Inter Flag: </a:t>
            </a:r>
            <a:r>
              <a:rPr lang="en-CA" b="1" dirty="0" err="1">
                <a:solidFill>
                  <a:schemeClr val="bg2"/>
                </a:solidFill>
              </a:rPr>
              <a:t>sps_explicit_mts_inter_enabled_flag</a:t>
            </a:r>
            <a:r>
              <a:rPr lang="en-CA" b="1" dirty="0">
                <a:solidFill>
                  <a:schemeClr val="bg2"/>
                </a:solidFill>
              </a:rPr>
              <a:t> </a:t>
            </a:r>
            <a:endParaRPr lang="en-US" dirty="0">
              <a:solidFill>
                <a:schemeClr val="bg2"/>
              </a:solidFill>
            </a:endParaRPr>
          </a:p>
          <a:p>
            <a:pPr marL="342900" indent="-342900" algn="just">
              <a:buFont typeface="Arial" panose="020B0604020202020204" pitchFamily="34" charset="0"/>
              <a:buChar char="•"/>
            </a:pPr>
            <a:r>
              <a:rPr lang="en-US" dirty="0">
                <a:solidFill>
                  <a:schemeClr val="tx1"/>
                </a:solidFill>
              </a:rPr>
              <a:t>Implicitly derived: </a:t>
            </a:r>
          </a:p>
          <a:p>
            <a:pPr marL="800100" lvl="1" indent="-342900" algn="just">
              <a:buFont typeface="Arial" panose="020B0604020202020204" pitchFamily="34" charset="0"/>
              <a:buChar char="•"/>
            </a:pPr>
            <a:r>
              <a:rPr lang="en-US" dirty="0">
                <a:solidFill>
                  <a:schemeClr val="tx1"/>
                </a:solidFill>
              </a:rPr>
              <a:t>Implicit MTS: Non-ISP coded intra blocks</a:t>
            </a:r>
          </a:p>
          <a:p>
            <a:pPr marL="800100" lvl="1" indent="-342900" algn="just">
              <a:buFont typeface="Arial" panose="020B0604020202020204" pitchFamily="34" charset="0"/>
              <a:buChar char="•"/>
            </a:pPr>
            <a:r>
              <a:rPr lang="en-US" dirty="0">
                <a:solidFill>
                  <a:schemeClr val="tx1"/>
                </a:solidFill>
              </a:rPr>
              <a:t>ISP (TU partitioning for intra)</a:t>
            </a:r>
          </a:p>
          <a:p>
            <a:pPr marL="800100" lvl="1" indent="-342900" algn="just">
              <a:buFont typeface="Arial" panose="020B0604020202020204" pitchFamily="34" charset="0"/>
              <a:buChar char="•"/>
            </a:pPr>
            <a:r>
              <a:rPr lang="en-US" dirty="0">
                <a:solidFill>
                  <a:schemeClr val="tx1"/>
                </a:solidFill>
              </a:rPr>
              <a:t>SBT (TU partitioning for inter)</a:t>
            </a:r>
          </a:p>
          <a:p>
            <a:pPr marL="342900" indent="-342900" algn="just">
              <a:buFont typeface="Arial" panose="020B0604020202020204" pitchFamily="34" charset="0"/>
              <a:buChar char="•"/>
            </a:pPr>
            <a:r>
              <a:rPr lang="en-US" dirty="0">
                <a:solidFill>
                  <a:schemeClr val="tx1"/>
                </a:solidFill>
              </a:rPr>
              <a:t>DCT-2 only mode (all TUs use DCT-2)</a:t>
            </a:r>
          </a:p>
          <a:p>
            <a:pPr marL="800100" lvl="1"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cs typeface="Times New Roman" panose="02020603050405020304" pitchFamily="18" charset="0"/>
              </a:rPr>
              <a:t>when</a:t>
            </a:r>
            <a:r>
              <a:rPr lang="en-CA" b="1" dirty="0">
                <a:latin typeface="Times New Roman" panose="02020603050405020304" pitchFamily="18" charset="0"/>
                <a:ea typeface="Malgun Gothic" panose="020B0503020000020004" pitchFamily="34" charset="-127"/>
                <a:cs typeface="Times New Roman" panose="02020603050405020304" pitchFamily="18" charset="0"/>
              </a:rPr>
              <a:t> </a:t>
            </a:r>
            <a:r>
              <a:rPr lang="en-CA" b="1" dirty="0" err="1">
                <a:solidFill>
                  <a:schemeClr val="accent1">
                    <a:lumMod val="75000"/>
                  </a:schemeClr>
                </a:solidFill>
                <a:latin typeface="Times New Roman" panose="02020603050405020304" pitchFamily="18" charset="0"/>
                <a:ea typeface="Malgun Gothic" panose="020B0503020000020004" pitchFamily="34" charset="-127"/>
                <a:cs typeface="Times New Roman" panose="02020603050405020304" pitchFamily="18" charset="0"/>
              </a:rPr>
              <a:t>sps_mts_enabled_flag</a:t>
            </a:r>
            <a:r>
              <a:rPr lang="en-CA" b="1" dirty="0">
                <a:solidFill>
                  <a:schemeClr val="accent1">
                    <a:lumMod val="75000"/>
                  </a:schemeClr>
                </a:solidFill>
                <a:latin typeface="Times New Roman" panose="02020603050405020304" pitchFamily="18" charset="0"/>
                <a:ea typeface="Malgun Gothic" panose="020B0503020000020004" pitchFamily="34" charset="-127"/>
                <a:cs typeface="Times New Roman" panose="02020603050405020304" pitchFamily="18" charset="0"/>
              </a:rPr>
              <a:t> </a:t>
            </a:r>
            <a:r>
              <a:rPr lang="en-CA" dirty="0">
                <a:latin typeface="Times New Roman" panose="02020603050405020304" pitchFamily="18" charset="0"/>
                <a:ea typeface="Malgun Gothic" panose="020B0503020000020004" pitchFamily="34" charset="-127"/>
                <a:cs typeface="Times New Roman" panose="02020603050405020304" pitchFamily="18" charset="0"/>
              </a:rPr>
              <a:t>is disabled</a:t>
            </a:r>
            <a:r>
              <a:rPr lang="en-CA" b="1" dirty="0">
                <a:latin typeface="Times New Roman" panose="02020603050405020304" pitchFamily="18" charset="0"/>
                <a:ea typeface="Malgun Gothic" panose="020B0503020000020004" pitchFamily="34" charset="-127"/>
                <a:cs typeface="Times New Roman" panose="02020603050405020304" pitchFamily="18" charset="0"/>
              </a:rPr>
              <a:t> </a:t>
            </a: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55CCB589-F5D6-4E88-A18D-D614503A1B32}"/>
              </a:ext>
            </a:extLst>
          </p:cNvPr>
          <p:cNvGraphicFramePr>
            <a:graphicFrameLocks noGrp="1"/>
          </p:cNvGraphicFramePr>
          <p:nvPr>
            <p:extLst>
              <p:ext uri="{D42A27DB-BD31-4B8C-83A1-F6EECF244321}">
                <p14:modId xmlns:p14="http://schemas.microsoft.com/office/powerpoint/2010/main" val="3281414848"/>
              </p:ext>
            </p:extLst>
          </p:nvPr>
        </p:nvGraphicFramePr>
        <p:xfrm>
          <a:off x="7054410" y="1902189"/>
          <a:ext cx="4657797" cy="1950720"/>
        </p:xfrm>
        <a:graphic>
          <a:graphicData uri="http://schemas.openxmlformats.org/drawingml/2006/table">
            <a:tbl>
              <a:tblPr/>
              <a:tblGrid>
                <a:gridCol w="4064091">
                  <a:extLst>
                    <a:ext uri="{9D8B030D-6E8A-4147-A177-3AD203B41FA5}">
                      <a16:colId xmlns:a16="http://schemas.microsoft.com/office/drawing/2014/main" val="1801720516"/>
                    </a:ext>
                  </a:extLst>
                </a:gridCol>
                <a:gridCol w="593706">
                  <a:extLst>
                    <a:ext uri="{9D8B030D-6E8A-4147-A177-3AD203B41FA5}">
                      <a16:colId xmlns:a16="http://schemas.microsoft.com/office/drawing/2014/main" val="2604266624"/>
                    </a:ext>
                  </a:extLst>
                </a:gridCol>
              </a:tblGrid>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latin typeface="Times New Roman" panose="02020603050405020304" pitchFamily="18" charset="0"/>
                          <a:ea typeface="Malgun Gothic" panose="020B0503020000020004" pitchFamily="34" charset="-127"/>
                          <a:cs typeface="Times New Roman" panose="02020603050405020304" pitchFamily="18" charset="0"/>
                        </a:rPr>
                        <a:t>	sps_isp_enabled_flag</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8452791"/>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3046835"/>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solidFill>
                            <a:schemeClr val="accent1">
                              <a:lumMod val="75000"/>
                            </a:schemeClr>
                          </a:solidFill>
                          <a:effectLst/>
                          <a:latin typeface="Times New Roman" panose="02020603050405020304" pitchFamily="18" charset="0"/>
                          <a:ea typeface="Malgun Gothic" panose="020B0503020000020004" pitchFamily="34" charset="-127"/>
                          <a:cs typeface="Times New Roman" panose="02020603050405020304" pitchFamily="18" charset="0"/>
                        </a:rPr>
                        <a:t>sps_mts_enabled_flag</a:t>
                      </a:r>
                      <a:endParaRPr lang="en-US" sz="1600" dirty="0">
                        <a:solidFill>
                          <a:schemeClr val="accent1">
                            <a:lumMod val="75000"/>
                          </a:schemeClr>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5996198"/>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if( sps_mts_enabled_flag ) {</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9440310"/>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solidFill>
                            <a:srgbClr val="92D050"/>
                          </a:solidFill>
                          <a:effectLst/>
                          <a:latin typeface="Times New Roman" panose="02020603050405020304" pitchFamily="18" charset="0"/>
                          <a:ea typeface="Malgun Gothic" panose="020B0503020000020004" pitchFamily="34" charset="-127"/>
                          <a:cs typeface="Times New Roman" panose="02020603050405020304" pitchFamily="18" charset="0"/>
                        </a:rPr>
                        <a:t>sps_explicit_mts_intra_enabled_flag</a:t>
                      </a:r>
                      <a:endParaRPr lang="en-US" sz="1600" dirty="0">
                        <a:solidFill>
                          <a:srgbClr val="92D050"/>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6892348"/>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solidFill>
                            <a:schemeClr val="bg2"/>
                          </a:solidFill>
                          <a:effectLst/>
                          <a:latin typeface="Times New Roman" panose="02020603050405020304" pitchFamily="18" charset="0"/>
                          <a:ea typeface="Malgun Gothic" panose="020B0503020000020004" pitchFamily="34" charset="-127"/>
                          <a:cs typeface="Times New Roman" panose="02020603050405020304" pitchFamily="18" charset="0"/>
                        </a:rPr>
                        <a:t>sps_explicit_mts_inter_enabled_flag</a:t>
                      </a:r>
                      <a:endParaRPr lang="en-US" sz="1600" dirty="0">
                        <a:solidFill>
                          <a:schemeClr val="bg2"/>
                        </a:solidFill>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3368755"/>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696200"/>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a:effectLst/>
                          <a:latin typeface="Times New Roman" panose="02020603050405020304" pitchFamily="18" charset="0"/>
                          <a:ea typeface="Malgun Gothic" panose="020B0503020000020004" pitchFamily="34" charset="-127"/>
                          <a:cs typeface="Times New Roman" panose="02020603050405020304" pitchFamily="18" charset="0"/>
                        </a:rPr>
                        <a:t>sps_sbt_enabled_flag</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1331436"/>
                  </a:ext>
                </a:extLst>
              </a:tr>
            </a:tbl>
          </a:graphicData>
        </a:graphic>
      </p:graphicFrame>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4610F-4D71-431F-8FF3-F35D9B92FBBC}"/>
              </a:ext>
            </a:extLst>
          </p:cNvPr>
          <p:cNvSpPr>
            <a:spLocks noGrp="1"/>
          </p:cNvSpPr>
          <p:nvPr>
            <p:ph type="title"/>
          </p:nvPr>
        </p:nvSpPr>
        <p:spPr/>
        <p:txBody>
          <a:bodyPr/>
          <a:lstStyle/>
          <a:p>
            <a:r>
              <a:rPr lang="en-US" dirty="0"/>
              <a:t>Problem in current VTM</a:t>
            </a:r>
          </a:p>
        </p:txBody>
      </p:sp>
      <p:sp>
        <p:nvSpPr>
          <p:cNvPr id="4" name="Footer Placeholder 3">
            <a:extLst>
              <a:ext uri="{FF2B5EF4-FFF2-40B4-BE49-F238E27FC236}">
                <a16:creationId xmlns:a16="http://schemas.microsoft.com/office/drawing/2014/main" id="{6D448E48-57C2-46C4-85FB-D28CE7EC497C}"/>
              </a:ext>
            </a:extLst>
          </p:cNvPr>
          <p:cNvSpPr>
            <a:spLocks noGrp="1"/>
          </p:cNvSpPr>
          <p:nvPr>
            <p:ph type="ftr" sz="quarter" idx="3"/>
          </p:nvPr>
        </p:nvSpPr>
        <p:spPr/>
        <p:txBody>
          <a:bodyPr/>
          <a:lstStyle/>
          <a:p>
            <a:endParaRPr lang="en-US" dirty="0"/>
          </a:p>
        </p:txBody>
      </p:sp>
      <p:sp>
        <p:nvSpPr>
          <p:cNvPr id="9" name="Subtitle 2">
            <a:extLst>
              <a:ext uri="{FF2B5EF4-FFF2-40B4-BE49-F238E27FC236}">
                <a16:creationId xmlns:a16="http://schemas.microsoft.com/office/drawing/2014/main" id="{D78D70EA-3AB4-493F-A2BE-BB4A276D1242}"/>
              </a:ext>
            </a:extLst>
          </p:cNvPr>
          <p:cNvSpPr txBox="1">
            <a:spLocks/>
          </p:cNvSpPr>
          <p:nvPr/>
        </p:nvSpPr>
        <p:spPr>
          <a:xfrm>
            <a:off x="479793" y="1470725"/>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Unnecessary dependency between flags for intra and inter</a:t>
            </a:r>
          </a:p>
          <a:p>
            <a:pPr marL="342900" indent="-342900" algn="just">
              <a:buFont typeface="Arial" panose="020B0604020202020204" pitchFamily="34" charset="0"/>
              <a:buChar char="•"/>
            </a:pPr>
            <a:r>
              <a:rPr lang="en-US" dirty="0">
                <a:solidFill>
                  <a:schemeClr val="tx1"/>
                </a:solidFill>
              </a:rPr>
              <a:t>Example:</a:t>
            </a:r>
          </a:p>
          <a:p>
            <a:pPr marL="800100" lvl="1" indent="-342900" algn="just">
              <a:buFont typeface="Arial" panose="020B0604020202020204" pitchFamily="34" charset="0"/>
              <a:buChar char="•"/>
            </a:pPr>
            <a:r>
              <a:rPr lang="en-US" dirty="0">
                <a:solidFill>
                  <a:schemeClr val="tx1"/>
                </a:solidFill>
              </a:rPr>
              <a:t>Explicit MTS flag for inter can change transform selection in intra tools</a:t>
            </a:r>
          </a:p>
          <a:p>
            <a:pPr marL="1257300" lvl="2" indent="-342900" algn="just">
              <a:buFont typeface="Arial" panose="020B0604020202020204" pitchFamily="34" charset="0"/>
              <a:buChar char="•"/>
            </a:pPr>
            <a:r>
              <a:rPr lang="en-US" dirty="0">
                <a:solidFill>
                  <a:schemeClr val="tx1"/>
                </a:solidFill>
              </a:rPr>
              <a:t>implicit MTS for intra (non-ISP blocks)</a:t>
            </a:r>
          </a:p>
          <a:p>
            <a:pPr marL="1257300" lvl="2" indent="-342900" algn="just">
              <a:buFont typeface="Arial" panose="020B0604020202020204" pitchFamily="34" charset="0"/>
              <a:buChar char="•"/>
            </a:pPr>
            <a:r>
              <a:rPr lang="en-US" dirty="0">
                <a:solidFill>
                  <a:schemeClr val="tx1"/>
                </a:solidFill>
              </a:rPr>
              <a:t>transform selection ISP (intra partitioning)</a:t>
            </a:r>
          </a:p>
          <a:p>
            <a:pPr marL="800100" lvl="1" indent="-342900" algn="just">
              <a:buFont typeface="Arial" panose="020B0604020202020204" pitchFamily="34" charset="0"/>
              <a:buChar char="•"/>
            </a:pPr>
            <a:r>
              <a:rPr lang="en-US" dirty="0">
                <a:solidFill>
                  <a:schemeClr val="tx1"/>
                </a:solidFill>
              </a:rPr>
              <a:t>Explicit MTS flag for intra can change transform selection in inter tools</a:t>
            </a:r>
          </a:p>
          <a:p>
            <a:pPr marL="342900" indent="-342900" algn="just">
              <a:buFont typeface="Arial" panose="020B0604020202020204" pitchFamily="34" charset="0"/>
              <a:buChar char="•"/>
            </a:pPr>
            <a:r>
              <a:rPr lang="en-US" dirty="0">
                <a:solidFill>
                  <a:schemeClr val="tx1"/>
                </a:solidFill>
              </a:rPr>
              <a:t>Problem:</a:t>
            </a:r>
            <a:r>
              <a:rPr lang="en-US" b="1" dirty="0">
                <a:solidFill>
                  <a:schemeClr val="tx1"/>
                </a:solidFill>
              </a:rPr>
              <a:t> </a:t>
            </a:r>
            <a:r>
              <a:rPr lang="en-US" b="1" dirty="0" err="1">
                <a:solidFill>
                  <a:schemeClr val="tx1"/>
                </a:solidFill>
              </a:rPr>
              <a:t>sps_mts_enabled_flag</a:t>
            </a:r>
            <a:r>
              <a:rPr lang="en-US" b="1" dirty="0">
                <a:solidFill>
                  <a:schemeClr val="tx1"/>
                </a:solidFill>
              </a:rPr>
              <a:t> c</a:t>
            </a:r>
            <a:r>
              <a:rPr lang="en-US" dirty="0">
                <a:solidFill>
                  <a:schemeClr val="tx1"/>
                </a:solidFill>
              </a:rPr>
              <a:t>ontrolling </a:t>
            </a:r>
          </a:p>
          <a:p>
            <a:pPr marL="800100" lvl="1" indent="-342900" algn="just">
              <a:buFont typeface="Arial" panose="020B0604020202020204" pitchFamily="34" charset="0"/>
              <a:buChar char="•"/>
            </a:pPr>
            <a:r>
              <a:rPr lang="en-US" dirty="0">
                <a:solidFill>
                  <a:schemeClr val="tx1"/>
                </a:solidFill>
              </a:rPr>
              <a:t>implicit mts</a:t>
            </a:r>
          </a:p>
          <a:p>
            <a:pPr marL="800100" lvl="1" indent="-342900" algn="just">
              <a:buFont typeface="Arial" panose="020B0604020202020204" pitchFamily="34" charset="0"/>
              <a:buChar char="•"/>
            </a:pPr>
            <a:r>
              <a:rPr lang="en-US" dirty="0">
                <a:solidFill>
                  <a:schemeClr val="tx1"/>
                </a:solidFill>
              </a:rPr>
              <a:t>DCT-2 only mode </a:t>
            </a:r>
          </a:p>
          <a:p>
            <a:pPr marL="800100" lvl="1"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Decouple intra and inter signaling</a:t>
            </a:r>
          </a:p>
          <a:p>
            <a:pPr marL="800100" lvl="1" indent="-342900" algn="just">
              <a:buFont typeface="Arial" panose="020B0604020202020204" pitchFamily="34" charset="0"/>
              <a:buChar char="•"/>
            </a:pPr>
            <a:r>
              <a:rPr lang="en-US" dirty="0">
                <a:solidFill>
                  <a:schemeClr val="tx1"/>
                </a:solidFill>
              </a:rPr>
              <a:t>Three alternatives</a:t>
            </a: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graphicFrame>
        <p:nvGraphicFramePr>
          <p:cNvPr id="10" name="Table 9">
            <a:extLst>
              <a:ext uri="{FF2B5EF4-FFF2-40B4-BE49-F238E27FC236}">
                <a16:creationId xmlns:a16="http://schemas.microsoft.com/office/drawing/2014/main" id="{90DDBBFA-40FB-4B2A-AC47-6BF80521576F}"/>
              </a:ext>
            </a:extLst>
          </p:cNvPr>
          <p:cNvGraphicFramePr>
            <a:graphicFrameLocks noGrp="1"/>
          </p:cNvGraphicFramePr>
          <p:nvPr>
            <p:extLst>
              <p:ext uri="{D42A27DB-BD31-4B8C-83A1-F6EECF244321}">
                <p14:modId xmlns:p14="http://schemas.microsoft.com/office/powerpoint/2010/main" val="3471386910"/>
              </p:ext>
            </p:extLst>
          </p:nvPr>
        </p:nvGraphicFramePr>
        <p:xfrm>
          <a:off x="7230017" y="3760908"/>
          <a:ext cx="4777159" cy="1950720"/>
        </p:xfrm>
        <a:graphic>
          <a:graphicData uri="http://schemas.openxmlformats.org/drawingml/2006/table">
            <a:tbl>
              <a:tblPr/>
              <a:tblGrid>
                <a:gridCol w="4168238">
                  <a:extLst>
                    <a:ext uri="{9D8B030D-6E8A-4147-A177-3AD203B41FA5}">
                      <a16:colId xmlns:a16="http://schemas.microsoft.com/office/drawing/2014/main" val="1801720516"/>
                    </a:ext>
                  </a:extLst>
                </a:gridCol>
                <a:gridCol w="608921">
                  <a:extLst>
                    <a:ext uri="{9D8B030D-6E8A-4147-A177-3AD203B41FA5}">
                      <a16:colId xmlns:a16="http://schemas.microsoft.com/office/drawing/2014/main" val="2604266624"/>
                    </a:ext>
                  </a:extLst>
                </a:gridCol>
              </a:tblGrid>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effectLst/>
                          <a:latin typeface="Times New Roman" panose="02020603050405020304" pitchFamily="18" charset="0"/>
                          <a:ea typeface="Malgun Gothic" panose="020B0503020000020004" pitchFamily="34" charset="-127"/>
                          <a:cs typeface="Times New Roman" panose="02020603050405020304" pitchFamily="18" charset="0"/>
                        </a:rPr>
                        <a:t>sps_isp_enabled_flag</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8452791"/>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3046835"/>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solidFill>
                            <a:srgbClr val="FF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sps_mts_enabled_flag</a:t>
                      </a:r>
                      <a:endParaRPr lang="en-US" sz="1600" dirty="0">
                        <a:solidFill>
                          <a:srgbClr val="FF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5996198"/>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if( </a:t>
                      </a:r>
                      <a:r>
                        <a:rPr lang="en-CA" sz="1600" dirty="0" err="1">
                          <a:effectLst/>
                          <a:latin typeface="Times New Roman" panose="02020603050405020304" pitchFamily="18" charset="0"/>
                          <a:ea typeface="Malgun Gothic" panose="020B0503020000020004" pitchFamily="34" charset="-127"/>
                          <a:cs typeface="Times New Roman" panose="02020603050405020304" pitchFamily="18" charset="0"/>
                        </a:rPr>
                        <a:t>sps_mts_enabled_flag</a:t>
                      </a: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9440310"/>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effectLst/>
                          <a:latin typeface="Times New Roman" panose="02020603050405020304" pitchFamily="18" charset="0"/>
                          <a:ea typeface="Malgun Gothic" panose="020B0503020000020004" pitchFamily="34" charset="-127"/>
                          <a:cs typeface="Times New Roman" panose="02020603050405020304" pitchFamily="18" charset="0"/>
                        </a:rPr>
                        <a:t>sps_explicit_mts_intra_enabled_flag</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6892348"/>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latin typeface="Times New Roman" panose="02020603050405020304" pitchFamily="18" charset="0"/>
                          <a:ea typeface="Malgun Gothic" panose="020B0503020000020004" pitchFamily="34" charset="-127"/>
                          <a:cs typeface="Times New Roman" panose="02020603050405020304" pitchFamily="18" charset="0"/>
                        </a:rPr>
                        <a:t>		sps_explicit_mts_inter_enabled_flag</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3368755"/>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696200"/>
                  </a:ext>
                </a:extLst>
              </a:tr>
              <a:tr h="180273">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600" b="1" dirty="0" err="1">
                          <a:effectLst/>
                          <a:latin typeface="Times New Roman" panose="02020603050405020304" pitchFamily="18" charset="0"/>
                          <a:ea typeface="Malgun Gothic" panose="020B0503020000020004" pitchFamily="34" charset="-127"/>
                          <a:cs typeface="Times New Roman" panose="02020603050405020304" pitchFamily="18" charset="0"/>
                        </a:rPr>
                        <a:t>sps_sbt_enabled_flag</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6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1331436"/>
                  </a:ext>
                </a:extLst>
              </a:tr>
            </a:tbl>
          </a:graphicData>
        </a:graphic>
      </p:graphicFrame>
    </p:spTree>
    <p:extLst>
      <p:ext uri="{BB962C8B-B14F-4D97-AF65-F5344CB8AC3E}">
        <p14:creationId xmlns:p14="http://schemas.microsoft.com/office/powerpoint/2010/main" val="2655992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EEA04-4A02-4A0D-BCEC-CAE4EA85F391}"/>
              </a:ext>
            </a:extLst>
          </p:cNvPr>
          <p:cNvSpPr>
            <a:spLocks noGrp="1"/>
          </p:cNvSpPr>
          <p:nvPr>
            <p:ph type="title"/>
          </p:nvPr>
        </p:nvSpPr>
        <p:spPr>
          <a:xfrm>
            <a:off x="472173" y="575576"/>
            <a:ext cx="11210239" cy="429028"/>
          </a:xfrm>
        </p:spPr>
        <p:txBody>
          <a:bodyPr/>
          <a:lstStyle/>
          <a:p>
            <a:r>
              <a:rPr lang="en-US" dirty="0"/>
              <a:t>Method 1: least flexible solution</a:t>
            </a:r>
          </a:p>
        </p:txBody>
      </p:sp>
      <p:sp>
        <p:nvSpPr>
          <p:cNvPr id="3" name="Subtitle 2">
            <a:extLst>
              <a:ext uri="{FF2B5EF4-FFF2-40B4-BE49-F238E27FC236}">
                <a16:creationId xmlns:a16="http://schemas.microsoft.com/office/drawing/2014/main" id="{5AD51487-2224-4AE8-9EA9-32C06562A2F3}"/>
              </a:ext>
            </a:extLst>
          </p:cNvPr>
          <p:cNvSpPr>
            <a:spLocks noGrp="1"/>
          </p:cNvSpPr>
          <p:nvPr>
            <p:ph type="subTitle" idx="1"/>
          </p:nvPr>
        </p:nvSpPr>
        <p:spPr>
          <a:xfrm>
            <a:off x="479793" y="1132232"/>
            <a:ext cx="11202619" cy="431657"/>
          </a:xfrm>
        </p:spPr>
        <p:txBody>
          <a:bodyPr/>
          <a:lstStyle/>
          <a:p>
            <a:r>
              <a:rPr lang="en-US" dirty="0"/>
              <a:t>Keeps the same functionality in VTM</a:t>
            </a:r>
          </a:p>
        </p:txBody>
      </p:sp>
      <p:sp>
        <p:nvSpPr>
          <p:cNvPr id="4" name="Footer Placeholder 3">
            <a:extLst>
              <a:ext uri="{FF2B5EF4-FFF2-40B4-BE49-F238E27FC236}">
                <a16:creationId xmlns:a16="http://schemas.microsoft.com/office/drawing/2014/main" id="{07148A3C-87AA-4AD8-B362-5120F8251905}"/>
              </a:ext>
            </a:extLst>
          </p:cNvPr>
          <p:cNvSpPr>
            <a:spLocks noGrp="1"/>
          </p:cNvSpPr>
          <p:nvPr>
            <p:ph type="ftr" sz="quarter" idx="3"/>
          </p:nvPr>
        </p:nvSpPr>
        <p:spPr>
          <a:xfrm>
            <a:off x="494189" y="6484545"/>
            <a:ext cx="10223342" cy="189801"/>
          </a:xfrm>
        </p:spPr>
        <p:txBody>
          <a:bodyPr/>
          <a:lstStyle/>
          <a:p>
            <a:endParaRPr lang="en-US" dirty="0"/>
          </a:p>
        </p:txBody>
      </p:sp>
      <p:sp>
        <p:nvSpPr>
          <p:cNvPr id="5" name="Subtitle 2">
            <a:extLst>
              <a:ext uri="{FF2B5EF4-FFF2-40B4-BE49-F238E27FC236}">
                <a16:creationId xmlns:a16="http://schemas.microsoft.com/office/drawing/2014/main" id="{4A4FEDF4-72CF-43C8-8586-B12E1C143F04}"/>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graphicFrame>
        <p:nvGraphicFramePr>
          <p:cNvPr id="8" name="Table 7">
            <a:extLst>
              <a:ext uri="{FF2B5EF4-FFF2-40B4-BE49-F238E27FC236}">
                <a16:creationId xmlns:a16="http://schemas.microsoft.com/office/drawing/2014/main" id="{5D8A7D79-9E59-4790-93E5-9B66A31293EB}"/>
              </a:ext>
            </a:extLst>
          </p:cNvPr>
          <p:cNvGraphicFramePr>
            <a:graphicFrameLocks noGrp="1"/>
          </p:cNvGraphicFramePr>
          <p:nvPr>
            <p:extLst>
              <p:ext uri="{D42A27DB-BD31-4B8C-83A1-F6EECF244321}">
                <p14:modId xmlns:p14="http://schemas.microsoft.com/office/powerpoint/2010/main" val="700101423"/>
              </p:ext>
            </p:extLst>
          </p:nvPr>
        </p:nvGraphicFramePr>
        <p:xfrm>
          <a:off x="6624646" y="1599460"/>
          <a:ext cx="5362566" cy="3169920"/>
        </p:xfrm>
        <a:graphic>
          <a:graphicData uri="http://schemas.openxmlformats.org/drawingml/2006/table">
            <a:tbl>
              <a:tblPr/>
              <a:tblGrid>
                <a:gridCol w="4679026">
                  <a:extLst>
                    <a:ext uri="{9D8B030D-6E8A-4147-A177-3AD203B41FA5}">
                      <a16:colId xmlns:a16="http://schemas.microsoft.com/office/drawing/2014/main" val="2857801950"/>
                    </a:ext>
                  </a:extLst>
                </a:gridCol>
                <a:gridCol w="683540">
                  <a:extLst>
                    <a:ext uri="{9D8B030D-6E8A-4147-A177-3AD203B41FA5}">
                      <a16:colId xmlns:a16="http://schemas.microsoft.com/office/drawing/2014/main" val="2567346303"/>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sps_isp_enabled_flag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015239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rPr>
                        <a:t>u(1)</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238986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strike="sngStrike" dirty="0" err="1">
                          <a:solidFill>
                            <a:srgbClr val="FF0000"/>
                          </a:solidFill>
                          <a:effectLst/>
                          <a:latin typeface="Times New Roman" panose="02020603050405020304" pitchFamily="18" charset="0"/>
                          <a:ea typeface="Malgun Gothic" panose="020B0503020000020004" pitchFamily="34" charset="-127"/>
                        </a:rPr>
                        <a:t>sps_mts_enabled_flag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125014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strike="sngStrike" dirty="0">
                          <a:solidFill>
                            <a:srgbClr val="FF0000"/>
                          </a:solidFill>
                          <a:effectLst/>
                          <a:latin typeface="Times New Roman" panose="02020603050405020304" pitchFamily="18" charset="0"/>
                          <a:ea typeface="Malgun Gothic" panose="020B0503020000020004" pitchFamily="34" charset="-127"/>
                        </a:rPr>
                        <a:t>if( </a:t>
                      </a:r>
                      <a:r>
                        <a:rPr lang="en-CA" sz="1600" strike="sngStrike" dirty="0" err="1">
                          <a:solidFill>
                            <a:srgbClr val="FF0000"/>
                          </a:solidFill>
                          <a:effectLst/>
                          <a:latin typeface="Times New Roman" panose="02020603050405020304" pitchFamily="18" charset="0"/>
                          <a:ea typeface="Malgun Gothic" panose="020B0503020000020004" pitchFamily="34" charset="-127"/>
                        </a:rPr>
                        <a:t>sps_mts_enabled_flag</a:t>
                      </a:r>
                      <a:r>
                        <a:rPr lang="en-CA" sz="1600" strike="sngStrike" dirty="0">
                          <a:solidFill>
                            <a:srgbClr val="FF0000"/>
                          </a:solidFill>
                          <a:effectLst/>
                          <a:latin typeface="Times New Roman" panose="02020603050405020304" pitchFamily="18" charset="0"/>
                          <a:ea typeface="Malgun Gothic" panose="020B0503020000020004" pitchFamily="34" charset="-127"/>
                        </a:rPr>
                        <a:t> )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184716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a:effectLst/>
                          <a:highlight>
                            <a:srgbClr val="00FF00"/>
                          </a:highlight>
                          <a:latin typeface="Times New Roman" panose="02020603050405020304" pitchFamily="18" charset="0"/>
                          <a:ea typeface="Malgun Gothic" panose="020B0503020000020004" pitchFamily="34" charset="-127"/>
                        </a:rPr>
                        <a:t>sps_implicit_dct2_flag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highlight>
                            <a:srgbClr val="00FF00"/>
                          </a:highligh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071547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dirty="0">
                          <a:effectLst/>
                          <a:highlight>
                            <a:srgbClr val="00FF00"/>
                          </a:highlight>
                          <a:latin typeface="Times New Roman" panose="02020603050405020304" pitchFamily="18" charset="0"/>
                          <a:ea typeface="Malgun Gothic" panose="020B0503020000020004" pitchFamily="34" charset="-127"/>
                        </a:rPr>
                        <a:t>if ( sps_implicit_dct2_flag = = 0 )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00FF00"/>
                          </a:highligh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63514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sps_explicit_mts_intra_enabled_flag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823291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sps_explicit_mts_inter_enabled_flag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96042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r>
                        <a:rPr lang="en-CA" sz="1600" strike="sngStrike" dirty="0">
                          <a:solidFill>
                            <a:srgbClr val="FF0000"/>
                          </a:solidFill>
                          <a:effectLst/>
                          <a:latin typeface="Times New Roman" panose="02020603050405020304" pitchFamily="18" charset="0"/>
                          <a:ea typeface="Malgun Gothic" panose="020B0503020000020004" pitchFamily="34" charset="-127"/>
                        </a:rPr>
                        <a:t>}</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46793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highlight>
                            <a:srgbClr val="C0C0C0"/>
                          </a:highlight>
                          <a:latin typeface="Times New Roman" panose="02020603050405020304" pitchFamily="18" charset="0"/>
                          <a:ea typeface="Malgun Gothic" panose="020B0503020000020004" pitchFamily="34" charset="-127"/>
                        </a:rPr>
                        <a:t>        </a:t>
                      </a:r>
                      <a:r>
                        <a:rPr lang="en-CA" sz="1600" dirty="0">
                          <a:effectLst/>
                          <a:highlight>
                            <a:srgbClr val="C0C0C0"/>
                          </a:highlight>
                          <a:latin typeface="Times New Roman" panose="02020603050405020304" pitchFamily="18" charset="0"/>
                          <a:ea typeface="Malgun Gothic" panose="020B0503020000020004" pitchFamily="34" charset="-127"/>
                        </a:rPr>
                        <a:t>if ( </a:t>
                      </a:r>
                      <a:r>
                        <a:rPr lang="en-CA" sz="1600" dirty="0" err="1">
                          <a:effectLst/>
                          <a:highlight>
                            <a:srgbClr val="C0C0C0"/>
                          </a:highlight>
                          <a:latin typeface="Times New Roman" panose="02020603050405020304" pitchFamily="18" charset="0"/>
                          <a:ea typeface="Malgun Gothic" panose="020B0503020000020004" pitchFamily="34" charset="-127"/>
                        </a:rPr>
                        <a:t>sps_explicit_mts_intra_enabled_flag</a:t>
                      </a:r>
                      <a:r>
                        <a:rPr lang="en-CA" sz="1600" b="1" dirty="0">
                          <a:effectLst/>
                          <a:highlight>
                            <a:srgbClr val="C0C0C0"/>
                          </a:highlight>
                          <a:latin typeface="Times New Roman" panose="02020603050405020304" pitchFamily="18" charset="0"/>
                          <a:ea typeface="Malgun Gothic" panose="020B0503020000020004" pitchFamily="34" charset="-127"/>
                        </a:rPr>
                        <a:t> = = </a:t>
                      </a:r>
                      <a:r>
                        <a:rPr lang="en-CA" sz="1600" dirty="0">
                          <a:effectLst/>
                          <a:highlight>
                            <a:srgbClr val="C0C0C0"/>
                          </a:highlight>
                          <a:latin typeface="Times New Roman" panose="02020603050405020304" pitchFamily="18" charset="0"/>
                          <a:ea typeface="Malgun Gothic" panose="020B0503020000020004" pitchFamily="34" charset="-127"/>
                        </a:rPr>
                        <a:t>0</a:t>
                      </a:r>
                      <a:r>
                        <a:rPr lang="en-CA" sz="1600" b="1" dirty="0">
                          <a:effectLst/>
                          <a:highlight>
                            <a:srgbClr val="C0C0C0"/>
                          </a:highlight>
                          <a:latin typeface="Times New Roman" panose="02020603050405020304" pitchFamily="18" charset="0"/>
                          <a:ea typeface="Malgun Gothic" panose="020B0503020000020004" pitchFamily="34" charset="-127"/>
                        </a:rPr>
                        <a:t> </a:t>
                      </a:r>
                      <a:r>
                        <a:rPr lang="en-CA" sz="1600" dirty="0">
                          <a:effectLst/>
                          <a:highlight>
                            <a:srgbClr val="C0C0C0"/>
                          </a:highlight>
                          <a:latin typeface="Times New Roman" panose="02020603050405020304" pitchFamily="18" charset="0"/>
                          <a:ea typeface="Malgun Gothic" panose="020B0503020000020004" pitchFamily="34" charset="-127"/>
                        </a:rPr>
                        <a:t>)</a:t>
                      </a:r>
                      <a:endParaRPr lang="en-US" sz="1600" dirty="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484385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highlight>
                            <a:srgbClr val="C0C0C0"/>
                          </a:highlight>
                          <a:latin typeface="Times New Roman" panose="02020603050405020304" pitchFamily="18" charset="0"/>
                          <a:ea typeface="Malgun Gothic" panose="020B0503020000020004" pitchFamily="34" charset="-127"/>
                        </a:rPr>
                        <a:t>                </a:t>
                      </a:r>
                      <a:r>
                        <a:rPr lang="en-CA" sz="1600" b="1" dirty="0" err="1">
                          <a:effectLst/>
                          <a:highlight>
                            <a:srgbClr val="C0C0C0"/>
                          </a:highlight>
                          <a:latin typeface="Times New Roman" panose="02020603050405020304" pitchFamily="18" charset="0"/>
                          <a:ea typeface="Malgun Gothic" panose="020B0503020000020004" pitchFamily="34" charset="-127"/>
                        </a:rPr>
                        <a:t>sps_implicit_intra_mts_enabled_flag</a:t>
                      </a:r>
                      <a:r>
                        <a:rPr lang="en-CA" sz="1600" b="1" dirty="0">
                          <a:effectLst/>
                          <a:highlight>
                            <a:srgbClr val="C0C0C0"/>
                          </a:highlight>
                          <a:latin typeface="Times New Roman" panose="02020603050405020304" pitchFamily="18" charset="0"/>
                          <a:ea typeface="Malgun Gothic" panose="020B0503020000020004" pitchFamily="34" charset="-127"/>
                        </a:rPr>
                        <a:t> </a:t>
                      </a:r>
                      <a:endParaRPr lang="en-US" sz="1600" dirty="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238150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highlight>
                            <a:srgbClr val="00FF00"/>
                          </a:highligh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743804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sps_sbt_enabled_flag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rPr>
                        <a:t>u(1)</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4289028"/>
                  </a:ext>
                </a:extLst>
              </a:tr>
            </a:tbl>
          </a:graphicData>
        </a:graphic>
      </p:graphicFrame>
      <p:sp>
        <p:nvSpPr>
          <p:cNvPr id="9" name="Subtitle 2">
            <a:extLst>
              <a:ext uri="{FF2B5EF4-FFF2-40B4-BE49-F238E27FC236}">
                <a16:creationId xmlns:a16="http://schemas.microsoft.com/office/drawing/2014/main" id="{822B5178-A57F-470E-B70A-135BC01EF4F6}"/>
              </a:ext>
            </a:extLst>
          </p:cNvPr>
          <p:cNvSpPr txBox="1">
            <a:spLocks/>
          </p:cNvSpPr>
          <p:nvPr/>
        </p:nvSpPr>
        <p:spPr>
          <a:xfrm>
            <a:off x="486278" y="15994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Removes </a:t>
            </a:r>
            <a:r>
              <a:rPr lang="en-CA" b="1" dirty="0" err="1">
                <a:solidFill>
                  <a:schemeClr val="tx1"/>
                </a:solidFill>
                <a:latin typeface="Times New Roman" panose="02020603050405020304" pitchFamily="18" charset="0"/>
                <a:ea typeface="Malgun Gothic" panose="020B0503020000020004" pitchFamily="34" charset="-127"/>
              </a:rPr>
              <a:t>sps_mts_enabled_flag</a:t>
            </a:r>
            <a:endParaRPr lang="en-CA" b="1" dirty="0">
              <a:solidFill>
                <a:schemeClr val="tx1"/>
              </a:solidFill>
              <a:latin typeface="Times New Roman" panose="02020603050405020304" pitchFamily="18" charset="0"/>
              <a:ea typeface="Malgun Gothic" panose="020B0503020000020004" pitchFamily="34" charset="-127"/>
            </a:endParaRPr>
          </a:p>
          <a:p>
            <a:pPr marL="342900" indent="-342900" algn="just">
              <a:buFont typeface="Arial" panose="020B0604020202020204" pitchFamily="34" charset="0"/>
              <a:buChar char="•"/>
            </a:pPr>
            <a:r>
              <a:rPr lang="en-US" dirty="0">
                <a:solidFill>
                  <a:schemeClr val="tx1"/>
                </a:solidFill>
              </a:rPr>
              <a:t>Introduces </a:t>
            </a:r>
          </a:p>
          <a:p>
            <a:pPr marL="800100" lvl="1" indent="-342900" algn="just">
              <a:buFont typeface="Arial" panose="020B0604020202020204" pitchFamily="34" charset="0"/>
              <a:buChar char="•"/>
            </a:pPr>
            <a:r>
              <a:rPr lang="en-CA" b="1" dirty="0" err="1">
                <a:highlight>
                  <a:srgbClr val="C0C0C0"/>
                </a:highlight>
                <a:latin typeface="Times New Roman" panose="02020603050405020304" pitchFamily="18" charset="0"/>
                <a:ea typeface="Malgun Gothic" panose="020B0503020000020004" pitchFamily="34" charset="-127"/>
              </a:rPr>
              <a:t>sps_implicit_intra_mts_enabled_flag</a:t>
            </a:r>
            <a:endParaRPr lang="en-CA" b="1" dirty="0">
              <a:highlight>
                <a:srgbClr val="C0C0C0"/>
              </a:highlight>
              <a:latin typeface="Times New Roman" panose="02020603050405020304" pitchFamily="18" charset="0"/>
              <a:ea typeface="Malgun Gothic" panose="020B0503020000020004" pitchFamily="34" charset="-127"/>
            </a:endParaRP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enable implicit MTS for non-ISP blocks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uses DCT-2 for non-ISP blocks</a:t>
            </a:r>
          </a:p>
          <a:p>
            <a:pPr marL="800100" lvl="1" indent="-342900" algn="just">
              <a:buFont typeface="Arial" panose="020B0604020202020204" pitchFamily="34" charset="0"/>
              <a:buChar char="•"/>
            </a:pPr>
            <a:r>
              <a:rPr lang="en-CA" b="1" dirty="0">
                <a:highlight>
                  <a:srgbClr val="00FF00"/>
                </a:highlight>
                <a:latin typeface="Times New Roman" panose="02020603050405020304" pitchFamily="18" charset="0"/>
                <a:ea typeface="Malgun Gothic" panose="020B0503020000020004" pitchFamily="34" charset="-127"/>
              </a:rPr>
              <a:t>sps_implicit_dct2_flag</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master flag to use DCT-2 for all TUs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allows explicit/implicit </a:t>
            </a:r>
            <a:r>
              <a:rPr lang="en-CA" dirty="0" err="1">
                <a:latin typeface="Times New Roman" panose="02020603050405020304" pitchFamily="18" charset="0"/>
                <a:ea typeface="Malgun Gothic" panose="020B0503020000020004" pitchFamily="34" charset="-127"/>
              </a:rPr>
              <a:t>sps</a:t>
            </a:r>
            <a:r>
              <a:rPr lang="en-CA" dirty="0">
                <a:latin typeface="Times New Roman" panose="02020603050405020304" pitchFamily="18" charset="0"/>
                <a:ea typeface="Malgun Gothic" panose="020B0503020000020004" pitchFamily="34" charset="-127"/>
              </a:rPr>
              <a:t>-level control</a:t>
            </a:r>
          </a:p>
          <a:p>
            <a:pPr marL="1257300" lvl="2" indent="-342900" algn="just">
              <a:buFont typeface="Arial" panose="020B0604020202020204" pitchFamily="34" charset="0"/>
              <a:buChar char="•"/>
            </a:pPr>
            <a:endParaRPr lang="en-CA" dirty="0">
              <a:latin typeface="Times New Roman" panose="02020603050405020304" pitchFamily="18" charset="0"/>
              <a:ea typeface="Malgun Gothic" panose="020B0503020000020004" pitchFamily="34" charset="-127"/>
            </a:endParaRPr>
          </a:p>
          <a:p>
            <a:pPr marL="1257300" lvl="2" indent="-342900" algn="just">
              <a:buFont typeface="Arial" panose="020B0604020202020204" pitchFamily="34" charset="0"/>
              <a:buChar char="•"/>
            </a:pPr>
            <a:endParaRPr lang="en-CA" dirty="0">
              <a:latin typeface="Times New Roman" panose="02020603050405020304" pitchFamily="18" charset="0"/>
              <a:ea typeface="Malgun Gothic" panose="020B0503020000020004" pitchFamily="34" charset="-127"/>
            </a:endParaRPr>
          </a:p>
          <a:p>
            <a:pPr algn="just"/>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Flexibility: </a:t>
            </a:r>
          </a:p>
          <a:p>
            <a:pPr marL="800100" lvl="1" indent="-342900" algn="just">
              <a:buFont typeface="Arial" panose="020B0604020202020204" pitchFamily="34" charset="0"/>
              <a:buChar char="•"/>
            </a:pPr>
            <a:r>
              <a:rPr lang="en-US" dirty="0">
                <a:solidFill>
                  <a:schemeClr val="tx1"/>
                </a:solidFill>
              </a:rPr>
              <a:t>Same functionality as VTM-6.0 (cleaner HLS)</a:t>
            </a:r>
          </a:p>
          <a:p>
            <a:pPr lvl="1" algn="just"/>
            <a:r>
              <a:rPr lang="en-US" dirty="0">
                <a:solidFill>
                  <a:schemeClr val="tx1"/>
                </a:solidFill>
              </a:rPr>
              <a:t> </a:t>
            </a:r>
          </a:p>
          <a:p>
            <a:pPr marL="342900" indent="-342900" algn="just">
              <a:buFont typeface="Arial" panose="020B0604020202020204" pitchFamily="34" charset="0"/>
              <a:buChar char="•"/>
            </a:pPr>
            <a:endParaRPr lang="en-US" dirty="0">
              <a:solidFill>
                <a:schemeClr val="tx1"/>
              </a:solidFill>
            </a:endParaRPr>
          </a:p>
        </p:txBody>
      </p:sp>
    </p:spTree>
    <p:extLst>
      <p:ext uri="{BB962C8B-B14F-4D97-AF65-F5344CB8AC3E}">
        <p14:creationId xmlns:p14="http://schemas.microsoft.com/office/powerpoint/2010/main" val="2010215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EEA04-4A02-4A0D-BCEC-CAE4EA85F391}"/>
              </a:ext>
            </a:extLst>
          </p:cNvPr>
          <p:cNvSpPr>
            <a:spLocks noGrp="1"/>
          </p:cNvSpPr>
          <p:nvPr>
            <p:ph type="title"/>
          </p:nvPr>
        </p:nvSpPr>
        <p:spPr/>
        <p:txBody>
          <a:bodyPr/>
          <a:lstStyle/>
          <a:p>
            <a:r>
              <a:rPr lang="en-US" dirty="0"/>
              <a:t>Method 2: a bit more flexible solution</a:t>
            </a:r>
          </a:p>
        </p:txBody>
      </p:sp>
      <p:sp>
        <p:nvSpPr>
          <p:cNvPr id="3" name="Subtitle 2">
            <a:extLst>
              <a:ext uri="{FF2B5EF4-FFF2-40B4-BE49-F238E27FC236}">
                <a16:creationId xmlns:a16="http://schemas.microsoft.com/office/drawing/2014/main" id="{5AD51487-2224-4AE8-9EA9-32C06562A2F3}"/>
              </a:ext>
            </a:extLst>
          </p:cNvPr>
          <p:cNvSpPr>
            <a:spLocks noGrp="1"/>
          </p:cNvSpPr>
          <p:nvPr>
            <p:ph type="subTitle" idx="1"/>
          </p:nvPr>
        </p:nvSpPr>
        <p:spPr>
          <a:xfrm>
            <a:off x="479793" y="1132232"/>
            <a:ext cx="11482908" cy="431657"/>
          </a:xfrm>
        </p:spPr>
        <p:txBody>
          <a:bodyPr/>
          <a:lstStyle/>
          <a:p>
            <a:r>
              <a:rPr lang="en-US" dirty="0"/>
              <a:t>Keeps the same functionality in VTM , additional control for SBT and ISP, </a:t>
            </a:r>
            <a:r>
              <a:rPr lang="en-US" u="sng" dirty="0"/>
              <a:t>combined</a:t>
            </a:r>
            <a:endParaRPr lang="en-US" dirty="0"/>
          </a:p>
        </p:txBody>
      </p:sp>
      <p:sp>
        <p:nvSpPr>
          <p:cNvPr id="4" name="Footer Placeholder 3">
            <a:extLst>
              <a:ext uri="{FF2B5EF4-FFF2-40B4-BE49-F238E27FC236}">
                <a16:creationId xmlns:a16="http://schemas.microsoft.com/office/drawing/2014/main" id="{07148A3C-87AA-4AD8-B362-5120F8251905}"/>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A4FEDF4-72CF-43C8-8586-B12E1C143F04}"/>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9" name="Subtitle 2">
            <a:extLst>
              <a:ext uri="{FF2B5EF4-FFF2-40B4-BE49-F238E27FC236}">
                <a16:creationId xmlns:a16="http://schemas.microsoft.com/office/drawing/2014/main" id="{822B5178-A57F-470E-B70A-135BC01EF4F6}"/>
              </a:ext>
            </a:extLst>
          </p:cNvPr>
          <p:cNvSpPr txBox="1">
            <a:spLocks/>
          </p:cNvSpPr>
          <p:nvPr/>
        </p:nvSpPr>
        <p:spPr>
          <a:xfrm>
            <a:off x="486277" y="15994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Removes </a:t>
            </a:r>
            <a:r>
              <a:rPr lang="en-CA" b="1" dirty="0" err="1">
                <a:solidFill>
                  <a:schemeClr val="tx1"/>
                </a:solidFill>
                <a:latin typeface="Times New Roman" panose="02020603050405020304" pitchFamily="18" charset="0"/>
                <a:ea typeface="Malgun Gothic" panose="020B0503020000020004" pitchFamily="34" charset="-127"/>
              </a:rPr>
              <a:t>sps_mts_enabled_flag</a:t>
            </a:r>
            <a:endParaRPr lang="en-CA" b="1" dirty="0">
              <a:solidFill>
                <a:schemeClr val="tx1"/>
              </a:solidFill>
              <a:latin typeface="Times New Roman" panose="02020603050405020304" pitchFamily="18" charset="0"/>
              <a:ea typeface="Malgun Gothic" panose="020B0503020000020004" pitchFamily="34" charset="-127"/>
            </a:endParaRPr>
          </a:p>
          <a:p>
            <a:pPr marL="342900" indent="-342900" algn="just">
              <a:buFont typeface="Arial" panose="020B0604020202020204" pitchFamily="34" charset="0"/>
              <a:buChar char="•"/>
            </a:pPr>
            <a:r>
              <a:rPr lang="en-US" dirty="0">
                <a:solidFill>
                  <a:schemeClr val="tx1"/>
                </a:solidFill>
              </a:rPr>
              <a:t>Introduces </a:t>
            </a:r>
          </a:p>
          <a:p>
            <a:pPr marL="800100" lvl="1" indent="-342900" algn="just">
              <a:buFont typeface="Arial" panose="020B0604020202020204" pitchFamily="34" charset="0"/>
              <a:buChar char="•"/>
            </a:pPr>
            <a:r>
              <a:rPr lang="en-CA" b="1" dirty="0" err="1">
                <a:highlight>
                  <a:srgbClr val="C0C0C0"/>
                </a:highlight>
                <a:latin typeface="Times New Roman" panose="02020603050405020304" pitchFamily="18" charset="0"/>
                <a:ea typeface="Malgun Gothic" panose="020B0503020000020004" pitchFamily="34" charset="-127"/>
              </a:rPr>
              <a:t>sps_implicit_intra_mts_enabled_flag</a:t>
            </a:r>
            <a:endParaRPr lang="en-CA" b="1" dirty="0">
              <a:highlight>
                <a:srgbClr val="C0C0C0"/>
              </a:highlight>
              <a:latin typeface="Times New Roman" panose="02020603050405020304" pitchFamily="18" charset="0"/>
              <a:ea typeface="Malgun Gothic" panose="020B0503020000020004" pitchFamily="34" charset="-127"/>
            </a:endParaRP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enable implicit MTS for non-ISP blocks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uses DCT-2 for non-ISP blocks</a:t>
            </a:r>
          </a:p>
          <a:p>
            <a:pPr marL="800100" lvl="1" indent="-342900" algn="just">
              <a:buFont typeface="Arial" panose="020B0604020202020204" pitchFamily="34" charset="0"/>
              <a:buChar char="•"/>
            </a:pPr>
            <a:r>
              <a:rPr lang="en-CA" b="1" dirty="0">
                <a:highlight>
                  <a:srgbClr val="00FF00"/>
                </a:highlight>
                <a:latin typeface="Times New Roman" panose="02020603050405020304" pitchFamily="18" charset="0"/>
                <a:ea typeface="Malgun Gothic" panose="020B0503020000020004" pitchFamily="34" charset="-127"/>
              </a:rPr>
              <a:t>sps_implicit_dct2_isp_sbt_flag</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flag to use DCT-2 for ISP/SBT coded TUs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use default derivation in SBT and ISP</a:t>
            </a:r>
          </a:p>
          <a:p>
            <a:pPr marL="1257300" lvl="2" indent="-342900" algn="just">
              <a:buFont typeface="Arial" panose="020B0604020202020204" pitchFamily="34" charset="0"/>
              <a:buChar char="•"/>
            </a:pPr>
            <a:endParaRPr lang="en-CA" dirty="0">
              <a:latin typeface="Times New Roman" panose="02020603050405020304" pitchFamily="18" charset="0"/>
              <a:ea typeface="Malgun Gothic" panose="020B0503020000020004" pitchFamily="34" charset="-127"/>
            </a:endParaRPr>
          </a:p>
          <a:p>
            <a:pPr lvl="2" algn="just"/>
            <a:endParaRPr lang="en-CA" dirty="0">
              <a:latin typeface="Times New Roman" panose="02020603050405020304" pitchFamily="18" charset="0"/>
              <a:ea typeface="Malgun Gothic" panose="020B0503020000020004" pitchFamily="34" charset="-127"/>
            </a:endParaRPr>
          </a:p>
          <a:p>
            <a:pPr algn="just"/>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Flexibility: </a:t>
            </a:r>
          </a:p>
          <a:p>
            <a:pPr marL="800100" lvl="1" indent="-342900" algn="just">
              <a:buFont typeface="Arial" panose="020B0604020202020204" pitchFamily="34" charset="0"/>
              <a:buChar char="•"/>
            </a:pPr>
            <a:r>
              <a:rPr lang="en-US" dirty="0">
                <a:solidFill>
                  <a:schemeClr val="tx1"/>
                </a:solidFill>
              </a:rPr>
              <a:t>Keeps functionalities in VTM-6.0 </a:t>
            </a:r>
          </a:p>
          <a:p>
            <a:pPr marL="800100" lvl="1" indent="-342900" algn="just">
              <a:buFont typeface="Arial" panose="020B0604020202020204" pitchFamily="34" charset="0"/>
              <a:buChar char="•"/>
            </a:pPr>
            <a:r>
              <a:rPr lang="en-US" dirty="0">
                <a:solidFill>
                  <a:schemeClr val="tx1"/>
                </a:solidFill>
              </a:rPr>
              <a:t>additional control for </a:t>
            </a:r>
            <a:r>
              <a:rPr lang="en-US" u="sng" dirty="0">
                <a:solidFill>
                  <a:schemeClr val="tx1"/>
                </a:solidFill>
              </a:rPr>
              <a:t>TUs partitioned using ISP or SBT</a:t>
            </a:r>
          </a:p>
          <a:p>
            <a:pPr lvl="1" algn="just"/>
            <a:r>
              <a:rPr lang="en-US" dirty="0">
                <a:solidFill>
                  <a:schemeClr val="tx1"/>
                </a:solidFill>
              </a:rPr>
              <a:t> </a:t>
            </a:r>
          </a:p>
          <a:p>
            <a:pPr marL="342900" indent="-342900" algn="just">
              <a:buFont typeface="Arial" panose="020B0604020202020204" pitchFamily="34" charset="0"/>
              <a:buChar char="•"/>
            </a:pPr>
            <a:endParaRPr lang="en-US" dirty="0">
              <a:solidFill>
                <a:schemeClr val="tx1"/>
              </a:solidFill>
            </a:endParaRPr>
          </a:p>
        </p:txBody>
      </p:sp>
      <p:graphicFrame>
        <p:nvGraphicFramePr>
          <p:cNvPr id="7" name="Table 6">
            <a:extLst>
              <a:ext uri="{FF2B5EF4-FFF2-40B4-BE49-F238E27FC236}">
                <a16:creationId xmlns:a16="http://schemas.microsoft.com/office/drawing/2014/main" id="{6D96F1A3-C0FE-4855-A003-D7D919D5FEEA}"/>
              </a:ext>
            </a:extLst>
          </p:cNvPr>
          <p:cNvGraphicFramePr>
            <a:graphicFrameLocks noGrp="1"/>
          </p:cNvGraphicFramePr>
          <p:nvPr>
            <p:extLst>
              <p:ext uri="{D42A27DB-BD31-4B8C-83A1-F6EECF244321}">
                <p14:modId xmlns:p14="http://schemas.microsoft.com/office/powerpoint/2010/main" val="3465418183"/>
              </p:ext>
            </p:extLst>
          </p:nvPr>
        </p:nvGraphicFramePr>
        <p:xfrm>
          <a:off x="6077292" y="1599460"/>
          <a:ext cx="6005209" cy="2926080"/>
        </p:xfrm>
        <a:graphic>
          <a:graphicData uri="http://schemas.openxmlformats.org/drawingml/2006/table">
            <a:tbl>
              <a:tblPr/>
              <a:tblGrid>
                <a:gridCol w="5330758">
                  <a:extLst>
                    <a:ext uri="{9D8B030D-6E8A-4147-A177-3AD203B41FA5}">
                      <a16:colId xmlns:a16="http://schemas.microsoft.com/office/drawing/2014/main" val="927782685"/>
                    </a:ext>
                  </a:extLst>
                </a:gridCol>
                <a:gridCol w="674451">
                  <a:extLst>
                    <a:ext uri="{9D8B030D-6E8A-4147-A177-3AD203B41FA5}">
                      <a16:colId xmlns:a16="http://schemas.microsoft.com/office/drawing/2014/main" val="2448360291"/>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sps_isp_enabled_flag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710975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33681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strike="sngStrike" dirty="0">
                          <a:solidFill>
                            <a:srgbClr val="FF0000"/>
                          </a:solidFill>
                          <a:effectLst/>
                          <a:latin typeface="Times New Roman" panose="02020603050405020304" pitchFamily="18" charset="0"/>
                          <a:ea typeface="Malgun Gothic" panose="020B0503020000020004" pitchFamily="34" charset="-127"/>
                        </a:rPr>
                        <a:t>	</a:t>
                      </a:r>
                      <a:r>
                        <a:rPr lang="en-CA" sz="1600" b="1" strike="sngStrike" dirty="0" err="1">
                          <a:solidFill>
                            <a:srgbClr val="FF0000"/>
                          </a:solidFill>
                          <a:effectLst/>
                          <a:latin typeface="Times New Roman" panose="02020603050405020304" pitchFamily="18" charset="0"/>
                          <a:ea typeface="Malgun Gothic" panose="020B0503020000020004" pitchFamily="34" charset="-127"/>
                        </a:rPr>
                        <a:t>sps_mts_enabled_flag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strike="sngStrike" dirty="0">
                          <a:solidFill>
                            <a:srgbClr val="FF0000"/>
                          </a:solidFill>
                          <a:effectLst/>
                          <a:latin typeface="Times New Roman" panose="02020603050405020304" pitchFamily="18" charset="0"/>
                          <a:ea typeface="Malgun Gothic" panose="020B0503020000020004" pitchFamily="34" charset="-127"/>
                        </a:rPr>
                        <a:t>u(1)</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739506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strike="sngStrike" dirty="0">
                          <a:solidFill>
                            <a:srgbClr val="FF0000"/>
                          </a:solidFill>
                          <a:effectLst/>
                          <a:latin typeface="Times New Roman" panose="02020603050405020304" pitchFamily="18" charset="0"/>
                          <a:ea typeface="Malgun Gothic" panose="020B0503020000020004" pitchFamily="34" charset="-127"/>
                        </a:rPr>
                        <a:t>	</a:t>
                      </a:r>
                      <a:r>
                        <a:rPr lang="en-CA" sz="1600" strike="sngStrike" dirty="0">
                          <a:solidFill>
                            <a:srgbClr val="FF0000"/>
                          </a:solidFill>
                          <a:effectLst/>
                          <a:latin typeface="Times New Roman" panose="02020603050405020304" pitchFamily="18" charset="0"/>
                          <a:ea typeface="Malgun Gothic" panose="020B0503020000020004" pitchFamily="34" charset="-127"/>
                        </a:rPr>
                        <a:t>if( </a:t>
                      </a:r>
                      <a:r>
                        <a:rPr lang="en-CA" sz="1600" strike="sngStrike" dirty="0" err="1">
                          <a:solidFill>
                            <a:srgbClr val="FF0000"/>
                          </a:solidFill>
                          <a:effectLst/>
                          <a:latin typeface="Times New Roman" panose="02020603050405020304" pitchFamily="18" charset="0"/>
                          <a:ea typeface="Malgun Gothic" panose="020B0503020000020004" pitchFamily="34" charset="-127"/>
                        </a:rPr>
                        <a:t>sps_mts_enabled_flag</a:t>
                      </a:r>
                      <a:r>
                        <a:rPr lang="en-CA" sz="1600" strike="sngStrike" dirty="0">
                          <a:solidFill>
                            <a:srgbClr val="FF0000"/>
                          </a:solidFill>
                          <a:effectLst/>
                          <a:latin typeface="Times New Roman" panose="02020603050405020304" pitchFamily="18" charset="0"/>
                          <a:ea typeface="Malgun Gothic" panose="020B0503020000020004" pitchFamily="34" charset="-127"/>
                        </a:rPr>
                        <a:t> )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u="none" strike="noStrike">
                          <a:solidFill>
                            <a:srgbClr val="FF0000"/>
                          </a:solidFill>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857342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sps_explicit_mts_intra_enabled_flag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531316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sps_explicit_mts_inter_enabled_flag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553351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solidFill>
                            <a:srgbClr val="FF0000"/>
                          </a:solidFill>
                          <a:effectLst/>
                          <a:latin typeface="Times New Roman" panose="02020603050405020304" pitchFamily="18" charset="0"/>
                          <a:ea typeface="Malgun Gothic" panose="020B0503020000020004" pitchFamily="34" charset="-127"/>
                        </a:rPr>
                        <a:t>	</a:t>
                      </a:r>
                      <a:r>
                        <a:rPr lang="en-CA" sz="1600" strike="sngStrike" dirty="0">
                          <a:solidFill>
                            <a:srgbClr val="FF0000"/>
                          </a:solidFill>
                          <a:effectLst/>
                          <a:latin typeface="Times New Roman" panose="02020603050405020304" pitchFamily="18" charset="0"/>
                          <a:ea typeface="Malgun Gothic" panose="020B0503020000020004" pitchFamily="34" charset="-127"/>
                        </a:rPr>
                        <a:t>}</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71468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highlight>
                            <a:srgbClr val="C0C0C0"/>
                          </a:highlight>
                          <a:latin typeface="Times New Roman" panose="02020603050405020304" pitchFamily="18" charset="0"/>
                          <a:ea typeface="Malgun Gothic" panose="020B0503020000020004" pitchFamily="34" charset="-127"/>
                        </a:rPr>
                        <a:t>     </a:t>
                      </a:r>
                      <a:r>
                        <a:rPr lang="en-CA" sz="1600" dirty="0">
                          <a:effectLst/>
                          <a:highlight>
                            <a:srgbClr val="C0C0C0"/>
                          </a:highlight>
                          <a:latin typeface="Times New Roman" panose="02020603050405020304" pitchFamily="18" charset="0"/>
                          <a:ea typeface="Malgun Gothic" panose="020B0503020000020004" pitchFamily="34" charset="-127"/>
                        </a:rPr>
                        <a:t>if ( </a:t>
                      </a:r>
                      <a:r>
                        <a:rPr lang="en-CA" sz="1600" dirty="0" err="1">
                          <a:effectLst/>
                          <a:highlight>
                            <a:srgbClr val="C0C0C0"/>
                          </a:highlight>
                          <a:latin typeface="Times New Roman" panose="02020603050405020304" pitchFamily="18" charset="0"/>
                          <a:ea typeface="Malgun Gothic" panose="020B0503020000020004" pitchFamily="34" charset="-127"/>
                        </a:rPr>
                        <a:t>sps_explicit_mts_intra_enabled_flag</a:t>
                      </a:r>
                      <a:r>
                        <a:rPr lang="en-CA" sz="1600" b="1" dirty="0">
                          <a:effectLst/>
                          <a:highlight>
                            <a:srgbClr val="C0C0C0"/>
                          </a:highlight>
                          <a:latin typeface="Times New Roman" panose="02020603050405020304" pitchFamily="18" charset="0"/>
                          <a:ea typeface="Malgun Gothic" panose="020B0503020000020004" pitchFamily="34" charset="-127"/>
                        </a:rPr>
                        <a:t> = = </a:t>
                      </a:r>
                      <a:r>
                        <a:rPr lang="en-CA" sz="1600" dirty="0">
                          <a:effectLst/>
                          <a:highlight>
                            <a:srgbClr val="C0C0C0"/>
                          </a:highlight>
                          <a:latin typeface="Times New Roman" panose="02020603050405020304" pitchFamily="18" charset="0"/>
                          <a:ea typeface="Malgun Gothic" panose="020B0503020000020004" pitchFamily="34" charset="-127"/>
                        </a:rPr>
                        <a:t>0</a:t>
                      </a:r>
                      <a:r>
                        <a:rPr lang="en-CA" sz="1600" b="1" dirty="0">
                          <a:effectLst/>
                          <a:highlight>
                            <a:srgbClr val="C0C0C0"/>
                          </a:highlight>
                          <a:latin typeface="Times New Roman" panose="02020603050405020304" pitchFamily="18" charset="0"/>
                          <a:ea typeface="Malgun Gothic" panose="020B0503020000020004" pitchFamily="34" charset="-127"/>
                        </a:rPr>
                        <a:t> </a:t>
                      </a:r>
                      <a:r>
                        <a:rPr lang="en-CA" sz="1600" dirty="0">
                          <a:effectLst/>
                          <a:highlight>
                            <a:srgbClr val="C0C0C0"/>
                          </a:highlight>
                          <a:latin typeface="Times New Roman" panose="02020603050405020304" pitchFamily="18" charset="0"/>
                          <a:ea typeface="Malgun Gothic" panose="020B0503020000020004" pitchFamily="34" charset="-127"/>
                        </a:rPr>
                        <a:t>)</a:t>
                      </a:r>
                      <a:endParaRPr lang="en-US" sz="1600" dirty="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highlight>
                            <a:srgbClr val="C0C0C0"/>
                          </a:highlight>
                          <a:latin typeface="Times New Roman" panose="02020603050405020304" pitchFamily="18" charset="0"/>
                          <a:ea typeface="Malgun Gothic" panose="020B0503020000020004" pitchFamily="34" charset="-127"/>
                        </a:rPr>
                        <a:t> </a:t>
                      </a:r>
                      <a:endParaRPr lang="en-US" sz="160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957963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highlight>
                            <a:srgbClr val="C0C0C0"/>
                          </a:highlight>
                          <a:latin typeface="Times New Roman" panose="02020603050405020304" pitchFamily="18" charset="0"/>
                          <a:ea typeface="Malgun Gothic" panose="020B0503020000020004" pitchFamily="34" charset="-127"/>
                        </a:rPr>
                        <a:t>         </a:t>
                      </a:r>
                      <a:r>
                        <a:rPr lang="en-CA" sz="1600" b="1" dirty="0" err="1">
                          <a:effectLst/>
                          <a:highlight>
                            <a:srgbClr val="C0C0C0"/>
                          </a:highlight>
                          <a:latin typeface="Times New Roman" panose="02020603050405020304" pitchFamily="18" charset="0"/>
                          <a:ea typeface="Malgun Gothic" panose="020B0503020000020004" pitchFamily="34" charset="-127"/>
                        </a:rPr>
                        <a:t>sps_implicit_intra_mts_enabled_flag</a:t>
                      </a:r>
                      <a:r>
                        <a:rPr lang="en-CA" sz="1600" b="1" dirty="0">
                          <a:effectLst/>
                          <a:highlight>
                            <a:srgbClr val="C0C0C0"/>
                          </a:highlight>
                          <a:latin typeface="Times New Roman" panose="02020603050405020304" pitchFamily="18" charset="0"/>
                          <a:ea typeface="Malgun Gothic" panose="020B0503020000020004" pitchFamily="34" charset="-127"/>
                        </a:rPr>
                        <a:t> </a:t>
                      </a:r>
                      <a:endParaRPr lang="en-US" sz="1600" dirty="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C0C0C0"/>
                          </a:highlight>
                          <a:latin typeface="Times New Roman" panose="02020603050405020304" pitchFamily="18" charset="0"/>
                          <a:ea typeface="Malgun Gothic" panose="020B0503020000020004" pitchFamily="34" charset="-127"/>
                        </a:rPr>
                        <a:t>u(1)</a:t>
                      </a:r>
                      <a:endParaRPr lang="en-US" sz="1600" dirty="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8829744"/>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latin typeface="Times New Roman" panose="02020603050405020304" pitchFamily="18" charset="0"/>
                          <a:ea typeface="Malgun Gothic" panose="020B0503020000020004" pitchFamily="34" charset="-127"/>
                        </a:rPr>
                        <a:t>	</a:t>
                      </a:r>
                      <a:r>
                        <a:rPr lang="en-CA" sz="1600" b="1" dirty="0" err="1">
                          <a:effectLst/>
                          <a:latin typeface="Times New Roman" panose="02020603050405020304" pitchFamily="18" charset="0"/>
                          <a:ea typeface="Malgun Gothic" panose="020B0503020000020004" pitchFamily="34" charset="-127"/>
                        </a:rPr>
                        <a:t>sps_sbt_enabled_flag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866339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highlight>
                            <a:srgbClr val="00FF00"/>
                          </a:highlight>
                          <a:latin typeface="Times New Roman" panose="02020603050405020304" pitchFamily="18" charset="0"/>
                          <a:ea typeface="Malgun Gothic" panose="020B0503020000020004" pitchFamily="34" charset="-127"/>
                        </a:rPr>
                        <a:t>	if( </a:t>
                      </a:r>
                      <a:r>
                        <a:rPr lang="en-CA" sz="1600" dirty="0" err="1">
                          <a:effectLst/>
                          <a:highlight>
                            <a:srgbClr val="00FF00"/>
                          </a:highlight>
                          <a:latin typeface="Times New Roman" panose="02020603050405020304" pitchFamily="18" charset="0"/>
                          <a:ea typeface="Malgun Gothic" panose="020B0503020000020004" pitchFamily="34" charset="-127"/>
                        </a:rPr>
                        <a:t>sps_sbt_enabled_flag</a:t>
                      </a:r>
                      <a:r>
                        <a:rPr lang="en-CA" sz="1600" dirty="0">
                          <a:effectLst/>
                          <a:highlight>
                            <a:srgbClr val="00FF00"/>
                          </a:highlight>
                          <a:latin typeface="Times New Roman" panose="02020603050405020304" pitchFamily="18" charset="0"/>
                          <a:ea typeface="Malgun Gothic" panose="020B0503020000020004" pitchFamily="34" charset="-127"/>
                        </a:rPr>
                        <a:t> = = 1 || </a:t>
                      </a:r>
                      <a:r>
                        <a:rPr lang="en-CA" sz="1600" dirty="0" err="1">
                          <a:effectLst/>
                          <a:highlight>
                            <a:srgbClr val="00FF00"/>
                          </a:highlight>
                          <a:latin typeface="Times New Roman" panose="02020603050405020304" pitchFamily="18" charset="0"/>
                          <a:ea typeface="Malgun Gothic" panose="020B0503020000020004" pitchFamily="34" charset="-127"/>
                        </a:rPr>
                        <a:t>sps_isp_enabled_flag</a:t>
                      </a:r>
                      <a:r>
                        <a:rPr lang="en-CA" sz="1600" dirty="0">
                          <a:effectLst/>
                          <a:highlight>
                            <a:srgbClr val="00FF00"/>
                          </a:highlight>
                          <a:latin typeface="Times New Roman" panose="02020603050405020304" pitchFamily="18" charset="0"/>
                          <a:ea typeface="Malgun Gothic" panose="020B0503020000020004" pitchFamily="34" charset="-127"/>
                        </a:rPr>
                        <a:t> = = 1 )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00FF00"/>
                          </a:highligh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56281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highlight>
                            <a:srgbClr val="00FF00"/>
                          </a:highlight>
                          <a:latin typeface="Times New Roman" panose="02020603050405020304" pitchFamily="18" charset="0"/>
                          <a:ea typeface="Malgun Gothic" panose="020B0503020000020004" pitchFamily="34" charset="-127"/>
                        </a:rPr>
                        <a:t>		</a:t>
                      </a:r>
                      <a:r>
                        <a:rPr lang="en-CA" sz="1600" b="1" dirty="0">
                          <a:effectLst/>
                          <a:highlight>
                            <a:srgbClr val="00FF00"/>
                          </a:highlight>
                          <a:latin typeface="Times New Roman" panose="02020603050405020304" pitchFamily="18" charset="0"/>
                          <a:ea typeface="Malgun Gothic" panose="020B0503020000020004" pitchFamily="34" charset="-127"/>
                        </a:rPr>
                        <a:t>sps_implicit_dct2_isp_sbt_flag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00FF00"/>
                          </a:highlight>
                          <a:latin typeface="Times New Roman" panose="02020603050405020304" pitchFamily="18" charset="0"/>
                          <a:ea typeface="Malgun Gothic" panose="020B0503020000020004" pitchFamily="34" charset="-127"/>
                        </a:rPr>
                        <a:t>u(1)</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6569601"/>
                  </a:ext>
                </a:extLst>
              </a:tr>
            </a:tbl>
          </a:graphicData>
        </a:graphic>
      </p:graphicFrame>
    </p:spTree>
    <p:extLst>
      <p:ext uri="{BB962C8B-B14F-4D97-AF65-F5344CB8AC3E}">
        <p14:creationId xmlns:p14="http://schemas.microsoft.com/office/powerpoint/2010/main" val="2792981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EEA04-4A02-4A0D-BCEC-CAE4EA85F391}"/>
              </a:ext>
            </a:extLst>
          </p:cNvPr>
          <p:cNvSpPr>
            <a:spLocks noGrp="1"/>
          </p:cNvSpPr>
          <p:nvPr>
            <p:ph type="title"/>
          </p:nvPr>
        </p:nvSpPr>
        <p:spPr/>
        <p:txBody>
          <a:bodyPr/>
          <a:lstStyle/>
          <a:p>
            <a:r>
              <a:rPr lang="en-US" dirty="0"/>
              <a:t>Method 3: the most flexible solution</a:t>
            </a:r>
          </a:p>
        </p:txBody>
      </p:sp>
      <p:sp>
        <p:nvSpPr>
          <p:cNvPr id="3" name="Subtitle 2">
            <a:extLst>
              <a:ext uri="{FF2B5EF4-FFF2-40B4-BE49-F238E27FC236}">
                <a16:creationId xmlns:a16="http://schemas.microsoft.com/office/drawing/2014/main" id="{5AD51487-2224-4AE8-9EA9-32C06562A2F3}"/>
              </a:ext>
            </a:extLst>
          </p:cNvPr>
          <p:cNvSpPr>
            <a:spLocks noGrp="1"/>
          </p:cNvSpPr>
          <p:nvPr>
            <p:ph type="subTitle" idx="1"/>
          </p:nvPr>
        </p:nvSpPr>
        <p:spPr>
          <a:xfrm>
            <a:off x="479793" y="1132232"/>
            <a:ext cx="11390629" cy="431657"/>
          </a:xfrm>
        </p:spPr>
        <p:txBody>
          <a:bodyPr/>
          <a:lstStyle/>
          <a:p>
            <a:r>
              <a:rPr lang="en-US" dirty="0"/>
              <a:t>Keeps the same functionality in VTM, additional control for SBT and ISP, </a:t>
            </a:r>
            <a:r>
              <a:rPr lang="en-US" u="sng" dirty="0"/>
              <a:t>separately</a:t>
            </a:r>
            <a:r>
              <a:rPr lang="en-US" dirty="0"/>
              <a:t> </a:t>
            </a:r>
          </a:p>
        </p:txBody>
      </p:sp>
      <p:sp>
        <p:nvSpPr>
          <p:cNvPr id="4" name="Footer Placeholder 3">
            <a:extLst>
              <a:ext uri="{FF2B5EF4-FFF2-40B4-BE49-F238E27FC236}">
                <a16:creationId xmlns:a16="http://schemas.microsoft.com/office/drawing/2014/main" id="{07148A3C-87AA-4AD8-B362-5120F8251905}"/>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A4FEDF4-72CF-43C8-8586-B12E1C143F04}"/>
              </a:ext>
            </a:extLst>
          </p:cNvPr>
          <p:cNvSpPr txBox="1">
            <a:spLocks/>
          </p:cNvSpPr>
          <p:nvPr/>
        </p:nvSpPr>
        <p:spPr>
          <a:xfrm>
            <a:off x="479793" y="14470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lvl="1" algn="just"/>
            <a:endParaRPr lang="en-US" dirty="0">
              <a:solidFill>
                <a:schemeClr val="tx1"/>
              </a:solidFill>
            </a:endParaRPr>
          </a:p>
          <a:p>
            <a:pPr marL="342900" indent="-342900" algn="just">
              <a:buFont typeface="Arial" panose="020B0604020202020204" pitchFamily="34" charset="0"/>
              <a:buChar char="•"/>
            </a:pPr>
            <a:endParaRPr lang="en-US" dirty="0">
              <a:solidFill>
                <a:schemeClr val="tx1"/>
              </a:solidFill>
            </a:endParaRPr>
          </a:p>
        </p:txBody>
      </p:sp>
      <p:sp>
        <p:nvSpPr>
          <p:cNvPr id="9" name="Subtitle 2">
            <a:extLst>
              <a:ext uri="{FF2B5EF4-FFF2-40B4-BE49-F238E27FC236}">
                <a16:creationId xmlns:a16="http://schemas.microsoft.com/office/drawing/2014/main" id="{822B5178-A57F-470E-B70A-135BC01EF4F6}"/>
              </a:ext>
            </a:extLst>
          </p:cNvPr>
          <p:cNvSpPr txBox="1">
            <a:spLocks/>
          </p:cNvSpPr>
          <p:nvPr/>
        </p:nvSpPr>
        <p:spPr>
          <a:xfrm>
            <a:off x="486277" y="1599460"/>
            <a:ext cx="11202619" cy="4811699"/>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Removes </a:t>
            </a:r>
            <a:r>
              <a:rPr lang="en-CA" b="1" dirty="0" err="1">
                <a:solidFill>
                  <a:schemeClr val="tx1"/>
                </a:solidFill>
                <a:latin typeface="Times New Roman" panose="02020603050405020304" pitchFamily="18" charset="0"/>
                <a:ea typeface="Malgun Gothic" panose="020B0503020000020004" pitchFamily="34" charset="-127"/>
              </a:rPr>
              <a:t>sps_mts_enabled_flag</a:t>
            </a:r>
            <a:endParaRPr lang="en-CA" b="1" dirty="0">
              <a:solidFill>
                <a:schemeClr val="tx1"/>
              </a:solidFill>
              <a:latin typeface="Times New Roman" panose="02020603050405020304" pitchFamily="18" charset="0"/>
              <a:ea typeface="Malgun Gothic" panose="020B0503020000020004" pitchFamily="34" charset="-127"/>
            </a:endParaRPr>
          </a:p>
          <a:p>
            <a:pPr marL="342900" indent="-342900" algn="just">
              <a:buFont typeface="Arial" panose="020B0604020202020204" pitchFamily="34" charset="0"/>
              <a:buChar char="•"/>
            </a:pPr>
            <a:r>
              <a:rPr lang="en-US" dirty="0">
                <a:solidFill>
                  <a:schemeClr val="tx1"/>
                </a:solidFill>
              </a:rPr>
              <a:t>Introduces </a:t>
            </a:r>
          </a:p>
          <a:p>
            <a:pPr marL="800100" lvl="1" indent="-342900" algn="just">
              <a:buFont typeface="Arial" panose="020B0604020202020204" pitchFamily="34" charset="0"/>
              <a:buChar char="•"/>
            </a:pPr>
            <a:r>
              <a:rPr lang="en-CA" b="1" dirty="0" err="1">
                <a:highlight>
                  <a:srgbClr val="C0C0C0"/>
                </a:highlight>
                <a:latin typeface="Times New Roman" panose="02020603050405020304" pitchFamily="18" charset="0"/>
                <a:ea typeface="Malgun Gothic" panose="020B0503020000020004" pitchFamily="34" charset="-127"/>
              </a:rPr>
              <a:t>sps_implicit_intra_mts_enabled_flag</a:t>
            </a:r>
            <a:endParaRPr lang="en-CA" b="1" dirty="0">
              <a:highlight>
                <a:srgbClr val="C0C0C0"/>
              </a:highlight>
              <a:latin typeface="Times New Roman" panose="02020603050405020304" pitchFamily="18" charset="0"/>
              <a:ea typeface="Malgun Gothic" panose="020B0503020000020004" pitchFamily="34" charset="-127"/>
            </a:endParaRP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enable implicit MTS for non-ISP blocks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uses DCT-2 for non-ISP blocks</a:t>
            </a:r>
          </a:p>
          <a:p>
            <a:pPr marL="800100" lvl="1" indent="-342900" algn="just">
              <a:buFont typeface="Arial" panose="020B0604020202020204" pitchFamily="34" charset="0"/>
              <a:buChar char="•"/>
            </a:pPr>
            <a:r>
              <a:rPr lang="en-CA" b="1" dirty="0">
                <a:highlight>
                  <a:srgbClr val="00FF00"/>
                </a:highlight>
                <a:latin typeface="Times New Roman" panose="02020603050405020304" pitchFamily="18" charset="0"/>
                <a:ea typeface="Malgun Gothic" panose="020B0503020000020004" pitchFamily="34" charset="-127"/>
              </a:rPr>
              <a:t>sps_implicit_dct2_isp_flag</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flag to use DCT-2 for ISP coded TUs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use default derivation in ISP</a:t>
            </a:r>
          </a:p>
          <a:p>
            <a:pPr marL="800100" lvl="1" indent="-342900" algn="just">
              <a:buFont typeface="Arial" panose="020B0604020202020204" pitchFamily="34" charset="0"/>
              <a:buChar char="•"/>
            </a:pPr>
            <a:r>
              <a:rPr lang="en-CA" b="1" dirty="0">
                <a:highlight>
                  <a:srgbClr val="00FF00"/>
                </a:highlight>
                <a:latin typeface="Times New Roman" panose="02020603050405020304" pitchFamily="18" charset="0"/>
                <a:ea typeface="Malgun Gothic" panose="020B0503020000020004" pitchFamily="34" charset="-127"/>
              </a:rPr>
              <a:t>sps_implicit_dct2_sbt_flag</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(1) flag to use DCT-2 for SBT coded TUs</a:t>
            </a:r>
          </a:p>
          <a:p>
            <a:pPr marL="1257300" lvl="2" indent="-342900" algn="just">
              <a:buFont typeface="Arial" panose="020B0604020202020204" pitchFamily="34" charset="0"/>
              <a:buChar char="•"/>
            </a:pPr>
            <a:r>
              <a:rPr lang="en-CA" dirty="0">
                <a:latin typeface="Times New Roman" panose="02020603050405020304" pitchFamily="18" charset="0"/>
                <a:ea typeface="Malgun Gothic" panose="020B0503020000020004" pitchFamily="34" charset="-127"/>
              </a:rPr>
              <a:t>(0) use default derivation in SBT</a:t>
            </a:r>
            <a:endParaRPr lang="en-US" dirty="0">
              <a:solidFill>
                <a:schemeClr val="tx1"/>
              </a:solidFill>
            </a:endParaRPr>
          </a:p>
          <a:p>
            <a:pPr marL="342900" indent="-342900" algn="just">
              <a:buFont typeface="Arial" panose="020B0604020202020204" pitchFamily="34" charset="0"/>
              <a:buChar char="•"/>
            </a:pPr>
            <a:r>
              <a:rPr lang="en-US" dirty="0">
                <a:solidFill>
                  <a:schemeClr val="tx1"/>
                </a:solidFill>
              </a:rPr>
              <a:t>Flexibility: </a:t>
            </a:r>
          </a:p>
          <a:p>
            <a:pPr marL="800100" lvl="1" indent="-342900" algn="just">
              <a:buFont typeface="Arial" panose="020B0604020202020204" pitchFamily="34" charset="0"/>
              <a:buChar char="•"/>
            </a:pPr>
            <a:r>
              <a:rPr lang="en-US" dirty="0">
                <a:solidFill>
                  <a:schemeClr val="tx1"/>
                </a:solidFill>
              </a:rPr>
              <a:t>Keeps functionalities in VTM-6.0 </a:t>
            </a:r>
          </a:p>
          <a:p>
            <a:pPr marL="800100" lvl="1" indent="-342900" algn="just">
              <a:buFont typeface="Arial" panose="020B0604020202020204" pitchFamily="34" charset="0"/>
              <a:buChar char="•"/>
            </a:pPr>
            <a:r>
              <a:rPr lang="en-US" dirty="0">
                <a:solidFill>
                  <a:schemeClr val="tx1"/>
                </a:solidFill>
              </a:rPr>
              <a:t>additional control for </a:t>
            </a:r>
            <a:r>
              <a:rPr lang="en-US" u="sng" dirty="0">
                <a:solidFill>
                  <a:schemeClr val="tx1"/>
                </a:solidFill>
              </a:rPr>
              <a:t>ISP and SBT separately</a:t>
            </a:r>
            <a:r>
              <a:rPr lang="en-US" dirty="0">
                <a:solidFill>
                  <a:schemeClr val="tx1"/>
                </a:solidFill>
              </a:rPr>
              <a:t>.</a:t>
            </a:r>
          </a:p>
          <a:p>
            <a:pPr lvl="1" algn="just"/>
            <a:r>
              <a:rPr lang="en-US" dirty="0">
                <a:solidFill>
                  <a:schemeClr val="tx1"/>
                </a:solidFill>
              </a:rPr>
              <a:t> </a:t>
            </a:r>
          </a:p>
          <a:p>
            <a:pPr marL="342900" indent="-342900" algn="just">
              <a:buFont typeface="Arial" panose="020B0604020202020204" pitchFamily="34" charset="0"/>
              <a:buChar char="•"/>
            </a:pPr>
            <a:endParaRPr lang="en-US" dirty="0">
              <a:solidFill>
                <a:schemeClr val="tx1"/>
              </a:solidFill>
            </a:endParaRPr>
          </a:p>
        </p:txBody>
      </p:sp>
      <p:graphicFrame>
        <p:nvGraphicFramePr>
          <p:cNvPr id="6" name="Table 5">
            <a:extLst>
              <a:ext uri="{FF2B5EF4-FFF2-40B4-BE49-F238E27FC236}">
                <a16:creationId xmlns:a16="http://schemas.microsoft.com/office/drawing/2014/main" id="{E66F5256-CCC7-42C5-856B-78FE2C42F1A1}"/>
              </a:ext>
            </a:extLst>
          </p:cNvPr>
          <p:cNvGraphicFramePr>
            <a:graphicFrameLocks noGrp="1"/>
          </p:cNvGraphicFramePr>
          <p:nvPr>
            <p:extLst>
              <p:ext uri="{D42A27DB-BD31-4B8C-83A1-F6EECF244321}">
                <p14:modId xmlns:p14="http://schemas.microsoft.com/office/powerpoint/2010/main" val="3177030658"/>
              </p:ext>
            </p:extLst>
          </p:nvPr>
        </p:nvGraphicFramePr>
        <p:xfrm>
          <a:off x="6202231" y="1599460"/>
          <a:ext cx="5763895" cy="3169920"/>
        </p:xfrm>
        <a:graphic>
          <a:graphicData uri="http://schemas.openxmlformats.org/drawingml/2006/table">
            <a:tbl>
              <a:tblPr/>
              <a:tblGrid>
                <a:gridCol w="5029200">
                  <a:extLst>
                    <a:ext uri="{9D8B030D-6E8A-4147-A177-3AD203B41FA5}">
                      <a16:colId xmlns:a16="http://schemas.microsoft.com/office/drawing/2014/main" val="3275258016"/>
                    </a:ext>
                  </a:extLst>
                </a:gridCol>
                <a:gridCol w="734695">
                  <a:extLst>
                    <a:ext uri="{9D8B030D-6E8A-4147-A177-3AD203B41FA5}">
                      <a16:colId xmlns:a16="http://schemas.microsoft.com/office/drawing/2014/main" val="4074062619"/>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highlight>
                            <a:srgbClr val="00FF00"/>
                          </a:highlight>
                          <a:latin typeface="Times New Roman" panose="02020603050405020304" pitchFamily="18" charset="0"/>
                          <a:ea typeface="Malgun Gothic" panose="020B0503020000020004" pitchFamily="34" charset="-127"/>
                        </a:rPr>
                        <a:t>    </a:t>
                      </a:r>
                      <a:r>
                        <a:rPr lang="en-CA" sz="1600">
                          <a:effectLst/>
                          <a:highlight>
                            <a:srgbClr val="00FF00"/>
                          </a:highlight>
                          <a:latin typeface="Times New Roman" panose="02020603050405020304" pitchFamily="18" charset="0"/>
                          <a:ea typeface="Malgun Gothic" panose="020B0503020000020004" pitchFamily="34" charset="-127"/>
                        </a:rPr>
                        <a:t>if( sps_isp_enabled_flag = = 1 )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highlight>
                            <a:srgbClr val="00FF00"/>
                          </a:highligh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577722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highlight>
                            <a:srgbClr val="00FF00"/>
                          </a:highlight>
                          <a:latin typeface="Times New Roman" panose="02020603050405020304" pitchFamily="18" charset="0"/>
                          <a:ea typeface="Malgun Gothic" panose="020B0503020000020004" pitchFamily="34" charset="-127"/>
                        </a:rPr>
                        <a:t>		</a:t>
                      </a:r>
                      <a:r>
                        <a:rPr lang="en-CA" sz="1600" b="1">
                          <a:effectLst/>
                          <a:highlight>
                            <a:srgbClr val="00FF00"/>
                          </a:highlight>
                          <a:latin typeface="Times New Roman" panose="02020603050405020304" pitchFamily="18" charset="0"/>
                          <a:ea typeface="Malgun Gothic" panose="020B0503020000020004" pitchFamily="34" charset="-127"/>
                        </a:rPr>
                        <a:t>sps_implicit_dct2_isp_flag</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highlight>
                            <a:srgbClr val="00FF00"/>
                          </a:highligh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256031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242042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strike="sngStrike" dirty="0">
                          <a:solidFill>
                            <a:srgbClr val="FF0000"/>
                          </a:solidFill>
                          <a:effectLst/>
                          <a:latin typeface="Times New Roman" panose="02020603050405020304" pitchFamily="18" charset="0"/>
                          <a:ea typeface="Malgun Gothic" panose="020B0503020000020004" pitchFamily="34" charset="-127"/>
                        </a:rPr>
                        <a:t>	</a:t>
                      </a:r>
                      <a:r>
                        <a:rPr lang="en-CA" sz="1600" b="1" strike="sngStrike" dirty="0" err="1">
                          <a:solidFill>
                            <a:srgbClr val="FF0000"/>
                          </a:solidFill>
                          <a:effectLst/>
                          <a:latin typeface="Times New Roman" panose="02020603050405020304" pitchFamily="18" charset="0"/>
                          <a:ea typeface="Malgun Gothic" panose="020B0503020000020004" pitchFamily="34" charset="-127"/>
                        </a:rPr>
                        <a:t>sps_mts_enabled_flag</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rPr>
                        <a:t>u(1)</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063501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strike="sngStrike">
                          <a:solidFill>
                            <a:srgbClr val="FF0000"/>
                          </a:solidFill>
                          <a:effectLst/>
                          <a:latin typeface="Times New Roman" panose="02020603050405020304" pitchFamily="18" charset="0"/>
                          <a:ea typeface="Malgun Gothic" panose="020B0503020000020004" pitchFamily="34" charset="-127"/>
                        </a:rPr>
                        <a:t>	</a:t>
                      </a:r>
                      <a:r>
                        <a:rPr lang="en-CA" sz="1600" strike="sngStrike">
                          <a:solidFill>
                            <a:srgbClr val="FF0000"/>
                          </a:solidFill>
                          <a:effectLst/>
                          <a:latin typeface="Times New Roman" panose="02020603050405020304" pitchFamily="18" charset="0"/>
                          <a:ea typeface="Malgun Gothic" panose="020B0503020000020004" pitchFamily="34" charset="-127"/>
                        </a:rPr>
                        <a:t>if( sps_mts_enabled_flag )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207756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latin typeface="Times New Roman" panose="02020603050405020304" pitchFamily="18" charset="0"/>
                          <a:ea typeface="Malgun Gothic" panose="020B0503020000020004" pitchFamily="34" charset="-127"/>
                        </a:rPr>
                        <a:t>		sps_explicit_mts_intra_enabled_flag</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0764898"/>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latin typeface="Times New Roman" panose="02020603050405020304" pitchFamily="18" charset="0"/>
                          <a:ea typeface="Malgun Gothic" panose="020B0503020000020004" pitchFamily="34" charset="-127"/>
                        </a:rPr>
                        <a:t>		sps_explicit_mts_inter_enabled_flag</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299443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strike="sngStrike">
                          <a:solidFill>
                            <a:srgbClr val="FF0000"/>
                          </a:solidFill>
                          <a:effectLst/>
                          <a:latin typeface="Times New Roman" panose="02020603050405020304" pitchFamily="18" charset="0"/>
                          <a:ea typeface="Malgun Gothic" panose="020B0503020000020004" pitchFamily="34" charset="-127"/>
                        </a:rPr>
                        <a:t>	}</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230684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highlight>
                            <a:srgbClr val="C0C0C0"/>
                          </a:highlight>
                          <a:latin typeface="Times New Roman" panose="02020603050405020304" pitchFamily="18" charset="0"/>
                          <a:ea typeface="Malgun Gothic" panose="020B0503020000020004" pitchFamily="34" charset="-127"/>
                        </a:rPr>
                        <a:t>        </a:t>
                      </a:r>
                      <a:r>
                        <a:rPr lang="en-CA" sz="1600">
                          <a:effectLst/>
                          <a:highlight>
                            <a:srgbClr val="C0C0C0"/>
                          </a:highlight>
                          <a:latin typeface="Times New Roman" panose="02020603050405020304" pitchFamily="18" charset="0"/>
                          <a:ea typeface="Malgun Gothic" panose="020B0503020000020004" pitchFamily="34" charset="-127"/>
                        </a:rPr>
                        <a:t>if ( sps_explicit_mts_intra_enabled_flag</a:t>
                      </a:r>
                      <a:r>
                        <a:rPr lang="en-CA" sz="1600" b="1">
                          <a:effectLst/>
                          <a:highlight>
                            <a:srgbClr val="C0C0C0"/>
                          </a:highlight>
                          <a:latin typeface="Times New Roman" panose="02020603050405020304" pitchFamily="18" charset="0"/>
                          <a:ea typeface="Malgun Gothic" panose="020B0503020000020004" pitchFamily="34" charset="-127"/>
                        </a:rPr>
                        <a:t> = = </a:t>
                      </a:r>
                      <a:r>
                        <a:rPr lang="en-CA" sz="1600">
                          <a:effectLst/>
                          <a:highlight>
                            <a:srgbClr val="C0C0C0"/>
                          </a:highlight>
                          <a:latin typeface="Times New Roman" panose="02020603050405020304" pitchFamily="18" charset="0"/>
                          <a:ea typeface="Malgun Gothic" panose="020B0503020000020004" pitchFamily="34" charset="-127"/>
                        </a:rPr>
                        <a:t>0</a:t>
                      </a:r>
                      <a:r>
                        <a:rPr lang="en-CA" sz="1600" b="1">
                          <a:effectLst/>
                          <a:highlight>
                            <a:srgbClr val="C0C0C0"/>
                          </a:highlight>
                          <a:latin typeface="Times New Roman" panose="02020603050405020304" pitchFamily="18" charset="0"/>
                          <a:ea typeface="Malgun Gothic" panose="020B0503020000020004" pitchFamily="34" charset="-127"/>
                        </a:rPr>
                        <a:t> </a:t>
                      </a:r>
                      <a:r>
                        <a:rPr lang="en-CA" sz="1600">
                          <a:effectLst/>
                          <a:highlight>
                            <a:srgbClr val="C0C0C0"/>
                          </a:highlight>
                          <a:latin typeface="Times New Roman" panose="02020603050405020304" pitchFamily="18" charset="0"/>
                          <a:ea typeface="Malgun Gothic" panose="020B0503020000020004" pitchFamily="34" charset="-127"/>
                        </a:rPr>
                        <a:t>)</a:t>
                      </a:r>
                      <a:endParaRPr lang="en-US" sz="160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highlight>
                            <a:srgbClr val="C0C0C0"/>
                          </a:highlight>
                          <a:latin typeface="Times New Roman" panose="02020603050405020304" pitchFamily="18" charset="0"/>
                          <a:ea typeface="Malgun Gothic" panose="020B0503020000020004" pitchFamily="34" charset="-127"/>
                        </a:rPr>
                        <a:t> </a:t>
                      </a:r>
                      <a:endParaRPr lang="en-US" sz="160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144633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b="1">
                          <a:effectLst/>
                          <a:highlight>
                            <a:srgbClr val="C0C0C0"/>
                          </a:highlight>
                          <a:latin typeface="Times New Roman" panose="02020603050405020304" pitchFamily="18" charset="0"/>
                          <a:ea typeface="Malgun Gothic" panose="020B0503020000020004" pitchFamily="34" charset="-127"/>
                        </a:rPr>
                        <a:t>                sps_implicit_intra_mts_enabled_flag </a:t>
                      </a:r>
                      <a:endParaRPr lang="en-US" sz="160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C0C0C0"/>
                          </a:highlight>
                          <a:latin typeface="Times New Roman" panose="02020603050405020304" pitchFamily="18" charset="0"/>
                          <a:ea typeface="Malgun Gothic" panose="020B0503020000020004" pitchFamily="34" charset="-127"/>
                        </a:rPr>
                        <a:t>u(1)</a:t>
                      </a:r>
                      <a:endParaRPr lang="en-US" sz="1600" dirty="0">
                        <a:effectLst/>
                        <a:highlight>
                          <a:srgbClr val="C0C0C0"/>
                        </a:highligh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82198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latin typeface="Times New Roman" panose="02020603050405020304" pitchFamily="18" charset="0"/>
                          <a:ea typeface="Malgun Gothic" panose="020B0503020000020004" pitchFamily="34" charset="-127"/>
                        </a:rPr>
                        <a:t>	</a:t>
                      </a:r>
                      <a:r>
                        <a:rPr lang="en-CA" sz="1600" b="1">
                          <a:effectLst/>
                          <a:latin typeface="Times New Roman" panose="02020603050405020304" pitchFamily="18" charset="0"/>
                          <a:ea typeface="Malgun Gothic" panose="020B0503020000020004" pitchFamily="34" charset="-127"/>
                        </a:rPr>
                        <a:t>sps_sbt_enabled_flag</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a:effectLst/>
                          <a:latin typeface="Times New Roman" panose="02020603050405020304" pitchFamily="18" charset="0"/>
                          <a:ea typeface="Malgun Gothic" panose="020B0503020000020004" pitchFamily="34" charset="-127"/>
                        </a:rPr>
                        <a:t>u(1)</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46088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dirty="0">
                          <a:effectLst/>
                          <a:highlight>
                            <a:srgbClr val="00FF00"/>
                          </a:highlight>
                          <a:latin typeface="Times New Roman" panose="02020603050405020304" pitchFamily="18" charset="0"/>
                          <a:ea typeface="Malgun Gothic" panose="020B0503020000020004" pitchFamily="34" charset="-127"/>
                        </a:rPr>
                        <a:t>	if( </a:t>
                      </a:r>
                      <a:r>
                        <a:rPr lang="en-CA" sz="1600" dirty="0" err="1">
                          <a:effectLst/>
                          <a:highlight>
                            <a:srgbClr val="00FF00"/>
                          </a:highlight>
                          <a:latin typeface="Times New Roman" panose="02020603050405020304" pitchFamily="18" charset="0"/>
                          <a:ea typeface="Malgun Gothic" panose="020B0503020000020004" pitchFamily="34" charset="-127"/>
                        </a:rPr>
                        <a:t>sps_sbt_enabled_flag</a:t>
                      </a:r>
                      <a:r>
                        <a:rPr lang="en-CA" sz="1600" dirty="0">
                          <a:effectLst/>
                          <a:highlight>
                            <a:srgbClr val="00FF00"/>
                          </a:highlight>
                          <a:latin typeface="Times New Roman" panose="02020603050405020304" pitchFamily="18" charset="0"/>
                          <a:ea typeface="Malgun Gothic" panose="020B0503020000020004" pitchFamily="34" charset="-127"/>
                        </a:rPr>
                        <a:t> = = 1 )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00FF00"/>
                          </a:highlight>
                          <a:latin typeface="Times New Roman" panose="02020603050405020304" pitchFamily="18" charset="0"/>
                          <a:ea typeface="Malgun Gothic" panose="020B0503020000020004" pitchFamily="34" charset="-127"/>
                        </a:rPr>
                        <a:t> </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470662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600">
                          <a:effectLst/>
                          <a:highlight>
                            <a:srgbClr val="00FF00"/>
                          </a:highlight>
                          <a:latin typeface="Times New Roman" panose="02020603050405020304" pitchFamily="18" charset="0"/>
                          <a:ea typeface="Malgun Gothic" panose="020B0503020000020004" pitchFamily="34" charset="-127"/>
                        </a:rPr>
                        <a:t>		</a:t>
                      </a:r>
                      <a:r>
                        <a:rPr lang="en-CA" sz="1600" b="1">
                          <a:effectLst/>
                          <a:highlight>
                            <a:srgbClr val="00FF00"/>
                          </a:highlight>
                          <a:latin typeface="Times New Roman" panose="02020603050405020304" pitchFamily="18" charset="0"/>
                          <a:ea typeface="Malgun Gothic" panose="020B0503020000020004" pitchFamily="34" charset="-127"/>
                        </a:rPr>
                        <a:t>sps_implicit_dct2_sbt_flag</a:t>
                      </a:r>
                      <a:endParaRPr lang="en-US" sz="16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600" dirty="0">
                          <a:effectLst/>
                          <a:highlight>
                            <a:srgbClr val="00FF00"/>
                          </a:highlight>
                          <a:latin typeface="Times New Roman" panose="02020603050405020304" pitchFamily="18" charset="0"/>
                          <a:ea typeface="Malgun Gothic" panose="020B0503020000020004" pitchFamily="34" charset="-127"/>
                        </a:rPr>
                        <a:t>u(1)</a:t>
                      </a:r>
                      <a:endParaRPr lang="en-US" sz="16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0012818"/>
                  </a:ext>
                </a:extLst>
              </a:tr>
            </a:tbl>
          </a:graphicData>
        </a:graphic>
      </p:graphicFrame>
    </p:spTree>
    <p:extLst>
      <p:ext uri="{BB962C8B-B14F-4D97-AF65-F5344CB8AC3E}">
        <p14:creationId xmlns:p14="http://schemas.microsoft.com/office/powerpoint/2010/main" val="137918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9" name="Subtitle 8">
            <a:extLst>
              <a:ext uri="{FF2B5EF4-FFF2-40B4-BE49-F238E27FC236}">
                <a16:creationId xmlns:a16="http://schemas.microsoft.com/office/drawing/2014/main" id="{404F278B-0E66-47EB-9751-FD572E50FCBE}"/>
              </a:ext>
            </a:extLst>
          </p:cNvPr>
          <p:cNvSpPr>
            <a:spLocks noGrp="1"/>
          </p:cNvSpPr>
          <p:nvPr>
            <p:ph type="subTitle" idx="1"/>
          </p:nvPr>
        </p:nvSpPr>
        <p:spPr>
          <a:xfrm>
            <a:off x="479793" y="1132232"/>
            <a:ext cx="11202619" cy="3566768"/>
          </a:xfrm>
        </p:spPr>
        <p:txBody>
          <a:bodyPr/>
          <a:lstStyle/>
          <a:p>
            <a:pPr marL="342900" indent="-342900" algn="just">
              <a:buFont typeface="Arial" panose="020B0604020202020204" pitchFamily="34" charset="0"/>
              <a:buChar char="•"/>
            </a:pPr>
            <a:r>
              <a:rPr lang="en-US" dirty="0"/>
              <a:t>Proposed HLS clean-up</a:t>
            </a:r>
          </a:p>
          <a:p>
            <a:pPr marL="800100" lvl="1" indent="-342900" algn="just">
              <a:buFont typeface="Arial" panose="020B0604020202020204" pitchFamily="34" charset="0"/>
              <a:buChar char="•"/>
            </a:pPr>
            <a:r>
              <a:rPr lang="en-US" dirty="0"/>
              <a:t>removing unnecessary dependencies</a:t>
            </a:r>
          </a:p>
          <a:p>
            <a:pPr marL="342900" indent="-342900" algn="just">
              <a:buFont typeface="Arial" panose="020B0604020202020204" pitchFamily="34" charset="0"/>
              <a:buChar char="•"/>
            </a:pPr>
            <a:r>
              <a:rPr lang="en-US" dirty="0"/>
              <a:t>Three alternatives</a:t>
            </a:r>
          </a:p>
          <a:p>
            <a:pPr marL="342900" indent="-342900" algn="just">
              <a:buFont typeface="Arial" panose="020B0604020202020204" pitchFamily="34" charset="0"/>
              <a:buChar char="•"/>
            </a:pPr>
            <a:r>
              <a:rPr lang="en-US" dirty="0"/>
              <a:t>Method 1: keeps the same VTM-6.0 functionality</a:t>
            </a:r>
          </a:p>
          <a:p>
            <a:pPr marL="342900" indent="-342900" algn="just">
              <a:buFont typeface="Arial" panose="020B0604020202020204" pitchFamily="34" charset="0"/>
              <a:buChar char="•"/>
            </a:pPr>
            <a:r>
              <a:rPr lang="en-US" dirty="0"/>
              <a:t>Method 2: VTM-6.0 + additional control for ISP/SBT TU splits (combined)</a:t>
            </a:r>
          </a:p>
          <a:p>
            <a:pPr marL="342900" indent="-342900" algn="just">
              <a:buFont typeface="Arial" panose="020B0604020202020204" pitchFamily="34" charset="0"/>
              <a:buChar char="•"/>
            </a:pPr>
            <a:r>
              <a:rPr lang="en-US" dirty="0"/>
              <a:t>Method 3: VTM-6.0 + additional control for ISP and SBT separately</a:t>
            </a:r>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Recommendation: to adopt one of the proposed changes.</a:t>
            </a:r>
          </a:p>
        </p:txBody>
      </p:sp>
    </p:spTree>
    <p:extLst>
      <p:ext uri="{BB962C8B-B14F-4D97-AF65-F5344CB8AC3E}">
        <p14:creationId xmlns:p14="http://schemas.microsoft.com/office/powerpoint/2010/main" val="337904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4199</TotalTime>
  <Words>810</Words>
  <Application>Microsoft Office PowerPoint</Application>
  <PresentationFormat>Widescreen</PresentationFormat>
  <Paragraphs>193</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Microsoft Sans Serif</vt:lpstr>
      <vt:lpstr>Times New Roman</vt:lpstr>
      <vt:lpstr>Qualcomm</vt:lpstr>
      <vt:lpstr>JVET-P0569  High-level syntax for MTS and Implicit Transform Derivations </vt:lpstr>
      <vt:lpstr>Summary of HLS for Separable Transforms</vt:lpstr>
      <vt:lpstr>Problem in current VTM</vt:lpstr>
      <vt:lpstr>Method 1: least flexible solution</vt:lpstr>
      <vt:lpstr>Method 2: a bit more flexible solution</vt:lpstr>
      <vt:lpstr>Method 3: the most flexible solution</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262</cp:revision>
  <dcterms:created xsi:type="dcterms:W3CDTF">2018-11-06T17:03:09Z</dcterms:created>
  <dcterms:modified xsi:type="dcterms:W3CDTF">2019-10-04T01:28:19Z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