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580" r:id="rId3"/>
    <p:sldId id="611" r:id="rId4"/>
    <p:sldId id="612" r:id="rId5"/>
    <p:sldId id="613" r:id="rId6"/>
    <p:sldId id="614" r:id="rId7"/>
    <p:sldId id="6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98" d="100"/>
          <a:sy n="98" d="100"/>
        </p:scale>
        <p:origin x="540" y="9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200" b="1" dirty="0"/>
              <a:t>JVET-P0566</a:t>
            </a:r>
            <a:br>
              <a:rPr lang="en-US" sz="3200" b="1" dirty="0"/>
            </a:br>
            <a:br>
              <a:rPr lang="en-US" sz="3200" b="1" dirty="0"/>
            </a:br>
            <a:r>
              <a:rPr lang="en-CA" sz="3600" b="1" dirty="0"/>
              <a:t>CE6-related: On LFNST Support Patterns </a:t>
            </a:r>
            <a:br>
              <a:rPr lang="en-US" sz="2400" b="1" dirty="0"/>
            </a:b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Amir Said,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Introduction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CE6-2.3a (JVET-P0065) replacing the L-shaped pattern for 8x8 LFNSTs</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u="sng" dirty="0">
                <a:solidFill>
                  <a:schemeClr val="tx1"/>
                </a:solidFill>
              </a:rPr>
              <a:t>CE test:</a:t>
            </a:r>
            <a:r>
              <a:rPr lang="en-US" dirty="0">
                <a:solidFill>
                  <a:schemeClr val="tx1"/>
                </a:solidFill>
              </a:rPr>
              <a:t> Two separate patterns with 36 samples are used.</a:t>
            </a:r>
          </a:p>
          <a:p>
            <a:pPr marL="342900" indent="-342900" algn="just">
              <a:buFont typeface="Arial" panose="020B0604020202020204" pitchFamily="34" charset="0"/>
              <a:buChar char="•"/>
            </a:pPr>
            <a:r>
              <a:rPr lang="en-US" u="sng" dirty="0">
                <a:solidFill>
                  <a:schemeClr val="tx1"/>
                </a:solidFill>
              </a:rPr>
              <a:t>This contribution:</a:t>
            </a:r>
            <a:r>
              <a:rPr lang="en-US" dirty="0">
                <a:solidFill>
                  <a:schemeClr val="tx1"/>
                </a:solidFill>
              </a:rPr>
              <a:t> proposes two alternatives using a single pattern.</a:t>
            </a: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pSp>
        <p:nvGrpSpPr>
          <p:cNvPr id="14" name="Group 13">
            <a:extLst>
              <a:ext uri="{FF2B5EF4-FFF2-40B4-BE49-F238E27FC236}">
                <a16:creationId xmlns:a16="http://schemas.microsoft.com/office/drawing/2014/main" id="{86BD53CE-440B-4499-A95E-C56AA0854B6B}"/>
              </a:ext>
            </a:extLst>
          </p:cNvPr>
          <p:cNvGrpSpPr/>
          <p:nvPr/>
        </p:nvGrpSpPr>
        <p:grpSpPr>
          <a:xfrm>
            <a:off x="5605860" y="1977255"/>
            <a:ext cx="4826320" cy="2883496"/>
            <a:chOff x="323606" y="2046408"/>
            <a:chExt cx="4826320" cy="2883496"/>
          </a:xfrm>
        </p:grpSpPr>
        <p:pic>
          <p:nvPicPr>
            <p:cNvPr id="17" name="Picture 16">
              <a:extLst>
                <a:ext uri="{FF2B5EF4-FFF2-40B4-BE49-F238E27FC236}">
                  <a16:creationId xmlns:a16="http://schemas.microsoft.com/office/drawing/2014/main" id="{B5DDCB05-C50E-4066-897C-2B682F985E5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606" y="2046408"/>
              <a:ext cx="2194560" cy="2377440"/>
            </a:xfrm>
            <a:prstGeom prst="rect">
              <a:avLst/>
            </a:prstGeom>
            <a:noFill/>
          </p:spPr>
        </p:pic>
        <p:pic>
          <p:nvPicPr>
            <p:cNvPr id="18" name="Picture 17">
              <a:extLst>
                <a:ext uri="{FF2B5EF4-FFF2-40B4-BE49-F238E27FC236}">
                  <a16:creationId xmlns:a16="http://schemas.microsoft.com/office/drawing/2014/main" id="{7180337F-27CF-48B6-823F-C7AE9D0BAA9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5366" y="2046408"/>
              <a:ext cx="2194560" cy="2377440"/>
            </a:xfrm>
            <a:prstGeom prst="rect">
              <a:avLst/>
            </a:prstGeom>
            <a:noFill/>
          </p:spPr>
        </p:pic>
        <p:sp>
          <p:nvSpPr>
            <p:cNvPr id="13" name="TextBox 12">
              <a:extLst>
                <a:ext uri="{FF2B5EF4-FFF2-40B4-BE49-F238E27FC236}">
                  <a16:creationId xmlns:a16="http://schemas.microsoft.com/office/drawing/2014/main" id="{A6C3E815-E60C-43D9-BDBC-168BB4BC7EB9}"/>
                </a:ext>
              </a:extLst>
            </p:cNvPr>
            <p:cNvSpPr txBox="1"/>
            <p:nvPr/>
          </p:nvSpPr>
          <p:spPr>
            <a:xfrm>
              <a:off x="829858" y="4511328"/>
              <a:ext cx="1182055"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err="1"/>
                <a:t>lfnst_idx</a:t>
              </a:r>
              <a:r>
                <a:rPr lang="en-US" sz="1600" dirty="0">
                  <a:solidFill>
                    <a:schemeClr val="tx1"/>
                  </a:solidFill>
                </a:rPr>
                <a:t> =1</a:t>
              </a:r>
            </a:p>
          </p:txBody>
        </p:sp>
        <p:sp>
          <p:nvSpPr>
            <p:cNvPr id="20" name="TextBox 19">
              <a:extLst>
                <a:ext uri="{FF2B5EF4-FFF2-40B4-BE49-F238E27FC236}">
                  <a16:creationId xmlns:a16="http://schemas.microsoft.com/office/drawing/2014/main" id="{507B5B42-175C-47CA-B584-F200DC248128}"/>
                </a:ext>
              </a:extLst>
            </p:cNvPr>
            <p:cNvSpPr txBox="1"/>
            <p:nvPr/>
          </p:nvSpPr>
          <p:spPr>
            <a:xfrm>
              <a:off x="3461618" y="4511328"/>
              <a:ext cx="1182055"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err="1"/>
                <a:t>lfnst_idx</a:t>
              </a:r>
              <a:r>
                <a:rPr lang="en-US" sz="1600" dirty="0">
                  <a:solidFill>
                    <a:schemeClr val="tx1"/>
                  </a:solidFill>
                </a:rPr>
                <a:t> =2</a:t>
              </a:r>
            </a:p>
          </p:txBody>
        </p:sp>
      </p:grpSp>
      <p:grpSp>
        <p:nvGrpSpPr>
          <p:cNvPr id="16" name="Group 15">
            <a:extLst>
              <a:ext uri="{FF2B5EF4-FFF2-40B4-BE49-F238E27FC236}">
                <a16:creationId xmlns:a16="http://schemas.microsoft.com/office/drawing/2014/main" id="{B0AEB6EA-FE5C-4DF7-B3D7-506E6D5EB7FD}"/>
              </a:ext>
            </a:extLst>
          </p:cNvPr>
          <p:cNvGrpSpPr/>
          <p:nvPr/>
        </p:nvGrpSpPr>
        <p:grpSpPr>
          <a:xfrm>
            <a:off x="1032444" y="1977255"/>
            <a:ext cx="2194560" cy="2868535"/>
            <a:chOff x="7911181" y="1894750"/>
            <a:chExt cx="2194560" cy="2868535"/>
          </a:xfrm>
        </p:grpSpPr>
        <p:pic>
          <p:nvPicPr>
            <p:cNvPr id="21" name="Picture 20">
              <a:extLst>
                <a:ext uri="{FF2B5EF4-FFF2-40B4-BE49-F238E27FC236}">
                  <a16:creationId xmlns:a16="http://schemas.microsoft.com/office/drawing/2014/main" id="{A2CF2F49-3A34-48DA-BE3F-47B960C42D1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1181" y="1894750"/>
              <a:ext cx="2194560" cy="2377440"/>
            </a:xfrm>
            <a:prstGeom prst="rect">
              <a:avLst/>
            </a:prstGeom>
            <a:noFill/>
          </p:spPr>
        </p:pic>
        <p:sp>
          <p:nvSpPr>
            <p:cNvPr id="22" name="TextBox 21">
              <a:extLst>
                <a:ext uri="{FF2B5EF4-FFF2-40B4-BE49-F238E27FC236}">
                  <a16:creationId xmlns:a16="http://schemas.microsoft.com/office/drawing/2014/main" id="{A7458175-B7CF-44FC-9288-69FA1B16DECF}"/>
                </a:ext>
              </a:extLst>
            </p:cNvPr>
            <p:cNvSpPr txBox="1"/>
            <p:nvPr/>
          </p:nvSpPr>
          <p:spPr>
            <a:xfrm>
              <a:off x="7973402" y="4344709"/>
              <a:ext cx="2070118"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t>VTM-6.0: 8x8 LFNST</a:t>
              </a:r>
              <a:endParaRPr lang="en-US" sz="1600" dirty="0">
                <a:solidFill>
                  <a:schemeClr val="tx1"/>
                </a:solidFill>
              </a:endParaRPr>
            </a:p>
          </p:txBody>
        </p:sp>
      </p:grpSp>
      <p:sp>
        <p:nvSpPr>
          <p:cNvPr id="19" name="Arrow: Right 18">
            <a:extLst>
              <a:ext uri="{FF2B5EF4-FFF2-40B4-BE49-F238E27FC236}">
                <a16:creationId xmlns:a16="http://schemas.microsoft.com/office/drawing/2014/main" id="{9815E762-6F77-42EE-B19E-0F97A6D5516D}"/>
              </a:ext>
            </a:extLst>
          </p:cNvPr>
          <p:cNvSpPr/>
          <p:nvPr/>
        </p:nvSpPr>
        <p:spPr>
          <a:xfrm>
            <a:off x="3905730" y="2892699"/>
            <a:ext cx="1021404" cy="54655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001B1C80-BEF5-48D3-B98F-FFBAAE0E4C98}"/>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6x6 square pattern 36 samples (as in CE6-2.3a)</a:t>
            </a:r>
          </a:p>
          <a:p>
            <a:pPr marL="800100" lvl="1" indent="-342900" algn="just">
              <a:buFont typeface="Arial" panose="020B0604020202020204" pitchFamily="34" charset="0"/>
              <a:buChar char="•"/>
            </a:pPr>
            <a:r>
              <a:rPr lang="en-US" dirty="0">
                <a:solidFill>
                  <a:schemeClr val="tx1"/>
                </a:solidFill>
              </a:rPr>
              <a:t>Reduces the number of multiplications</a:t>
            </a:r>
          </a:p>
          <a:p>
            <a:pPr marL="800100" lvl="1" indent="-342900" algn="just">
              <a:buFont typeface="Arial" panose="020B0604020202020204" pitchFamily="34" charset="0"/>
              <a:buChar char="•"/>
            </a:pPr>
            <a:r>
              <a:rPr lang="en-US" dirty="0">
                <a:solidFill>
                  <a:schemeClr val="tx1"/>
                </a:solidFill>
              </a:rPr>
              <a:t>Reduces memory requirements 8KB </a:t>
            </a:r>
            <a:r>
              <a:rPr lang="en-US" dirty="0">
                <a:solidFill>
                  <a:schemeClr val="tx1"/>
                </a:solidFill>
                <a:sym typeface="Wingdings" panose="05000000000000000000" pitchFamily="2" charset="2"/>
              </a:rPr>
              <a:t> 6.7KB</a:t>
            </a: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2" name="Title 1">
            <a:extLst>
              <a:ext uri="{FF2B5EF4-FFF2-40B4-BE49-F238E27FC236}">
                <a16:creationId xmlns:a16="http://schemas.microsoft.com/office/drawing/2014/main" id="{C074CDED-9B98-4B89-A52C-42CBD028750E}"/>
              </a:ext>
            </a:extLst>
          </p:cNvPr>
          <p:cNvSpPr>
            <a:spLocks noGrp="1"/>
          </p:cNvSpPr>
          <p:nvPr>
            <p:ph type="title"/>
          </p:nvPr>
        </p:nvSpPr>
        <p:spPr/>
        <p:txBody>
          <a:bodyPr/>
          <a:lstStyle/>
          <a:p>
            <a:r>
              <a:rPr lang="en-US" dirty="0"/>
              <a:t>Proposed Method 1</a:t>
            </a:r>
          </a:p>
        </p:txBody>
      </p:sp>
      <p:sp>
        <p:nvSpPr>
          <p:cNvPr id="4" name="Footer Placeholder 3">
            <a:extLst>
              <a:ext uri="{FF2B5EF4-FFF2-40B4-BE49-F238E27FC236}">
                <a16:creationId xmlns:a16="http://schemas.microsoft.com/office/drawing/2014/main" id="{13EC5480-9129-4C6D-BE6B-D97E331048F9}"/>
              </a:ext>
            </a:extLst>
          </p:cNvPr>
          <p:cNvSpPr>
            <a:spLocks noGrp="1"/>
          </p:cNvSpPr>
          <p:nvPr>
            <p:ph type="ftr" sz="quarter" idx="3"/>
          </p:nvPr>
        </p:nvSpPr>
        <p:spPr/>
        <p:txBody>
          <a:bodyPr/>
          <a:lstStyle/>
          <a:p>
            <a:endParaRPr lang="en-US" dirty="0"/>
          </a:p>
        </p:txBody>
      </p:sp>
      <p:grpSp>
        <p:nvGrpSpPr>
          <p:cNvPr id="16" name="Group 15">
            <a:extLst>
              <a:ext uri="{FF2B5EF4-FFF2-40B4-BE49-F238E27FC236}">
                <a16:creationId xmlns:a16="http://schemas.microsoft.com/office/drawing/2014/main" id="{896141B6-0723-4333-AC69-C463CF671D8E}"/>
              </a:ext>
            </a:extLst>
          </p:cNvPr>
          <p:cNvGrpSpPr/>
          <p:nvPr/>
        </p:nvGrpSpPr>
        <p:grpSpPr>
          <a:xfrm>
            <a:off x="6819341" y="1691517"/>
            <a:ext cx="2194560" cy="2786291"/>
            <a:chOff x="4905334" y="1318495"/>
            <a:chExt cx="2194560" cy="2786291"/>
          </a:xfrm>
        </p:grpSpPr>
        <p:pic>
          <p:nvPicPr>
            <p:cNvPr id="5" name="Picture 4">
              <a:extLst>
                <a:ext uri="{FF2B5EF4-FFF2-40B4-BE49-F238E27FC236}">
                  <a16:creationId xmlns:a16="http://schemas.microsoft.com/office/drawing/2014/main" id="{017CA186-79B6-4337-99AD-3605C285DDF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5334" y="1318495"/>
              <a:ext cx="2194560" cy="2377440"/>
            </a:xfrm>
            <a:prstGeom prst="rect">
              <a:avLst/>
            </a:prstGeom>
            <a:noFill/>
          </p:spPr>
        </p:pic>
        <p:sp>
          <p:nvSpPr>
            <p:cNvPr id="7" name="TextBox 6">
              <a:extLst>
                <a:ext uri="{FF2B5EF4-FFF2-40B4-BE49-F238E27FC236}">
                  <a16:creationId xmlns:a16="http://schemas.microsoft.com/office/drawing/2014/main" id="{2D7811EF-2D27-4A89-8A2B-CF5C68C29783}"/>
                </a:ext>
              </a:extLst>
            </p:cNvPr>
            <p:cNvSpPr txBox="1"/>
            <p:nvPr/>
          </p:nvSpPr>
          <p:spPr>
            <a:xfrm>
              <a:off x="5001962" y="3686210"/>
              <a:ext cx="2001304"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6x6 square pattern</a:t>
              </a:r>
              <a:endParaRPr lang="en-US" sz="1600" dirty="0">
                <a:solidFill>
                  <a:schemeClr val="tx1"/>
                </a:solidFill>
              </a:endParaRPr>
            </a:p>
          </p:txBody>
        </p:sp>
      </p:grpSp>
      <p:sp>
        <p:nvSpPr>
          <p:cNvPr id="15" name="Subtitle 14">
            <a:extLst>
              <a:ext uri="{FF2B5EF4-FFF2-40B4-BE49-F238E27FC236}">
                <a16:creationId xmlns:a16="http://schemas.microsoft.com/office/drawing/2014/main" id="{CFBA6B12-B0C1-4898-AD4F-41AE64C7AB57}"/>
              </a:ext>
            </a:extLst>
          </p:cNvPr>
          <p:cNvSpPr>
            <a:spLocks noGrp="1"/>
          </p:cNvSpPr>
          <p:nvPr>
            <p:ph type="subTitle" idx="1"/>
          </p:nvPr>
        </p:nvSpPr>
        <p:spPr/>
        <p:txBody>
          <a:bodyPr/>
          <a:lstStyle/>
          <a:p>
            <a:r>
              <a:rPr lang="en-US" dirty="0"/>
              <a:t>Replace L-shaped design with 6x6 square pattern for 8x8 LFNST</a:t>
            </a:r>
          </a:p>
        </p:txBody>
      </p:sp>
      <p:grpSp>
        <p:nvGrpSpPr>
          <p:cNvPr id="18" name="Group 17">
            <a:extLst>
              <a:ext uri="{FF2B5EF4-FFF2-40B4-BE49-F238E27FC236}">
                <a16:creationId xmlns:a16="http://schemas.microsoft.com/office/drawing/2014/main" id="{B151F94A-8909-4EB6-86D2-997D5825CDC8}"/>
              </a:ext>
            </a:extLst>
          </p:cNvPr>
          <p:cNvGrpSpPr/>
          <p:nvPr/>
        </p:nvGrpSpPr>
        <p:grpSpPr>
          <a:xfrm>
            <a:off x="2151125" y="1691517"/>
            <a:ext cx="2194560" cy="3189478"/>
            <a:chOff x="7911181" y="1894750"/>
            <a:chExt cx="2194560" cy="3189478"/>
          </a:xfrm>
        </p:grpSpPr>
        <p:pic>
          <p:nvPicPr>
            <p:cNvPr id="19" name="Picture 18">
              <a:extLst>
                <a:ext uri="{FF2B5EF4-FFF2-40B4-BE49-F238E27FC236}">
                  <a16:creationId xmlns:a16="http://schemas.microsoft.com/office/drawing/2014/main" id="{2BDFE449-583F-4635-90A1-9B3187C86DD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1181" y="1894750"/>
              <a:ext cx="2194560" cy="2377440"/>
            </a:xfrm>
            <a:prstGeom prst="rect">
              <a:avLst/>
            </a:prstGeom>
            <a:noFill/>
          </p:spPr>
        </p:pic>
        <p:sp>
          <p:nvSpPr>
            <p:cNvPr id="20" name="TextBox 19">
              <a:extLst>
                <a:ext uri="{FF2B5EF4-FFF2-40B4-BE49-F238E27FC236}">
                  <a16:creationId xmlns:a16="http://schemas.microsoft.com/office/drawing/2014/main" id="{70E704BE-F33C-4CCF-820F-188ED26B08C2}"/>
                </a:ext>
              </a:extLst>
            </p:cNvPr>
            <p:cNvSpPr txBox="1"/>
            <p:nvPr/>
          </p:nvSpPr>
          <p:spPr>
            <a:xfrm>
              <a:off x="7973402" y="4277853"/>
              <a:ext cx="2070118" cy="806375"/>
            </a:xfrm>
            <a:prstGeom prst="rect">
              <a:avLst/>
            </a:prstGeom>
            <a:noFill/>
            <a:ln>
              <a:noFill/>
            </a:ln>
          </p:spPr>
          <p:txBody>
            <a:bodyPr wrap="none" lIns="137160" tIns="91440" rIns="0" bIns="91440" rtlCol="0">
              <a:spAutoFit/>
            </a:bodyPr>
            <a:lstStyle/>
            <a:p>
              <a:pPr>
                <a:lnSpc>
                  <a:spcPct val="95000"/>
                </a:lnSpc>
                <a:spcBef>
                  <a:spcPts val="1200"/>
                </a:spcBef>
              </a:pPr>
              <a:r>
                <a:rPr lang="en-US" sz="1600" dirty="0"/>
                <a:t>VTM-6.0: 8x8 LFNST</a:t>
              </a:r>
            </a:p>
            <a:p>
              <a:pPr algn="l">
                <a:lnSpc>
                  <a:spcPct val="95000"/>
                </a:lnSpc>
                <a:spcBef>
                  <a:spcPts val="1200"/>
                </a:spcBef>
              </a:pPr>
              <a:endParaRPr lang="en-US" sz="1600" dirty="0">
                <a:solidFill>
                  <a:schemeClr val="tx1"/>
                </a:solidFill>
              </a:endParaRPr>
            </a:p>
          </p:txBody>
        </p:sp>
      </p:grpSp>
      <p:sp>
        <p:nvSpPr>
          <p:cNvPr id="21" name="Arrow: Right 20">
            <a:extLst>
              <a:ext uri="{FF2B5EF4-FFF2-40B4-BE49-F238E27FC236}">
                <a16:creationId xmlns:a16="http://schemas.microsoft.com/office/drawing/2014/main" id="{D6050AE4-DF8B-4293-B8C5-0D2BAF87A786}"/>
              </a:ext>
            </a:extLst>
          </p:cNvPr>
          <p:cNvSpPr/>
          <p:nvPr/>
        </p:nvSpPr>
        <p:spPr>
          <a:xfrm>
            <a:off x="5024411" y="2606961"/>
            <a:ext cx="1021404" cy="54655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348094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001B1C80-BEF5-48D3-B98F-FFBAAE0E4C98}"/>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Circular pattern has 48 samples (as in VTM-6.0)</a:t>
            </a:r>
          </a:p>
          <a:p>
            <a:pPr marL="800100" lvl="1" indent="-342900" algn="just">
              <a:buFont typeface="Arial" panose="020B0604020202020204" pitchFamily="34" charset="0"/>
              <a:buChar char="•"/>
            </a:pPr>
            <a:r>
              <a:rPr lang="en-US" dirty="0">
                <a:solidFill>
                  <a:schemeClr val="tx1"/>
                </a:solidFill>
              </a:rPr>
              <a:t>Same number of multiplications and memory requirements</a:t>
            </a:r>
          </a:p>
          <a:p>
            <a:pPr marL="800100" lvl="1" indent="-342900" algn="just">
              <a:buFont typeface="Arial" panose="020B0604020202020204" pitchFamily="34" charset="0"/>
              <a:buChar char="•"/>
            </a:pPr>
            <a:r>
              <a:rPr lang="en-US" dirty="0">
                <a:solidFill>
                  <a:schemeClr val="tx1"/>
                </a:solidFill>
              </a:rPr>
              <a:t>Provides support for mid-range coefficients</a:t>
            </a: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2" name="Title 1">
            <a:extLst>
              <a:ext uri="{FF2B5EF4-FFF2-40B4-BE49-F238E27FC236}">
                <a16:creationId xmlns:a16="http://schemas.microsoft.com/office/drawing/2014/main" id="{C074CDED-9B98-4B89-A52C-42CBD028750E}"/>
              </a:ext>
            </a:extLst>
          </p:cNvPr>
          <p:cNvSpPr>
            <a:spLocks noGrp="1"/>
          </p:cNvSpPr>
          <p:nvPr>
            <p:ph type="title"/>
          </p:nvPr>
        </p:nvSpPr>
        <p:spPr/>
        <p:txBody>
          <a:bodyPr/>
          <a:lstStyle/>
          <a:p>
            <a:r>
              <a:rPr lang="en-US" dirty="0"/>
              <a:t>Proposed Method 2</a:t>
            </a:r>
          </a:p>
        </p:txBody>
      </p:sp>
      <p:sp>
        <p:nvSpPr>
          <p:cNvPr id="4" name="Footer Placeholder 3">
            <a:extLst>
              <a:ext uri="{FF2B5EF4-FFF2-40B4-BE49-F238E27FC236}">
                <a16:creationId xmlns:a16="http://schemas.microsoft.com/office/drawing/2014/main" id="{13EC5480-9129-4C6D-BE6B-D97E331048F9}"/>
              </a:ext>
            </a:extLst>
          </p:cNvPr>
          <p:cNvSpPr>
            <a:spLocks noGrp="1"/>
          </p:cNvSpPr>
          <p:nvPr>
            <p:ph type="ftr" sz="quarter" idx="3"/>
          </p:nvPr>
        </p:nvSpPr>
        <p:spPr/>
        <p:txBody>
          <a:bodyPr/>
          <a:lstStyle/>
          <a:p>
            <a:endParaRPr lang="en-US" dirty="0"/>
          </a:p>
        </p:txBody>
      </p:sp>
      <p:sp>
        <p:nvSpPr>
          <p:cNvPr id="15" name="Subtitle 14">
            <a:extLst>
              <a:ext uri="{FF2B5EF4-FFF2-40B4-BE49-F238E27FC236}">
                <a16:creationId xmlns:a16="http://schemas.microsoft.com/office/drawing/2014/main" id="{CFBA6B12-B0C1-4898-AD4F-41AE64C7AB57}"/>
              </a:ext>
            </a:extLst>
          </p:cNvPr>
          <p:cNvSpPr>
            <a:spLocks noGrp="1"/>
          </p:cNvSpPr>
          <p:nvPr>
            <p:ph type="subTitle" idx="1"/>
          </p:nvPr>
        </p:nvSpPr>
        <p:spPr/>
        <p:txBody>
          <a:bodyPr/>
          <a:lstStyle/>
          <a:p>
            <a:r>
              <a:rPr lang="en-US" dirty="0"/>
              <a:t>Replace L-shaped design with a circular pattern for 8x8 LFNST</a:t>
            </a:r>
          </a:p>
        </p:txBody>
      </p:sp>
      <p:pic>
        <p:nvPicPr>
          <p:cNvPr id="19" name="Picture 18">
            <a:extLst>
              <a:ext uri="{FF2B5EF4-FFF2-40B4-BE49-F238E27FC236}">
                <a16:creationId xmlns:a16="http://schemas.microsoft.com/office/drawing/2014/main" id="{2BDFE449-583F-4635-90A1-9B3187C86DD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1125" y="1691517"/>
            <a:ext cx="2194560" cy="2377440"/>
          </a:xfrm>
          <a:prstGeom prst="rect">
            <a:avLst/>
          </a:prstGeom>
          <a:noFill/>
        </p:spPr>
      </p:pic>
      <p:sp>
        <p:nvSpPr>
          <p:cNvPr id="21" name="Arrow: Right 20">
            <a:extLst>
              <a:ext uri="{FF2B5EF4-FFF2-40B4-BE49-F238E27FC236}">
                <a16:creationId xmlns:a16="http://schemas.microsoft.com/office/drawing/2014/main" id="{D6050AE4-DF8B-4293-B8C5-0D2BAF87A786}"/>
              </a:ext>
            </a:extLst>
          </p:cNvPr>
          <p:cNvSpPr/>
          <p:nvPr/>
        </p:nvSpPr>
        <p:spPr>
          <a:xfrm>
            <a:off x="5024411" y="2606961"/>
            <a:ext cx="1021404" cy="54655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13" name="Picture 12">
            <a:extLst>
              <a:ext uri="{FF2B5EF4-FFF2-40B4-BE49-F238E27FC236}">
                <a16:creationId xmlns:a16="http://schemas.microsoft.com/office/drawing/2014/main" id="{1BCA2A67-722B-4A0C-A485-7E697D65846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5465" y="1691517"/>
            <a:ext cx="2194560" cy="2377440"/>
          </a:xfrm>
          <a:prstGeom prst="rect">
            <a:avLst/>
          </a:prstGeom>
          <a:noFill/>
        </p:spPr>
      </p:pic>
      <p:sp>
        <p:nvSpPr>
          <p:cNvPr id="17" name="TextBox 16">
            <a:extLst>
              <a:ext uri="{FF2B5EF4-FFF2-40B4-BE49-F238E27FC236}">
                <a16:creationId xmlns:a16="http://schemas.microsoft.com/office/drawing/2014/main" id="{35A456C3-9576-440A-ACC1-1F0E0782B691}"/>
              </a:ext>
            </a:extLst>
          </p:cNvPr>
          <p:cNvSpPr txBox="1"/>
          <p:nvPr/>
        </p:nvSpPr>
        <p:spPr>
          <a:xfrm>
            <a:off x="2213346" y="4074620"/>
            <a:ext cx="2070118" cy="806375"/>
          </a:xfrm>
          <a:prstGeom prst="rect">
            <a:avLst/>
          </a:prstGeom>
          <a:noFill/>
          <a:ln>
            <a:noFill/>
          </a:ln>
        </p:spPr>
        <p:txBody>
          <a:bodyPr wrap="none" lIns="137160" tIns="91440" rIns="0" bIns="91440" rtlCol="0">
            <a:spAutoFit/>
          </a:bodyPr>
          <a:lstStyle/>
          <a:p>
            <a:pPr>
              <a:lnSpc>
                <a:spcPct val="95000"/>
              </a:lnSpc>
              <a:spcBef>
                <a:spcPts val="1200"/>
              </a:spcBef>
            </a:pPr>
            <a:r>
              <a:rPr lang="en-US" sz="1600" dirty="0"/>
              <a:t>VTM-6.0: 8x8 LFNST</a:t>
            </a:r>
          </a:p>
          <a:p>
            <a:pPr algn="l">
              <a:lnSpc>
                <a:spcPct val="95000"/>
              </a:lnSpc>
              <a:spcBef>
                <a:spcPts val="1200"/>
              </a:spcBef>
            </a:pPr>
            <a:endParaRPr lang="en-US" sz="1600" dirty="0">
              <a:solidFill>
                <a:schemeClr val="tx1"/>
              </a:solidFill>
            </a:endParaRPr>
          </a:p>
        </p:txBody>
      </p:sp>
      <p:sp>
        <p:nvSpPr>
          <p:cNvPr id="3" name="Rectangle 2">
            <a:extLst>
              <a:ext uri="{FF2B5EF4-FFF2-40B4-BE49-F238E27FC236}">
                <a16:creationId xmlns:a16="http://schemas.microsoft.com/office/drawing/2014/main" id="{E592CAAE-AE0F-4C03-9869-E15EA7FDE69A}"/>
              </a:ext>
            </a:extLst>
          </p:cNvPr>
          <p:cNvSpPr/>
          <p:nvPr/>
        </p:nvSpPr>
        <p:spPr>
          <a:xfrm>
            <a:off x="6308145" y="4068957"/>
            <a:ext cx="3474028" cy="355482"/>
          </a:xfrm>
          <a:prstGeom prst="rect">
            <a:avLst/>
          </a:prstGeom>
        </p:spPr>
        <p:txBody>
          <a:bodyPr wrap="none">
            <a:spAutoFit/>
          </a:bodyPr>
          <a:lstStyle/>
          <a:p>
            <a:pPr>
              <a:lnSpc>
                <a:spcPct val="95000"/>
              </a:lnSpc>
              <a:spcBef>
                <a:spcPts val="1200"/>
              </a:spcBef>
            </a:pPr>
            <a:r>
              <a:rPr lang="en-US" dirty="0"/>
              <a:t>Circular pattern with 48 samples</a:t>
            </a:r>
          </a:p>
        </p:txBody>
      </p:sp>
    </p:spTree>
    <p:extLst>
      <p:ext uri="{BB962C8B-B14F-4D97-AF65-F5344CB8AC3E}">
        <p14:creationId xmlns:p14="http://schemas.microsoft.com/office/powerpoint/2010/main" val="329434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EF7F6-6787-4C7D-A1CA-74E71CD32E7F}"/>
              </a:ext>
            </a:extLst>
          </p:cNvPr>
          <p:cNvSpPr>
            <a:spLocks noGrp="1"/>
          </p:cNvSpPr>
          <p:nvPr>
            <p:ph type="title"/>
          </p:nvPr>
        </p:nvSpPr>
        <p:spPr/>
        <p:txBody>
          <a:bodyPr/>
          <a:lstStyle/>
          <a:p>
            <a:r>
              <a:rPr lang="en-US" dirty="0"/>
              <a:t>Results</a:t>
            </a:r>
          </a:p>
        </p:txBody>
      </p:sp>
      <p:sp>
        <p:nvSpPr>
          <p:cNvPr id="3" name="Subtitle 2">
            <a:extLst>
              <a:ext uri="{FF2B5EF4-FFF2-40B4-BE49-F238E27FC236}">
                <a16:creationId xmlns:a16="http://schemas.microsoft.com/office/drawing/2014/main" id="{C39DAEC1-19E0-4511-B12E-CB27947F31C3}"/>
              </a:ext>
            </a:extLst>
          </p:cNvPr>
          <p:cNvSpPr>
            <a:spLocks noGrp="1"/>
          </p:cNvSpPr>
          <p:nvPr>
            <p:ph type="subTitle" idx="1"/>
          </p:nvPr>
        </p:nvSpPr>
        <p:spPr/>
        <p:txBody>
          <a:bodyPr/>
          <a:lstStyle/>
          <a:p>
            <a:r>
              <a:rPr lang="en-US" dirty="0"/>
              <a:t>Both 4x4 and 8x8 matrices are optimized</a:t>
            </a:r>
          </a:p>
        </p:txBody>
      </p:sp>
      <p:sp>
        <p:nvSpPr>
          <p:cNvPr id="4" name="Footer Placeholder 3">
            <a:extLst>
              <a:ext uri="{FF2B5EF4-FFF2-40B4-BE49-F238E27FC236}">
                <a16:creationId xmlns:a16="http://schemas.microsoft.com/office/drawing/2014/main" id="{6ADD6423-5697-46CC-B1F0-0C0D3661DE96}"/>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C648A7FA-12C5-4F0E-BE19-080BA61C84CE}"/>
              </a:ext>
            </a:extLst>
          </p:cNvPr>
          <p:cNvGraphicFramePr>
            <a:graphicFrameLocks noGrp="1"/>
          </p:cNvGraphicFramePr>
          <p:nvPr>
            <p:extLst>
              <p:ext uri="{D42A27DB-BD31-4B8C-83A1-F6EECF244321}">
                <p14:modId xmlns:p14="http://schemas.microsoft.com/office/powerpoint/2010/main" val="3621515445"/>
              </p:ext>
            </p:extLst>
          </p:nvPr>
        </p:nvGraphicFramePr>
        <p:xfrm>
          <a:off x="2795437" y="1691517"/>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99%</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6" name="Table 5">
            <a:extLst>
              <a:ext uri="{FF2B5EF4-FFF2-40B4-BE49-F238E27FC236}">
                <a16:creationId xmlns:a16="http://schemas.microsoft.com/office/drawing/2014/main" id="{ED17CE3D-DDBA-422D-A8E6-53E11C5C5976}"/>
              </a:ext>
            </a:extLst>
          </p:cNvPr>
          <p:cNvGraphicFramePr>
            <a:graphicFrameLocks noGrp="1"/>
          </p:cNvGraphicFramePr>
          <p:nvPr>
            <p:extLst>
              <p:ext uri="{D42A27DB-BD31-4B8C-83A1-F6EECF244321}">
                <p14:modId xmlns:p14="http://schemas.microsoft.com/office/powerpoint/2010/main" val="1347710498"/>
              </p:ext>
            </p:extLst>
          </p:nvPr>
        </p:nvGraphicFramePr>
        <p:xfrm>
          <a:off x="7370951" y="1691517"/>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pic>
        <p:nvPicPr>
          <p:cNvPr id="7" name="Picture 6">
            <a:extLst>
              <a:ext uri="{FF2B5EF4-FFF2-40B4-BE49-F238E27FC236}">
                <a16:creationId xmlns:a16="http://schemas.microsoft.com/office/drawing/2014/main" id="{98D3B65B-423E-43FF-BAD1-9B921A428A5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098" y="1915029"/>
            <a:ext cx="1351893" cy="1406125"/>
          </a:xfrm>
          <a:prstGeom prst="rect">
            <a:avLst/>
          </a:prstGeom>
          <a:noFill/>
        </p:spPr>
      </p:pic>
      <p:sp>
        <p:nvSpPr>
          <p:cNvPr id="9" name="TextBox 8">
            <a:extLst>
              <a:ext uri="{FF2B5EF4-FFF2-40B4-BE49-F238E27FC236}">
                <a16:creationId xmlns:a16="http://schemas.microsoft.com/office/drawing/2014/main" id="{D884AAA6-D21B-438C-A033-7DD6AC9CAB1E}"/>
              </a:ext>
            </a:extLst>
          </p:cNvPr>
          <p:cNvSpPr txBox="1"/>
          <p:nvPr/>
        </p:nvSpPr>
        <p:spPr>
          <a:xfrm>
            <a:off x="432410" y="3320601"/>
            <a:ext cx="2001304"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6x6 square pattern</a:t>
            </a:r>
            <a:endParaRPr lang="en-US" sz="1600" dirty="0">
              <a:solidFill>
                <a:schemeClr val="tx1"/>
              </a:solidFill>
            </a:endParaRPr>
          </a:p>
        </p:txBody>
      </p:sp>
      <p:graphicFrame>
        <p:nvGraphicFramePr>
          <p:cNvPr id="10" name="Table 9">
            <a:extLst>
              <a:ext uri="{FF2B5EF4-FFF2-40B4-BE49-F238E27FC236}">
                <a16:creationId xmlns:a16="http://schemas.microsoft.com/office/drawing/2014/main" id="{4EEE8994-4697-4FDE-A980-6E083A2A185F}"/>
              </a:ext>
            </a:extLst>
          </p:cNvPr>
          <p:cNvGraphicFramePr>
            <a:graphicFrameLocks noGrp="1"/>
          </p:cNvGraphicFramePr>
          <p:nvPr>
            <p:extLst>
              <p:ext uri="{D42A27DB-BD31-4B8C-83A1-F6EECF244321}">
                <p14:modId xmlns:p14="http://schemas.microsoft.com/office/powerpoint/2010/main" val="2834848840"/>
              </p:ext>
            </p:extLst>
          </p:nvPr>
        </p:nvGraphicFramePr>
        <p:xfrm>
          <a:off x="2795437" y="3972956"/>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11" name="Table 10">
            <a:extLst>
              <a:ext uri="{FF2B5EF4-FFF2-40B4-BE49-F238E27FC236}">
                <a16:creationId xmlns:a16="http://schemas.microsoft.com/office/drawing/2014/main" id="{A489E7B0-6BF8-4B60-B388-0956092A0B9B}"/>
              </a:ext>
            </a:extLst>
          </p:cNvPr>
          <p:cNvGraphicFramePr>
            <a:graphicFrameLocks noGrp="1"/>
          </p:cNvGraphicFramePr>
          <p:nvPr>
            <p:extLst>
              <p:ext uri="{D42A27DB-BD31-4B8C-83A1-F6EECF244321}">
                <p14:modId xmlns:p14="http://schemas.microsoft.com/office/powerpoint/2010/main" val="2800248222"/>
              </p:ext>
            </p:extLst>
          </p:nvPr>
        </p:nvGraphicFramePr>
        <p:xfrm>
          <a:off x="7370951" y="3972956"/>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sp>
        <p:nvSpPr>
          <p:cNvPr id="13" name="TextBox 12">
            <a:extLst>
              <a:ext uri="{FF2B5EF4-FFF2-40B4-BE49-F238E27FC236}">
                <a16:creationId xmlns:a16="http://schemas.microsoft.com/office/drawing/2014/main" id="{E7A06F4A-BA6C-45A1-B0E3-9FF3EB95C2ED}"/>
              </a:ext>
            </a:extLst>
          </p:cNvPr>
          <p:cNvSpPr txBox="1"/>
          <p:nvPr/>
        </p:nvSpPr>
        <p:spPr>
          <a:xfrm>
            <a:off x="576253" y="5674301"/>
            <a:ext cx="1639581" cy="652486"/>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t>Circular pattern with 48 samples</a:t>
            </a:r>
          </a:p>
        </p:txBody>
      </p:sp>
      <p:pic>
        <p:nvPicPr>
          <p:cNvPr id="14" name="Picture 13">
            <a:extLst>
              <a:ext uri="{FF2B5EF4-FFF2-40B4-BE49-F238E27FC236}">
                <a16:creationId xmlns:a16="http://schemas.microsoft.com/office/drawing/2014/main" id="{5340601D-FB51-49A2-87DC-AA0F6EEB522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98" y="4264016"/>
            <a:ext cx="1353312" cy="1408176"/>
          </a:xfrm>
          <a:prstGeom prst="rect">
            <a:avLst/>
          </a:prstGeom>
          <a:noFill/>
        </p:spPr>
      </p:pic>
    </p:spTree>
    <p:extLst>
      <p:ext uri="{BB962C8B-B14F-4D97-AF65-F5344CB8AC3E}">
        <p14:creationId xmlns:p14="http://schemas.microsoft.com/office/powerpoint/2010/main" val="20111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EF7F6-6787-4C7D-A1CA-74E71CD32E7F}"/>
              </a:ext>
            </a:extLst>
          </p:cNvPr>
          <p:cNvSpPr>
            <a:spLocks noGrp="1"/>
          </p:cNvSpPr>
          <p:nvPr>
            <p:ph type="title"/>
          </p:nvPr>
        </p:nvSpPr>
        <p:spPr/>
        <p:txBody>
          <a:bodyPr/>
          <a:lstStyle/>
          <a:p>
            <a:r>
              <a:rPr lang="en-US" dirty="0"/>
              <a:t>Results</a:t>
            </a:r>
          </a:p>
        </p:txBody>
      </p:sp>
      <p:sp>
        <p:nvSpPr>
          <p:cNvPr id="3" name="Subtitle 2">
            <a:extLst>
              <a:ext uri="{FF2B5EF4-FFF2-40B4-BE49-F238E27FC236}">
                <a16:creationId xmlns:a16="http://schemas.microsoft.com/office/drawing/2014/main" id="{C39DAEC1-19E0-4511-B12E-CB27947F31C3}"/>
              </a:ext>
            </a:extLst>
          </p:cNvPr>
          <p:cNvSpPr>
            <a:spLocks noGrp="1"/>
          </p:cNvSpPr>
          <p:nvPr>
            <p:ph type="subTitle" idx="1"/>
          </p:nvPr>
        </p:nvSpPr>
        <p:spPr/>
        <p:txBody>
          <a:bodyPr/>
          <a:lstStyle/>
          <a:p>
            <a:r>
              <a:rPr lang="en-US" dirty="0"/>
              <a:t>Only 8x8 matrices are optimized</a:t>
            </a:r>
          </a:p>
        </p:txBody>
      </p:sp>
      <p:sp>
        <p:nvSpPr>
          <p:cNvPr id="4" name="Footer Placeholder 3">
            <a:extLst>
              <a:ext uri="{FF2B5EF4-FFF2-40B4-BE49-F238E27FC236}">
                <a16:creationId xmlns:a16="http://schemas.microsoft.com/office/drawing/2014/main" id="{6ADD6423-5697-46CC-B1F0-0C0D3661DE96}"/>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484D4689-D0A0-4496-87D6-9CC9C7958A60}"/>
              </a:ext>
            </a:extLst>
          </p:cNvPr>
          <p:cNvGraphicFramePr>
            <a:graphicFrameLocks noGrp="1"/>
          </p:cNvGraphicFramePr>
          <p:nvPr>
            <p:extLst>
              <p:ext uri="{D42A27DB-BD31-4B8C-83A1-F6EECF244321}">
                <p14:modId xmlns:p14="http://schemas.microsoft.com/office/powerpoint/2010/main" val="281607564"/>
              </p:ext>
            </p:extLst>
          </p:nvPr>
        </p:nvGraphicFramePr>
        <p:xfrm>
          <a:off x="2795437" y="1691517"/>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0.31%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101%</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7" name="Table 6">
            <a:extLst>
              <a:ext uri="{FF2B5EF4-FFF2-40B4-BE49-F238E27FC236}">
                <a16:creationId xmlns:a16="http://schemas.microsoft.com/office/drawing/2014/main" id="{4A0F6E46-1A99-4574-B074-D15406AFAC3D}"/>
              </a:ext>
            </a:extLst>
          </p:cNvPr>
          <p:cNvGraphicFramePr>
            <a:graphicFrameLocks noGrp="1"/>
          </p:cNvGraphicFramePr>
          <p:nvPr>
            <p:extLst>
              <p:ext uri="{D42A27DB-BD31-4B8C-83A1-F6EECF244321}">
                <p14:modId xmlns:p14="http://schemas.microsoft.com/office/powerpoint/2010/main" val="723724127"/>
              </p:ext>
            </p:extLst>
          </p:nvPr>
        </p:nvGraphicFramePr>
        <p:xfrm>
          <a:off x="7370951" y="1691517"/>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0.00%</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pic>
        <p:nvPicPr>
          <p:cNvPr id="8" name="Picture 7">
            <a:extLst>
              <a:ext uri="{FF2B5EF4-FFF2-40B4-BE49-F238E27FC236}">
                <a16:creationId xmlns:a16="http://schemas.microsoft.com/office/drawing/2014/main" id="{F04C0C1C-B185-48EA-8DD0-5413DE5999F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0098" y="1915029"/>
            <a:ext cx="1351893" cy="1406125"/>
          </a:xfrm>
          <a:prstGeom prst="rect">
            <a:avLst/>
          </a:prstGeom>
          <a:noFill/>
        </p:spPr>
      </p:pic>
      <p:sp>
        <p:nvSpPr>
          <p:cNvPr id="9" name="TextBox 8">
            <a:extLst>
              <a:ext uri="{FF2B5EF4-FFF2-40B4-BE49-F238E27FC236}">
                <a16:creationId xmlns:a16="http://schemas.microsoft.com/office/drawing/2014/main" id="{059DDB47-241C-45B5-83E3-6F4B14201E86}"/>
              </a:ext>
            </a:extLst>
          </p:cNvPr>
          <p:cNvSpPr txBox="1"/>
          <p:nvPr/>
        </p:nvSpPr>
        <p:spPr>
          <a:xfrm>
            <a:off x="432410" y="3320601"/>
            <a:ext cx="2001304"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6x6 square pattern</a:t>
            </a:r>
            <a:endParaRPr lang="en-US" sz="1600" dirty="0">
              <a:solidFill>
                <a:schemeClr val="tx1"/>
              </a:solidFill>
            </a:endParaRPr>
          </a:p>
        </p:txBody>
      </p:sp>
      <p:graphicFrame>
        <p:nvGraphicFramePr>
          <p:cNvPr id="10" name="Table 9">
            <a:extLst>
              <a:ext uri="{FF2B5EF4-FFF2-40B4-BE49-F238E27FC236}">
                <a16:creationId xmlns:a16="http://schemas.microsoft.com/office/drawing/2014/main" id="{49EA1FA3-E83D-4012-A237-6F0EE71F25ED}"/>
              </a:ext>
            </a:extLst>
          </p:cNvPr>
          <p:cNvGraphicFramePr>
            <a:graphicFrameLocks noGrp="1"/>
          </p:cNvGraphicFramePr>
          <p:nvPr>
            <p:extLst>
              <p:ext uri="{D42A27DB-BD31-4B8C-83A1-F6EECF244321}">
                <p14:modId xmlns:p14="http://schemas.microsoft.com/office/powerpoint/2010/main" val="2194657904"/>
              </p:ext>
            </p:extLst>
          </p:nvPr>
        </p:nvGraphicFramePr>
        <p:xfrm>
          <a:off x="2795437" y="3972956"/>
          <a:ext cx="4575514" cy="2000087"/>
        </p:xfrm>
        <a:graphic>
          <a:graphicData uri="http://schemas.openxmlformats.org/drawingml/2006/table">
            <a:tbl>
              <a:tblPr/>
              <a:tblGrid>
                <a:gridCol w="1077364">
                  <a:extLst>
                    <a:ext uri="{9D8B030D-6E8A-4147-A177-3AD203B41FA5}">
                      <a16:colId xmlns:a16="http://schemas.microsoft.com/office/drawing/2014/main" val="2643616397"/>
                    </a:ext>
                  </a:extLst>
                </a:gridCol>
                <a:gridCol w="699630">
                  <a:extLst>
                    <a:ext uri="{9D8B030D-6E8A-4147-A177-3AD203B41FA5}">
                      <a16:colId xmlns:a16="http://schemas.microsoft.com/office/drawing/2014/main" val="1796477814"/>
                    </a:ext>
                  </a:extLst>
                </a:gridCol>
                <a:gridCol w="699630">
                  <a:extLst>
                    <a:ext uri="{9D8B030D-6E8A-4147-A177-3AD203B41FA5}">
                      <a16:colId xmlns:a16="http://schemas.microsoft.com/office/drawing/2014/main" val="772984838"/>
                    </a:ext>
                  </a:extLst>
                </a:gridCol>
                <a:gridCol w="699630">
                  <a:extLst>
                    <a:ext uri="{9D8B030D-6E8A-4147-A177-3AD203B41FA5}">
                      <a16:colId xmlns:a16="http://schemas.microsoft.com/office/drawing/2014/main" val="725081414"/>
                    </a:ext>
                  </a:extLst>
                </a:gridCol>
                <a:gridCol w="699630">
                  <a:extLst>
                    <a:ext uri="{9D8B030D-6E8A-4147-A177-3AD203B41FA5}">
                      <a16:colId xmlns:a16="http://schemas.microsoft.com/office/drawing/2014/main" val="3129559013"/>
                    </a:ext>
                  </a:extLst>
                </a:gridCol>
                <a:gridCol w="699630">
                  <a:extLst>
                    <a:ext uri="{9D8B030D-6E8A-4147-A177-3AD203B41FA5}">
                      <a16:colId xmlns:a16="http://schemas.microsoft.com/office/drawing/2014/main" val="635846898"/>
                    </a:ext>
                  </a:extLst>
                </a:gridCol>
              </a:tblGrid>
              <a:tr h="257977">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3733"/>
                  </a:ext>
                </a:extLst>
              </a:tr>
              <a:tr h="174211">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60716215"/>
                  </a:ext>
                </a:extLst>
              </a:tr>
              <a:tr h="174211">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6724979"/>
                  </a:ext>
                </a:extLst>
              </a:tr>
              <a:tr h="174211">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8210650"/>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6653189"/>
                  </a:ext>
                </a:extLst>
              </a:tr>
              <a:tr h="174211">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44248274"/>
                  </a:ext>
                </a:extLst>
              </a:tr>
              <a:tr h="174211">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872008"/>
                  </a:ext>
                </a:extLst>
              </a:tr>
              <a:tr h="174211">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98%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9707172"/>
                  </a:ext>
                </a:extLst>
              </a:tr>
              <a:tr h="174211">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0889945"/>
                  </a:ext>
                </a:extLst>
              </a:tr>
              <a:tr h="174211">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7510536"/>
                  </a:ext>
                </a:extLst>
              </a:tr>
              <a:tr h="174211">
                <a:tc>
                  <a:txBody>
                    <a:bodyPr/>
                    <a:lstStyle/>
                    <a:p>
                      <a:pPr algn="ctr" fontAlgn="ctr"/>
                      <a:r>
                        <a:rPr lang="en-US" sz="900" b="0" i="0" u="none" strike="noStrike" dirty="0">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98%</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3111860"/>
                  </a:ext>
                </a:extLst>
              </a:tr>
            </a:tbl>
          </a:graphicData>
        </a:graphic>
      </p:graphicFrame>
      <p:graphicFrame>
        <p:nvGraphicFramePr>
          <p:cNvPr id="11" name="Table 10">
            <a:extLst>
              <a:ext uri="{FF2B5EF4-FFF2-40B4-BE49-F238E27FC236}">
                <a16:creationId xmlns:a16="http://schemas.microsoft.com/office/drawing/2014/main" id="{2038D9AD-9957-4316-96FE-63C4271B61A3}"/>
              </a:ext>
            </a:extLst>
          </p:cNvPr>
          <p:cNvGraphicFramePr>
            <a:graphicFrameLocks noGrp="1"/>
          </p:cNvGraphicFramePr>
          <p:nvPr>
            <p:extLst>
              <p:ext uri="{D42A27DB-BD31-4B8C-83A1-F6EECF244321}">
                <p14:modId xmlns:p14="http://schemas.microsoft.com/office/powerpoint/2010/main" val="1417835322"/>
              </p:ext>
            </p:extLst>
          </p:nvPr>
        </p:nvGraphicFramePr>
        <p:xfrm>
          <a:off x="7370951" y="3972956"/>
          <a:ext cx="3498150" cy="2000087"/>
        </p:xfrm>
        <a:graphic>
          <a:graphicData uri="http://schemas.openxmlformats.org/drawingml/2006/table">
            <a:tbl>
              <a:tblPr/>
              <a:tblGrid>
                <a:gridCol w="699630">
                  <a:extLst>
                    <a:ext uri="{9D8B030D-6E8A-4147-A177-3AD203B41FA5}">
                      <a16:colId xmlns:a16="http://schemas.microsoft.com/office/drawing/2014/main" val="3666954134"/>
                    </a:ext>
                  </a:extLst>
                </a:gridCol>
                <a:gridCol w="699630">
                  <a:extLst>
                    <a:ext uri="{9D8B030D-6E8A-4147-A177-3AD203B41FA5}">
                      <a16:colId xmlns:a16="http://schemas.microsoft.com/office/drawing/2014/main" val="1611371501"/>
                    </a:ext>
                  </a:extLst>
                </a:gridCol>
                <a:gridCol w="699630">
                  <a:extLst>
                    <a:ext uri="{9D8B030D-6E8A-4147-A177-3AD203B41FA5}">
                      <a16:colId xmlns:a16="http://schemas.microsoft.com/office/drawing/2014/main" val="3073241089"/>
                    </a:ext>
                  </a:extLst>
                </a:gridCol>
                <a:gridCol w="699630">
                  <a:extLst>
                    <a:ext uri="{9D8B030D-6E8A-4147-A177-3AD203B41FA5}">
                      <a16:colId xmlns:a16="http://schemas.microsoft.com/office/drawing/2014/main" val="865956558"/>
                    </a:ext>
                  </a:extLst>
                </a:gridCol>
                <a:gridCol w="699630">
                  <a:extLst>
                    <a:ext uri="{9D8B030D-6E8A-4147-A177-3AD203B41FA5}">
                      <a16:colId xmlns:a16="http://schemas.microsoft.com/office/drawing/2014/main" val="2801701744"/>
                    </a:ext>
                  </a:extLst>
                </a:gridCol>
              </a:tblGrid>
              <a:tr h="257977">
                <a:tc>
                  <a:txBody>
                    <a:bodyPr/>
                    <a:lstStyle/>
                    <a:p>
                      <a:pPr algn="ctr" fontAlgn="ctr"/>
                      <a:r>
                        <a:rPr lang="en-US" sz="900" b="1"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9017357"/>
                  </a:ext>
                </a:extLst>
              </a:tr>
              <a:tr h="174211">
                <a:tc gridSpan="5">
                  <a:txBody>
                    <a:bodyPr/>
                    <a:lstStyle/>
                    <a:p>
                      <a:pPr algn="ctr" fontAlgn="ctr"/>
                      <a:r>
                        <a:rPr lang="en-US" sz="900" b="1" i="0" u="none" strike="noStrike" dirty="0">
                          <a:solidFill>
                            <a:srgbClr val="000000"/>
                          </a:solidFill>
                          <a:effectLst/>
                          <a:latin typeface="Arial" panose="020B0604020202020204" pitchFamily="34" charset="0"/>
                        </a:rPr>
                        <a:t>Over VTM-6.0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5909320"/>
                  </a:ext>
                </a:extLst>
              </a:tr>
              <a:tr h="174211">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7975"/>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8777474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902982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0.12%</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0.05%</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71340980"/>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0.08%</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101%</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544347"/>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 </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2248803"/>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-0.02%</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0.09%</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886453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-0.04%</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-0.27%</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0.03%</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2521519"/>
                  </a:ext>
                </a:extLst>
              </a:tr>
              <a:tr h="174211">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-0.01%</a:t>
                      </a:r>
                      <a:endParaRPr lang="en-US" sz="1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0.06%</a:t>
                      </a:r>
                      <a:endParaRPr lang="en-US" sz="1000">
                        <a:effectLst/>
                        <a:latin typeface="Times New Roman" panose="02020603050405020304" pitchFamily="18" charset="0"/>
                        <a:ea typeface="SimSun"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a:solidFill>
                            <a:srgbClr val="000000"/>
                          </a:solidFill>
                          <a:effectLst/>
                          <a:latin typeface="Arial" panose="020B0604020202020204" pitchFamily="34" charset="0"/>
                          <a:ea typeface="SimSun" panose="02010600030101010101" pitchFamily="2" charset="-122"/>
                        </a:rPr>
                        <a:t>100%</a:t>
                      </a:r>
                      <a:endParaRPr lang="en-US" sz="1000">
                        <a:effectLst/>
                        <a:latin typeface="Times New Roman" panose="02020603050405020304" pitchFamily="18" charset="0"/>
                        <a:ea typeface="SimSun"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Lst>
                      </a:pPr>
                      <a:r>
                        <a:rPr lang="en-GB" sz="900" dirty="0">
                          <a:solidFill>
                            <a:srgbClr val="000000"/>
                          </a:solidFill>
                          <a:effectLst/>
                          <a:latin typeface="Arial" panose="020B0604020202020204" pitchFamily="34" charset="0"/>
                          <a:ea typeface="SimSun" panose="02010600030101010101" pitchFamily="2" charset="-122"/>
                        </a:rPr>
                        <a:t>100%</a:t>
                      </a:r>
                      <a:endParaRPr lang="en-US" sz="10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4163820"/>
                  </a:ext>
                </a:extLst>
              </a:tr>
            </a:tbl>
          </a:graphicData>
        </a:graphic>
      </p:graphicFrame>
      <p:sp>
        <p:nvSpPr>
          <p:cNvPr id="12" name="TextBox 11">
            <a:extLst>
              <a:ext uri="{FF2B5EF4-FFF2-40B4-BE49-F238E27FC236}">
                <a16:creationId xmlns:a16="http://schemas.microsoft.com/office/drawing/2014/main" id="{2D9C85FD-AF21-44EE-882B-260A2BB31BC4}"/>
              </a:ext>
            </a:extLst>
          </p:cNvPr>
          <p:cNvSpPr txBox="1"/>
          <p:nvPr/>
        </p:nvSpPr>
        <p:spPr>
          <a:xfrm>
            <a:off x="576253" y="5674301"/>
            <a:ext cx="1639581" cy="652486"/>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t>Circular pattern with 48 samples</a:t>
            </a:r>
          </a:p>
        </p:txBody>
      </p:sp>
      <p:pic>
        <p:nvPicPr>
          <p:cNvPr id="13" name="Picture 12">
            <a:extLst>
              <a:ext uri="{FF2B5EF4-FFF2-40B4-BE49-F238E27FC236}">
                <a16:creationId xmlns:a16="http://schemas.microsoft.com/office/drawing/2014/main" id="{4AE88409-4D90-48BC-BFEA-925F25C6671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98" y="4264016"/>
            <a:ext cx="1353312" cy="1408176"/>
          </a:xfrm>
          <a:prstGeom prst="rect">
            <a:avLst/>
          </a:prstGeom>
          <a:noFill/>
        </p:spPr>
      </p:pic>
    </p:spTree>
    <p:extLst>
      <p:ext uri="{BB962C8B-B14F-4D97-AF65-F5344CB8AC3E}">
        <p14:creationId xmlns:p14="http://schemas.microsoft.com/office/powerpoint/2010/main" val="3662219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472173" y="118378"/>
            <a:ext cx="11210239" cy="429028"/>
          </a:xfrm>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a:xfrm>
            <a:off x="494189" y="6027347"/>
            <a:ext cx="10223342" cy="189801"/>
          </a:xfrm>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675034"/>
            <a:ext cx="11436590" cy="5035104"/>
          </a:xfrm>
        </p:spPr>
        <p:txBody>
          <a:bodyPr/>
          <a:lstStyle/>
          <a:p>
            <a:pPr marL="342900" indent="-342900" algn="just">
              <a:buFont typeface="Arial" panose="020B0604020202020204" pitchFamily="34" charset="0"/>
              <a:buChar char="•"/>
            </a:pPr>
            <a:r>
              <a:rPr lang="en-US" dirty="0"/>
              <a:t>Proposed two alternatives for LFNST support pattern shape</a:t>
            </a:r>
          </a:p>
          <a:p>
            <a:pPr marL="342900" indent="-342900" algn="just">
              <a:buFont typeface="Arial" panose="020B0604020202020204" pitchFamily="34" charset="0"/>
              <a:buChar char="•"/>
            </a:pPr>
            <a:r>
              <a:rPr lang="en-US" dirty="0"/>
              <a:t>Method 1:</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algn="just"/>
            <a:endParaRPr lang="en-US" dirty="0"/>
          </a:p>
          <a:p>
            <a:pPr marL="342900" indent="-342900" algn="just">
              <a:buFont typeface="Arial" panose="020B0604020202020204" pitchFamily="34" charset="0"/>
              <a:buChar char="•"/>
            </a:pPr>
            <a:r>
              <a:rPr lang="en-US" dirty="0"/>
              <a:t>Method 2:</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algn="just"/>
            <a:endParaRPr lang="en-US" dirty="0"/>
          </a:p>
          <a:p>
            <a:pPr marL="342900" indent="-342900" algn="just">
              <a:buFont typeface="Arial" panose="020B0604020202020204" pitchFamily="34" charset="0"/>
              <a:buChar char="•"/>
            </a:pPr>
            <a:r>
              <a:rPr lang="en-US" dirty="0"/>
              <a:t>Recommendation: to adopt one of the proposed methods or further study in a CE.</a:t>
            </a:r>
          </a:p>
          <a:p>
            <a:pPr algn="just"/>
            <a:r>
              <a:rPr lang="en-US" dirty="0"/>
              <a:t>Cross-checker: Jonathan Gan (Canon)</a:t>
            </a:r>
          </a:p>
          <a:p>
            <a:pPr marL="342900" indent="-342900" algn="just">
              <a:buFont typeface="Arial" panose="020B0604020202020204" pitchFamily="34" charset="0"/>
              <a:buChar char="•"/>
            </a:pPr>
            <a:endParaRPr lang="en-US" dirty="0"/>
          </a:p>
        </p:txBody>
      </p:sp>
      <p:grpSp>
        <p:nvGrpSpPr>
          <p:cNvPr id="3" name="Group 2">
            <a:extLst>
              <a:ext uri="{FF2B5EF4-FFF2-40B4-BE49-F238E27FC236}">
                <a16:creationId xmlns:a16="http://schemas.microsoft.com/office/drawing/2014/main" id="{4D8449C8-A541-4003-91A5-7700B50079A9}"/>
              </a:ext>
            </a:extLst>
          </p:cNvPr>
          <p:cNvGrpSpPr/>
          <p:nvPr/>
        </p:nvGrpSpPr>
        <p:grpSpPr>
          <a:xfrm>
            <a:off x="2940309" y="1105068"/>
            <a:ext cx="5331101" cy="2478787"/>
            <a:chOff x="2902129" y="1740155"/>
            <a:chExt cx="5331101" cy="2478787"/>
          </a:xfrm>
        </p:grpSpPr>
        <p:grpSp>
          <p:nvGrpSpPr>
            <p:cNvPr id="5" name="Group 4">
              <a:extLst>
                <a:ext uri="{FF2B5EF4-FFF2-40B4-BE49-F238E27FC236}">
                  <a16:creationId xmlns:a16="http://schemas.microsoft.com/office/drawing/2014/main" id="{13530E8B-2405-4DC3-8A06-EE4D3AE2AB04}"/>
                </a:ext>
              </a:extLst>
            </p:cNvPr>
            <p:cNvGrpSpPr/>
            <p:nvPr/>
          </p:nvGrpSpPr>
          <p:grpSpPr>
            <a:xfrm>
              <a:off x="6231926" y="1740155"/>
              <a:ext cx="2001304" cy="2090988"/>
              <a:chOff x="4720834" y="1318495"/>
              <a:chExt cx="2001304" cy="2090988"/>
            </a:xfrm>
          </p:grpSpPr>
          <p:pic>
            <p:nvPicPr>
              <p:cNvPr id="6" name="Picture 5">
                <a:extLst>
                  <a:ext uri="{FF2B5EF4-FFF2-40B4-BE49-F238E27FC236}">
                    <a16:creationId xmlns:a16="http://schemas.microsoft.com/office/drawing/2014/main" id="{7915F4FF-E104-4116-855D-9FBC5A5B930E}"/>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5334" y="1318495"/>
                <a:ext cx="1554480" cy="1645920"/>
              </a:xfrm>
              <a:prstGeom prst="rect">
                <a:avLst/>
              </a:prstGeom>
              <a:noFill/>
            </p:spPr>
          </p:pic>
          <p:sp>
            <p:nvSpPr>
              <p:cNvPr id="7" name="TextBox 6">
                <a:extLst>
                  <a:ext uri="{FF2B5EF4-FFF2-40B4-BE49-F238E27FC236}">
                    <a16:creationId xmlns:a16="http://schemas.microsoft.com/office/drawing/2014/main" id="{8DD61556-6982-45C8-9A95-6FC1C00462C0}"/>
                  </a:ext>
                </a:extLst>
              </p:cNvPr>
              <p:cNvSpPr txBox="1"/>
              <p:nvPr/>
            </p:nvSpPr>
            <p:spPr>
              <a:xfrm>
                <a:off x="4720834" y="2990907"/>
                <a:ext cx="2001304"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t>6x6 square pattern</a:t>
                </a:r>
                <a:endParaRPr lang="en-US" sz="1600" dirty="0">
                  <a:solidFill>
                    <a:schemeClr val="tx1"/>
                  </a:solidFill>
                </a:endParaRPr>
              </a:p>
            </p:txBody>
          </p:sp>
        </p:grpSp>
        <p:grpSp>
          <p:nvGrpSpPr>
            <p:cNvPr id="8" name="Group 7">
              <a:extLst>
                <a:ext uri="{FF2B5EF4-FFF2-40B4-BE49-F238E27FC236}">
                  <a16:creationId xmlns:a16="http://schemas.microsoft.com/office/drawing/2014/main" id="{C237019F-5B26-4202-B1DE-B53D2D3D6558}"/>
                </a:ext>
              </a:extLst>
            </p:cNvPr>
            <p:cNvGrpSpPr/>
            <p:nvPr/>
          </p:nvGrpSpPr>
          <p:grpSpPr>
            <a:xfrm>
              <a:off x="2902129" y="1740155"/>
              <a:ext cx="2385144" cy="2478787"/>
              <a:chOff x="7467572" y="1894750"/>
              <a:chExt cx="3263812" cy="3471568"/>
            </a:xfrm>
          </p:grpSpPr>
          <p:pic>
            <p:nvPicPr>
              <p:cNvPr id="10" name="Picture 9">
                <a:extLst>
                  <a:ext uri="{FF2B5EF4-FFF2-40B4-BE49-F238E27FC236}">
                    <a16:creationId xmlns:a16="http://schemas.microsoft.com/office/drawing/2014/main" id="{7D3B5357-512B-4169-A435-16256AC7419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1181" y="1894750"/>
                <a:ext cx="2127137" cy="2305128"/>
              </a:xfrm>
              <a:prstGeom prst="rect">
                <a:avLst/>
              </a:prstGeom>
              <a:noFill/>
            </p:spPr>
          </p:pic>
          <p:sp>
            <p:nvSpPr>
              <p:cNvPr id="11" name="TextBox 10">
                <a:extLst>
                  <a:ext uri="{FF2B5EF4-FFF2-40B4-BE49-F238E27FC236}">
                    <a16:creationId xmlns:a16="http://schemas.microsoft.com/office/drawing/2014/main" id="{C9035280-D92F-4EC5-B722-9C92356A793C}"/>
                  </a:ext>
                </a:extLst>
              </p:cNvPr>
              <p:cNvSpPr txBox="1"/>
              <p:nvPr/>
            </p:nvSpPr>
            <p:spPr>
              <a:xfrm>
                <a:off x="7467572" y="4236981"/>
                <a:ext cx="3263812" cy="1129337"/>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t>VTM-6.0: 8x8 LFNST</a:t>
                </a:r>
              </a:p>
              <a:p>
                <a:pPr algn="l">
                  <a:lnSpc>
                    <a:spcPct val="95000"/>
                  </a:lnSpc>
                  <a:spcBef>
                    <a:spcPts val="1200"/>
                  </a:spcBef>
                </a:pPr>
                <a:endParaRPr lang="en-US" sz="1600" dirty="0">
                  <a:solidFill>
                    <a:schemeClr val="tx1"/>
                  </a:solidFill>
                </a:endParaRPr>
              </a:p>
            </p:txBody>
          </p:sp>
        </p:grpSp>
        <p:sp>
          <p:nvSpPr>
            <p:cNvPr id="12" name="Arrow: Right 11">
              <a:extLst>
                <a:ext uri="{FF2B5EF4-FFF2-40B4-BE49-F238E27FC236}">
                  <a16:creationId xmlns:a16="http://schemas.microsoft.com/office/drawing/2014/main" id="{911A4035-EC7B-41CE-98FA-D7F43BA3217C}"/>
                </a:ext>
              </a:extLst>
            </p:cNvPr>
            <p:cNvSpPr/>
            <p:nvPr/>
          </p:nvSpPr>
          <p:spPr>
            <a:xfrm>
              <a:off x="5140872" y="2289838"/>
              <a:ext cx="1021404" cy="54655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6" name="Group 15">
            <a:extLst>
              <a:ext uri="{FF2B5EF4-FFF2-40B4-BE49-F238E27FC236}">
                <a16:creationId xmlns:a16="http://schemas.microsoft.com/office/drawing/2014/main" id="{24537DCD-98AF-4A5A-9DDA-737B89C1BADB}"/>
              </a:ext>
            </a:extLst>
          </p:cNvPr>
          <p:cNvGrpSpPr/>
          <p:nvPr/>
        </p:nvGrpSpPr>
        <p:grpSpPr>
          <a:xfrm>
            <a:off x="2870659" y="3346439"/>
            <a:ext cx="2385144" cy="2478787"/>
            <a:chOff x="7467572" y="1894750"/>
            <a:chExt cx="3263812" cy="3471568"/>
          </a:xfrm>
        </p:grpSpPr>
        <p:pic>
          <p:nvPicPr>
            <p:cNvPr id="17" name="Picture 16">
              <a:extLst>
                <a:ext uri="{FF2B5EF4-FFF2-40B4-BE49-F238E27FC236}">
                  <a16:creationId xmlns:a16="http://schemas.microsoft.com/office/drawing/2014/main" id="{1196BC4D-2FB1-4CB9-A1DD-50D7D3A60B0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1181" y="1894750"/>
              <a:ext cx="2127137" cy="2305128"/>
            </a:xfrm>
            <a:prstGeom prst="rect">
              <a:avLst/>
            </a:prstGeom>
            <a:noFill/>
          </p:spPr>
        </p:pic>
        <p:sp>
          <p:nvSpPr>
            <p:cNvPr id="18" name="TextBox 17">
              <a:extLst>
                <a:ext uri="{FF2B5EF4-FFF2-40B4-BE49-F238E27FC236}">
                  <a16:creationId xmlns:a16="http://schemas.microsoft.com/office/drawing/2014/main" id="{CF642ECF-3C0A-4BF2-9DE4-B79B125A7635}"/>
                </a:ext>
              </a:extLst>
            </p:cNvPr>
            <p:cNvSpPr txBox="1"/>
            <p:nvPr/>
          </p:nvSpPr>
          <p:spPr>
            <a:xfrm>
              <a:off x="7467572" y="4236981"/>
              <a:ext cx="3263812" cy="1129337"/>
            </a:xfrm>
            <a:prstGeom prst="rect">
              <a:avLst/>
            </a:prstGeom>
            <a:noFill/>
            <a:ln>
              <a:noFill/>
            </a:ln>
          </p:spPr>
          <p:txBody>
            <a:bodyPr wrap="square" lIns="137160" tIns="91440" rIns="0" bIns="91440" rtlCol="0">
              <a:spAutoFit/>
            </a:bodyPr>
            <a:lstStyle/>
            <a:p>
              <a:pPr>
                <a:lnSpc>
                  <a:spcPct val="95000"/>
                </a:lnSpc>
                <a:spcBef>
                  <a:spcPts val="1200"/>
                </a:spcBef>
              </a:pPr>
              <a:r>
                <a:rPr lang="en-US" sz="1600" dirty="0"/>
                <a:t>VTM-6.0: 8x8 LFNST</a:t>
              </a:r>
            </a:p>
            <a:p>
              <a:pPr algn="l">
                <a:lnSpc>
                  <a:spcPct val="95000"/>
                </a:lnSpc>
                <a:spcBef>
                  <a:spcPts val="1200"/>
                </a:spcBef>
              </a:pPr>
              <a:endParaRPr lang="en-US" sz="1600" dirty="0">
                <a:solidFill>
                  <a:schemeClr val="tx1"/>
                </a:solidFill>
              </a:endParaRPr>
            </a:p>
          </p:txBody>
        </p:sp>
      </p:grpSp>
      <p:sp>
        <p:nvSpPr>
          <p:cNvPr id="19" name="Arrow: Right 18">
            <a:extLst>
              <a:ext uri="{FF2B5EF4-FFF2-40B4-BE49-F238E27FC236}">
                <a16:creationId xmlns:a16="http://schemas.microsoft.com/office/drawing/2014/main" id="{069F9427-6403-479A-9DF7-C67910429873}"/>
              </a:ext>
            </a:extLst>
          </p:cNvPr>
          <p:cNvSpPr/>
          <p:nvPr/>
        </p:nvSpPr>
        <p:spPr>
          <a:xfrm>
            <a:off x="5109402" y="3896122"/>
            <a:ext cx="1021404" cy="54655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pic>
        <p:nvPicPr>
          <p:cNvPr id="21" name="Picture 20">
            <a:extLst>
              <a:ext uri="{FF2B5EF4-FFF2-40B4-BE49-F238E27FC236}">
                <a16:creationId xmlns:a16="http://schemas.microsoft.com/office/drawing/2014/main" id="{E7E59E16-68BF-4E0E-B818-C4F92869780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54606" y="3346439"/>
            <a:ext cx="1554480" cy="1645920"/>
          </a:xfrm>
          <a:prstGeom prst="rect">
            <a:avLst/>
          </a:prstGeom>
          <a:noFill/>
        </p:spPr>
      </p:pic>
      <p:sp>
        <p:nvSpPr>
          <p:cNvPr id="22" name="Rectangle 21">
            <a:extLst>
              <a:ext uri="{FF2B5EF4-FFF2-40B4-BE49-F238E27FC236}">
                <a16:creationId xmlns:a16="http://schemas.microsoft.com/office/drawing/2014/main" id="{13AC1A2D-AC32-4774-AEAC-E65121FBBA9C}"/>
              </a:ext>
            </a:extLst>
          </p:cNvPr>
          <p:cNvSpPr/>
          <p:nvPr/>
        </p:nvSpPr>
        <p:spPr>
          <a:xfrm>
            <a:off x="6334465" y="5250111"/>
            <a:ext cx="2001304" cy="618631"/>
          </a:xfrm>
          <a:prstGeom prst="rect">
            <a:avLst/>
          </a:prstGeom>
        </p:spPr>
        <p:txBody>
          <a:bodyPr wrap="square">
            <a:spAutoFit/>
          </a:bodyPr>
          <a:lstStyle/>
          <a:p>
            <a:pPr>
              <a:lnSpc>
                <a:spcPct val="95000"/>
              </a:lnSpc>
              <a:spcBef>
                <a:spcPts val="1200"/>
              </a:spcBef>
            </a:pPr>
            <a:r>
              <a:rPr lang="en-US" dirty="0"/>
              <a:t>Circular pattern with 48 samples</a:t>
            </a: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4243</TotalTime>
  <Words>1033</Words>
  <Application>Microsoft Office PowerPoint</Application>
  <PresentationFormat>Widescreen</PresentationFormat>
  <Paragraphs>513</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Century Gothic</vt:lpstr>
      <vt:lpstr>Microsoft Sans Serif</vt:lpstr>
      <vt:lpstr>Times New Roman</vt:lpstr>
      <vt:lpstr>Qualcomm</vt:lpstr>
      <vt:lpstr>JVET-P0566  CE6-related: On LFNST Support Patterns  </vt:lpstr>
      <vt:lpstr>Introduction</vt:lpstr>
      <vt:lpstr>Proposed Method 1</vt:lpstr>
      <vt:lpstr>Proposed Method 2</vt:lpstr>
      <vt:lpstr>Results</vt:lpstr>
      <vt:lpstr>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310</cp:revision>
  <dcterms:created xsi:type="dcterms:W3CDTF">2018-11-06T17:03:09Z</dcterms:created>
  <dcterms:modified xsi:type="dcterms:W3CDTF">2019-10-04T00:03:12Z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