
<file path=[Content_Types].xml><?xml version="1.0" encoding="utf-8"?>
<Types xmlns="http://schemas.openxmlformats.org/package/2006/content-types">
  <Default Extension="emf" ContentType="image/x-emf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4">
  <p:sldMasterIdLst>
    <p:sldMasterId id="2147483863" r:id="rId1"/>
  </p:sldMasterIdLst>
  <p:notesMasterIdLst>
    <p:notesMasterId r:id="rId14"/>
  </p:notesMasterIdLst>
  <p:sldIdLst>
    <p:sldId id="285" r:id="rId2"/>
    <p:sldId id="292" r:id="rId3"/>
    <p:sldId id="305" r:id="rId4"/>
    <p:sldId id="295" r:id="rId5"/>
    <p:sldId id="296" r:id="rId6"/>
    <p:sldId id="308" r:id="rId7"/>
    <p:sldId id="309" r:id="rId8"/>
    <p:sldId id="288" r:id="rId9"/>
    <p:sldId id="286" r:id="rId10"/>
    <p:sldId id="301" r:id="rId11"/>
    <p:sldId id="297" r:id="rId12"/>
    <p:sldId id="298" r:id="rId1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66" d="100"/>
          <a:sy n="66" d="100"/>
        </p:scale>
        <p:origin x="668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ABB144B-FC2B-4E97-B052-FB86E4847812}" type="datetimeFigureOut">
              <a:rPr lang="en-US" smtClean="0"/>
              <a:t>10/10/2019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B4BAB1F-9E17-4930-8244-862C9EC4CF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17093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E1E575-271C-4E44-A233-86FC79F6AB8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F00846A-4AAB-44D2-AA7C-4867ED1E493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67223EE-CDA0-4349-9D5F-74C97260E6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10/10/2019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D144C28-B0D7-4EB4-ADB8-353D1F2E1F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9F3C7B7-335A-42D5-9784-FD5ED2D53E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20292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0CDBC9-E49E-4C99-99F1-45E179B7F6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4DB62D6-198D-4C5C-AA6D-F0BF3ABB876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BD78E64-7870-4AC9-BD34-B800B2A585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10/10/2019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C66B875-55F3-4133-8B5F-32997D52B4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19131A2-47BF-4A43-8649-70CBFE099B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182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63B632C-41E8-48E8-AB78-99C6B0FE00C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1E95DD6-8C39-4F50-8EFE-E7D336DCD60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1841C08-080D-46A5-B378-E76C245961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10/10/2019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752E99E-1C3B-4D2B-8607-BFB866120E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FECC04D-8817-49A2-9C8A-B37F38A9C2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45188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ABEE24-598E-4846-A6F0-8E7D033D38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DBD38A7-B0A0-4FA4-9CD1-03652D69B81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B7B5B59-5F44-4971-A4F6-6615663779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10/10/2019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8F31031-B7DE-40EA-AFBE-FD5189A1A8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BA1B667-FE82-43F8-BA19-403859D72C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AB5DAFF-765F-4D17-BB81-089801C05A3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97" t="35897" r="10897" b="37607"/>
          <a:stretch/>
        </p:blipFill>
        <p:spPr bwMode="auto">
          <a:xfrm>
            <a:off x="242345" y="6311900"/>
            <a:ext cx="1191710" cy="403749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8" name="Shape 490">
            <a:extLst>
              <a:ext uri="{FF2B5EF4-FFF2-40B4-BE49-F238E27FC236}">
                <a16:creationId xmlns:a16="http://schemas.microsoft.com/office/drawing/2014/main" id="{351E7D08-0CC0-44F0-8C0B-BCF4735875D1}"/>
              </a:ext>
            </a:extLst>
          </p:cNvPr>
          <p:cNvSpPr/>
          <p:nvPr userDrawn="1"/>
        </p:nvSpPr>
        <p:spPr>
          <a:xfrm>
            <a:off x="-14139" y="0"/>
            <a:ext cx="155030" cy="5316836"/>
          </a:xfrm>
          <a:prstGeom prst="rect">
            <a:avLst/>
          </a:prstGeom>
          <a:solidFill>
            <a:srgbClr val="F0830A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 sz="1600"/>
          </a:p>
        </p:txBody>
      </p:sp>
      <p:sp>
        <p:nvSpPr>
          <p:cNvPr id="9" name="Shape 491">
            <a:extLst>
              <a:ext uri="{FF2B5EF4-FFF2-40B4-BE49-F238E27FC236}">
                <a16:creationId xmlns:a16="http://schemas.microsoft.com/office/drawing/2014/main" id="{386F1C00-02F0-4D8E-80E0-15E58955C617}"/>
              </a:ext>
            </a:extLst>
          </p:cNvPr>
          <p:cNvSpPr/>
          <p:nvPr userDrawn="1"/>
        </p:nvSpPr>
        <p:spPr>
          <a:xfrm>
            <a:off x="-14139" y="5306120"/>
            <a:ext cx="155030" cy="1551286"/>
          </a:xfrm>
          <a:prstGeom prst="rect">
            <a:avLst/>
          </a:prstGeom>
          <a:solidFill>
            <a:srgbClr val="979797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 sz="1600"/>
          </a:p>
        </p:txBody>
      </p:sp>
    </p:spTree>
    <p:extLst>
      <p:ext uri="{BB962C8B-B14F-4D97-AF65-F5344CB8AC3E}">
        <p14:creationId xmlns:p14="http://schemas.microsoft.com/office/powerpoint/2010/main" val="8748727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82A7CD-2F36-4C33-AC48-55E96D458F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50E21C2-F1EA-4E42-9F4E-973835ECDFD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6C0641F-332E-4148-BD6A-EE16270698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10/10/2019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4C38877-A9B3-4D1F-80EF-74F7F7AE2F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48025BC-C7B6-4CB6-9E9B-4508445457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31739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EAB629-00E8-4E20-8250-42D99B0275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5CADB51-1D6D-467C-9331-608D2AF44F5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3BA3380-A556-4F07-9450-08E0DBDD70B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FF5A501-2EB4-473F-973C-C6CFAC426C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10/10/2019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DB00AB2-8243-4EE4-9AAE-89DFCFBF7E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AD2081-A2B7-4D82-A080-2ADFFE5BE8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07426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502BB8-9085-460B-9E60-6A1F2451D7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808256A-ECBB-4A88-99B8-98E291CD67D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77D1A1A-0587-4E47-A030-DF5EA2B2D9E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F2745A3-C381-4AC6-A27A-2501B21B0A5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44FB5F7-F87F-4ECF-909E-B4E46195729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AEFE48E-B8C2-4C5D-A01C-64B81236DA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10/10/2019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6750522-1F3B-4942-86CC-B69220F87A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18E5CBB-7B78-47BB-9FB2-B54EA2755E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74068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93C73A-5AD2-4185-BE53-B834775803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449638B-30FF-4C73-8DCB-E942777599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10/10/2019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B37A1F5-E912-4757-B2B7-3046B9C6D7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BA8EC23-F6B3-49DC-B819-ADDBFAEB26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89615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E218B57-18DC-49A5-B6C4-5D9750C341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10/10/2019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29B18B0-BF5F-477B-AC13-719CA96F2D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E8C90D9-49CF-485A-A32E-A4C8705AC7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78414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CF3A32-DF58-41A7-8316-9D03749BC3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B1B9F83-3507-43E2-AE11-7D8AF401B7F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712945A-3710-4FD3-8F04-5C392899DD1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994EA0-DB54-40B9-8944-C840747523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10/10/2019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4E773A3-C36F-4419-8047-E9FEE82FA4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6DFB7F1-AF94-4A57-9587-2E881710D6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66447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79FBCF-633D-4FBE-BBB3-73D6A11858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0BA211B-5E32-45B7-822F-54A57DFB573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C93936C-2AB7-4D08-A68D-568943E7DE0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F364D02-ACEF-4AF6-8B03-2BBFE73A67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10/10/2019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6B3F26C-D067-44BC-A713-7F2DD4FBF8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F4C67F5-14D7-4B43-BC6B-738E6DCB8B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38313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9E2ED37-E5EC-4374-AF3C-AFC95EDCC7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9F1F70D-0957-4315-8DC4-BD42F6542D7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B0FFB39-D5FA-413C-AF1B-9045D5C7BC4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34413E-489C-4025-A407-F9CC65230B25}" type="datetimeFigureOut">
              <a:rPr lang="en-US" smtClean="0"/>
              <a:t>10/10/2019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08B1D17-96EC-4CFE-8D02-686B667B158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FAECF51-90EF-408A-9608-0344263E7C9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00177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4" r:id="rId1"/>
    <p:sldLayoutId id="2147483865" r:id="rId2"/>
    <p:sldLayoutId id="2147483866" r:id="rId3"/>
    <p:sldLayoutId id="2147483867" r:id="rId4"/>
    <p:sldLayoutId id="2147483868" r:id="rId5"/>
    <p:sldLayoutId id="2147483869" r:id="rId6"/>
    <p:sldLayoutId id="2147483870" r:id="rId7"/>
    <p:sldLayoutId id="2147483871" r:id="rId8"/>
    <p:sldLayoutId id="2147483872" r:id="rId9"/>
    <p:sldLayoutId id="2147483873" r:id="rId10"/>
    <p:sldLayoutId id="2147483874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emf"/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hape 121">
            <a:extLst>
              <a:ext uri="{FF2B5EF4-FFF2-40B4-BE49-F238E27FC236}">
                <a16:creationId xmlns:a16="http://schemas.microsoft.com/office/drawing/2014/main" id="{883F1187-62EC-48A0-B703-7180E681E367}"/>
              </a:ext>
            </a:extLst>
          </p:cNvPr>
          <p:cNvSpPr/>
          <p:nvPr/>
        </p:nvSpPr>
        <p:spPr>
          <a:xfrm>
            <a:off x="495300" y="1669889"/>
            <a:ext cx="11402060" cy="115929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25400" tIns="25400" rIns="25400" bIns="25400" anchor="ctr">
            <a:spAutoFit/>
          </a:bodyPr>
          <a:lstStyle/>
          <a:p>
            <a:pPr defTabSz="228600">
              <a:defRPr sz="11600" spc="0">
                <a:solidFill>
                  <a:srgbClr val="FFFFFF"/>
                </a:solidFill>
                <a:latin typeface="Source Han Sans CN Light"/>
                <a:ea typeface="Source Han Sans CN Light"/>
                <a:cs typeface="Source Han Sans CN Light"/>
                <a:sym typeface="Source Han Sans CN Light"/>
              </a:defRPr>
            </a:pPr>
            <a:r>
              <a:rPr lang="en-US" altLang="zh-TW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Light"/>
              </a:rPr>
              <a:t>JVET-P0562</a:t>
            </a:r>
          </a:p>
          <a:p>
            <a:pPr defTabSz="228600">
              <a:defRPr sz="11600" spc="0">
                <a:solidFill>
                  <a:srgbClr val="FFFFFF"/>
                </a:solidFill>
                <a:latin typeface="Source Han Sans CN Light"/>
                <a:ea typeface="Source Han Sans CN Light"/>
                <a:cs typeface="Source Han Sans CN Light"/>
                <a:sym typeface="Source Han Sans CN Light"/>
              </a:defRPr>
            </a:pPr>
            <a:r>
              <a:rPr lang="fr-FR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Light"/>
              </a:rPr>
              <a:t>Non-CE8: </a:t>
            </a:r>
            <a:r>
              <a:rPr lang="fr-FR" sz="3600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Light"/>
              </a:rPr>
              <a:t>Transform</a:t>
            </a:r>
            <a:r>
              <a:rPr lang="fr-FR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Light"/>
              </a:rPr>
              <a:t> skip </a:t>
            </a:r>
            <a:r>
              <a:rPr lang="fr-FR" sz="3600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Light"/>
              </a:rPr>
              <a:t>residual</a:t>
            </a:r>
            <a:r>
              <a:rPr lang="fr-FR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Light"/>
              </a:rPr>
              <a:t> </a:t>
            </a:r>
            <a:r>
              <a:rPr lang="fr-FR" sz="3600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Light"/>
              </a:rPr>
              <a:t>coding</a:t>
            </a:r>
            <a:r>
              <a:rPr lang="fr-FR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Light"/>
              </a:rPr>
              <a:t> simplification</a:t>
            </a:r>
            <a:endParaRPr lang="en-US" altLang="zh-TW" sz="3600" b="1" dirty="0">
              <a:solidFill>
                <a:schemeClr val="tx1">
                  <a:lumMod val="75000"/>
                  <a:lumOff val="25000"/>
                </a:schemeClr>
              </a:solidFill>
              <a:latin typeface="Source Han Sans CN Light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B95A9EA-1A61-4DF5-8735-E26F10BB6191}"/>
              </a:ext>
            </a:extLst>
          </p:cNvPr>
          <p:cNvSpPr txBox="1"/>
          <p:nvPr/>
        </p:nvSpPr>
        <p:spPr>
          <a:xfrm>
            <a:off x="495300" y="4111724"/>
            <a:ext cx="91512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Light"/>
              </a:rPr>
              <a:t>Yi-Wen Chen, Xiaoyu Xiu, Xianglin Wang and et al.</a:t>
            </a:r>
          </a:p>
        </p:txBody>
      </p:sp>
    </p:spTree>
    <p:extLst>
      <p:ext uri="{BB962C8B-B14F-4D97-AF65-F5344CB8AC3E}">
        <p14:creationId xmlns:p14="http://schemas.microsoft.com/office/powerpoint/2010/main" val="133125448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hape 491">
            <a:extLst>
              <a:ext uri="{FF2B5EF4-FFF2-40B4-BE49-F238E27FC236}">
                <a16:creationId xmlns:a16="http://schemas.microsoft.com/office/drawing/2014/main" id="{FD2219BA-DCAE-4DFD-8F7A-734FC4C896FA}"/>
              </a:ext>
            </a:extLst>
          </p:cNvPr>
          <p:cNvSpPr/>
          <p:nvPr/>
        </p:nvSpPr>
        <p:spPr>
          <a:xfrm>
            <a:off x="-14139" y="5306120"/>
            <a:ext cx="155030" cy="1551286"/>
          </a:xfrm>
          <a:prstGeom prst="rect">
            <a:avLst/>
          </a:prstGeom>
          <a:solidFill>
            <a:srgbClr val="979797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 sz="1600"/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0AF8237F-58FC-4F00-B50E-BC767E8CC39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5818" y="2742256"/>
            <a:ext cx="6173562" cy="1153353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0A2C0B36-29ED-4832-A09C-6DE33F94E4F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75818" y="4107623"/>
            <a:ext cx="6173562" cy="2069340"/>
          </a:xfrm>
          <a:prstGeom prst="rect">
            <a:avLst/>
          </a:prstGeom>
        </p:spPr>
      </p:pic>
      <p:sp>
        <p:nvSpPr>
          <p:cNvPr id="19" name="Content Placeholder 2">
            <a:extLst>
              <a:ext uri="{FF2B5EF4-FFF2-40B4-BE49-F238E27FC236}">
                <a16:creationId xmlns:a16="http://schemas.microsoft.com/office/drawing/2014/main" id="{C4EC6D25-B1EF-423C-A813-D2184A7A096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/>
          <a:lstStyle/>
          <a:p>
            <a:pPr hangingPunct="0"/>
            <a:r>
              <a:rPr lang="en-US" dirty="0"/>
              <a:t>Rice Parameter </a:t>
            </a:r>
            <a:r>
              <a:rPr lang="en-US" dirty="0" err="1"/>
              <a:t>deriviation</a:t>
            </a:r>
            <a:r>
              <a:rPr lang="en-US" dirty="0"/>
              <a:t> in VTM6.0</a:t>
            </a:r>
          </a:p>
        </p:txBody>
      </p:sp>
    </p:spTree>
    <p:extLst>
      <p:ext uri="{BB962C8B-B14F-4D97-AF65-F5344CB8AC3E}">
        <p14:creationId xmlns:p14="http://schemas.microsoft.com/office/powerpoint/2010/main" val="370044392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700EDB0D-CDAA-4E5B-94A8-970138C9DED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3910" y="-594"/>
            <a:ext cx="4762981" cy="6858000"/>
          </a:xfrm>
          <a:prstGeom prst="rect">
            <a:avLst/>
          </a:prstGeom>
        </p:spPr>
      </p:pic>
      <p:sp>
        <p:nvSpPr>
          <p:cNvPr id="8" name="Shape 491">
            <a:extLst>
              <a:ext uri="{FF2B5EF4-FFF2-40B4-BE49-F238E27FC236}">
                <a16:creationId xmlns:a16="http://schemas.microsoft.com/office/drawing/2014/main" id="{FD2219BA-DCAE-4DFD-8F7A-734FC4C896FA}"/>
              </a:ext>
            </a:extLst>
          </p:cNvPr>
          <p:cNvSpPr/>
          <p:nvPr/>
        </p:nvSpPr>
        <p:spPr>
          <a:xfrm>
            <a:off x="-14139" y="5306120"/>
            <a:ext cx="155030" cy="1551286"/>
          </a:xfrm>
          <a:prstGeom prst="rect">
            <a:avLst/>
          </a:prstGeom>
          <a:solidFill>
            <a:srgbClr val="979797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 sz="1600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E688DAA6-BAB6-413B-A315-01A8251FC6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0B521090-29E0-463A-A487-2EF9268C442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0" y="111760"/>
            <a:ext cx="577169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210131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700EDB0D-CDAA-4E5B-94A8-970138C9DED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3910" y="-594"/>
            <a:ext cx="4762981" cy="6858000"/>
          </a:xfrm>
          <a:prstGeom prst="rect">
            <a:avLst/>
          </a:prstGeom>
        </p:spPr>
      </p:pic>
      <p:sp>
        <p:nvSpPr>
          <p:cNvPr id="8" name="Shape 491">
            <a:extLst>
              <a:ext uri="{FF2B5EF4-FFF2-40B4-BE49-F238E27FC236}">
                <a16:creationId xmlns:a16="http://schemas.microsoft.com/office/drawing/2014/main" id="{FD2219BA-DCAE-4DFD-8F7A-734FC4C896FA}"/>
              </a:ext>
            </a:extLst>
          </p:cNvPr>
          <p:cNvSpPr/>
          <p:nvPr/>
        </p:nvSpPr>
        <p:spPr>
          <a:xfrm>
            <a:off x="-14139" y="5306120"/>
            <a:ext cx="155030" cy="1551286"/>
          </a:xfrm>
          <a:prstGeom prst="rect">
            <a:avLst/>
          </a:prstGeom>
          <a:solidFill>
            <a:srgbClr val="979797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 sz="1600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E688DAA6-BAB6-413B-A315-01A8251FC6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1A97B523-3290-492C-BB37-674E0F52760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23862" y="239388"/>
            <a:ext cx="6173562" cy="65214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830752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A7281D08-B617-4BF5-AC1F-60B4C7B9B5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Introduction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35A725D1-AB64-4D35-94A6-B4351796463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798695"/>
          </a:xfrm>
        </p:spPr>
        <p:txBody>
          <a:bodyPr>
            <a:normAutofit/>
          </a:bodyPr>
          <a:lstStyle/>
          <a:p>
            <a:pPr hangingPunct="0"/>
            <a:r>
              <a:rPr lang="en-US" dirty="0"/>
              <a:t>In </a:t>
            </a:r>
            <a:r>
              <a:rPr lang="en-US" altLang="zh-TW" dirty="0"/>
              <a:t>TS</a:t>
            </a:r>
            <a:r>
              <a:rPr lang="zh-TW" altLang="en-US" dirty="0"/>
              <a:t> </a:t>
            </a:r>
            <a:r>
              <a:rPr lang="en-US" dirty="0"/>
              <a:t>residual coding, </a:t>
            </a:r>
            <a:r>
              <a:rPr lang="en-US" altLang="zh-TW" dirty="0"/>
              <a:t>per-sample adaptive codewords (</a:t>
            </a:r>
            <a:r>
              <a:rPr lang="en-GB" dirty="0" err="1"/>
              <a:t>Golomb</a:t>
            </a:r>
            <a:r>
              <a:rPr lang="en-GB" dirty="0"/>
              <a:t> Rice</a:t>
            </a:r>
            <a:r>
              <a:rPr lang="en-US" altLang="zh-TW" dirty="0"/>
              <a:t>) is used for the coding of </a:t>
            </a:r>
            <a:r>
              <a:rPr lang="en-GB" dirty="0"/>
              <a:t>the level remainder</a:t>
            </a:r>
          </a:p>
          <a:p>
            <a:pPr lvl="1" hangingPunct="0"/>
            <a:r>
              <a:rPr lang="en-GB" dirty="0"/>
              <a:t>The rice parameter is derived from the neighbouring levels</a:t>
            </a:r>
            <a:r>
              <a:rPr lang="zh-TW" altLang="en-US" dirty="0"/>
              <a:t> </a:t>
            </a:r>
            <a:r>
              <a:rPr lang="en-US" altLang="zh-TW" dirty="0"/>
              <a:t>(</a:t>
            </a:r>
            <a:r>
              <a:rPr lang="en-US" altLang="zh-TW" dirty="0" err="1"/>
              <a:t>locSumAbs</a:t>
            </a:r>
            <a:r>
              <a:rPr lang="en-US" altLang="zh-TW" dirty="0"/>
              <a:t>)</a:t>
            </a:r>
            <a:endParaRPr lang="en-GB" dirty="0"/>
          </a:p>
          <a:p>
            <a:pPr hangingPunct="0"/>
            <a:endParaRPr lang="en-GB" dirty="0"/>
          </a:p>
          <a:p>
            <a:pPr hangingPunct="0"/>
            <a:endParaRPr lang="en-GB" dirty="0"/>
          </a:p>
          <a:p>
            <a:pPr hangingPunct="0"/>
            <a:endParaRPr lang="en-GB" dirty="0"/>
          </a:p>
          <a:p>
            <a:pPr hangingPunct="0"/>
            <a:endParaRPr lang="en-GB" dirty="0"/>
          </a:p>
          <a:p>
            <a:pPr hangingPunct="0"/>
            <a:r>
              <a:rPr lang="en-US" altLang="zh-TW" dirty="0"/>
              <a:t>Proposed methods to replace per-sample adaptive codewords</a:t>
            </a:r>
          </a:p>
          <a:p>
            <a:pPr lvl="1" hangingPunct="0"/>
            <a:r>
              <a:rPr lang="en-CA" dirty="0"/>
              <a:t>Fixed codeword (rice parameter is fixed as K)</a:t>
            </a:r>
          </a:p>
          <a:p>
            <a:pPr lvl="1" hangingPunct="0"/>
            <a:r>
              <a:rPr lang="en-CA" dirty="0"/>
              <a:t>CU-level adaptive codeword (rice parameter is determined by the CU QP)</a:t>
            </a:r>
            <a:endParaRPr lang="en-GB" dirty="0"/>
          </a:p>
          <a:p>
            <a:pPr hangingPunct="0"/>
            <a:endParaRPr lang="en-GB" dirty="0"/>
          </a:p>
          <a:p>
            <a:pPr hangingPunct="0"/>
            <a:endParaRPr lang="en-CA" sz="3200" dirty="0"/>
          </a:p>
        </p:txBody>
      </p:sp>
      <p:sp>
        <p:nvSpPr>
          <p:cNvPr id="8" name="Shape 491">
            <a:extLst>
              <a:ext uri="{FF2B5EF4-FFF2-40B4-BE49-F238E27FC236}">
                <a16:creationId xmlns:a16="http://schemas.microsoft.com/office/drawing/2014/main" id="{FD2219BA-DCAE-4DFD-8F7A-734FC4C896FA}"/>
              </a:ext>
            </a:extLst>
          </p:cNvPr>
          <p:cNvSpPr/>
          <p:nvPr/>
        </p:nvSpPr>
        <p:spPr>
          <a:xfrm>
            <a:off x="-14139" y="5306120"/>
            <a:ext cx="155030" cy="1551286"/>
          </a:xfrm>
          <a:prstGeom prst="rect">
            <a:avLst/>
          </a:prstGeom>
          <a:solidFill>
            <a:srgbClr val="979797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 sz="160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AB9827B-7D0F-439F-8234-8B94B98DD46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46084" y="3342904"/>
            <a:ext cx="8450416" cy="1578718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2B7EF1EE-455A-4CFA-949B-9F38CF9B07C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53598" y="3071450"/>
            <a:ext cx="2214869" cy="2108180"/>
          </a:xfrm>
          <a:prstGeom prst="rect">
            <a:avLst/>
          </a:prstGeom>
          <a:solidFill>
            <a:schemeClr val="bg1"/>
          </a:solidFill>
        </p:spPr>
      </p:pic>
    </p:spTree>
    <p:extLst>
      <p:ext uri="{BB962C8B-B14F-4D97-AF65-F5344CB8AC3E}">
        <p14:creationId xmlns:p14="http://schemas.microsoft.com/office/powerpoint/2010/main" val="16172129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F633FE5-E351-4475-ADB6-0D0B8306051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59670" y="0"/>
            <a:ext cx="10515600" cy="4586313"/>
          </a:xfrm>
        </p:spPr>
        <p:txBody>
          <a:bodyPr/>
          <a:lstStyle/>
          <a:p>
            <a:pPr hangingPunct="0"/>
            <a:r>
              <a:rPr lang="en-US" dirty="0"/>
              <a:t>Anchor :VTM-6.0</a:t>
            </a:r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AD2EBD66-4181-46BC-96D3-4D59EBAFB19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41816189"/>
              </p:ext>
            </p:extLst>
          </p:nvPr>
        </p:nvGraphicFramePr>
        <p:xfrm>
          <a:off x="659670" y="2193440"/>
          <a:ext cx="10992914" cy="22250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136695">
                  <a:extLst>
                    <a:ext uri="{9D8B030D-6E8A-4147-A177-3AD203B41FA5}">
                      <a16:colId xmlns:a16="http://schemas.microsoft.com/office/drawing/2014/main" val="3807781954"/>
                    </a:ext>
                  </a:extLst>
                </a:gridCol>
                <a:gridCol w="1122317">
                  <a:extLst>
                    <a:ext uri="{9D8B030D-6E8A-4147-A177-3AD203B41FA5}">
                      <a16:colId xmlns:a16="http://schemas.microsoft.com/office/drawing/2014/main" val="1840629254"/>
                    </a:ext>
                  </a:extLst>
                </a:gridCol>
                <a:gridCol w="1122317">
                  <a:extLst>
                    <a:ext uri="{9D8B030D-6E8A-4147-A177-3AD203B41FA5}">
                      <a16:colId xmlns:a16="http://schemas.microsoft.com/office/drawing/2014/main" val="973447045"/>
                    </a:ext>
                  </a:extLst>
                </a:gridCol>
                <a:gridCol w="1122317">
                  <a:extLst>
                    <a:ext uri="{9D8B030D-6E8A-4147-A177-3AD203B41FA5}">
                      <a16:colId xmlns:a16="http://schemas.microsoft.com/office/drawing/2014/main" val="4051942932"/>
                    </a:ext>
                  </a:extLst>
                </a:gridCol>
                <a:gridCol w="1122317">
                  <a:extLst>
                    <a:ext uri="{9D8B030D-6E8A-4147-A177-3AD203B41FA5}">
                      <a16:colId xmlns:a16="http://schemas.microsoft.com/office/drawing/2014/main" val="1666161097"/>
                    </a:ext>
                  </a:extLst>
                </a:gridCol>
                <a:gridCol w="1122317">
                  <a:extLst>
                    <a:ext uri="{9D8B030D-6E8A-4147-A177-3AD203B41FA5}">
                      <a16:colId xmlns:a16="http://schemas.microsoft.com/office/drawing/2014/main" val="4224066203"/>
                    </a:ext>
                  </a:extLst>
                </a:gridCol>
                <a:gridCol w="1122317">
                  <a:extLst>
                    <a:ext uri="{9D8B030D-6E8A-4147-A177-3AD203B41FA5}">
                      <a16:colId xmlns:a16="http://schemas.microsoft.com/office/drawing/2014/main" val="2956374032"/>
                    </a:ext>
                  </a:extLst>
                </a:gridCol>
                <a:gridCol w="1122317">
                  <a:extLst>
                    <a:ext uri="{9D8B030D-6E8A-4147-A177-3AD203B41FA5}">
                      <a16:colId xmlns:a16="http://schemas.microsoft.com/office/drawing/2014/main" val="1297997533"/>
                    </a:ext>
                  </a:extLst>
                </a:gridCol>
              </a:tblGrid>
              <a:tr h="370840">
                <a:tc rowSpan="2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en-US" dirty="0"/>
                        <a:t>Standard QPs (22, 27, 32, 37)</a:t>
                      </a:r>
                    </a:p>
                  </a:txBody>
                  <a:tcP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Low </a:t>
                      </a:r>
                      <a:r>
                        <a:rPr lang="en-US"/>
                        <a:t>QPs (2, 7, 12, 17</a:t>
                      </a:r>
                      <a:r>
                        <a:rPr lang="en-US" dirty="0"/>
                        <a:t>)</a:t>
                      </a:r>
                    </a:p>
                  </a:txBody>
                  <a:tcPr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47734081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AI</a:t>
                      </a:r>
                    </a:p>
                  </a:txBody>
                  <a:tcPr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RA</a:t>
                      </a:r>
                    </a:p>
                  </a:txBody>
                  <a:tcPr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LDB</a:t>
                      </a:r>
                    </a:p>
                  </a:txBody>
                  <a:tcPr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AI</a:t>
                      </a:r>
                    </a:p>
                  </a:txBody>
                  <a:tcPr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RA </a:t>
                      </a:r>
                    </a:p>
                  </a:txBody>
                  <a:tcPr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LDB</a:t>
                      </a:r>
                    </a:p>
                  </a:txBody>
                  <a:tcPr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66308585"/>
                  </a:ext>
                </a:extLst>
              </a:tr>
              <a:tr h="370840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Fix Rice Parameter (K=1)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F</a:t>
                      </a:r>
                    </a:p>
                  </a:txBody>
                  <a:tcP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0.00%</a:t>
                      </a:r>
                    </a:p>
                  </a:txBody>
                  <a:tcP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-0.07%</a:t>
                      </a:r>
                    </a:p>
                  </a:txBody>
                  <a:tcP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0.09%</a:t>
                      </a:r>
                    </a:p>
                  </a:txBody>
                  <a:tcP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0.02%</a:t>
                      </a:r>
                    </a:p>
                  </a:txBody>
                  <a:tcP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0.01%</a:t>
                      </a:r>
                    </a:p>
                  </a:txBody>
                  <a:tcP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0.04%</a:t>
                      </a:r>
                    </a:p>
                  </a:txBody>
                  <a:tcPr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3458818867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TGM</a:t>
                      </a:r>
                    </a:p>
                  </a:txBody>
                  <a:tcPr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0.02%</a:t>
                      </a:r>
                    </a:p>
                  </a:txBody>
                  <a:tcPr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-0.02%</a:t>
                      </a:r>
                    </a:p>
                  </a:txBody>
                  <a:tcPr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-0.06%</a:t>
                      </a:r>
                    </a:p>
                  </a:txBody>
                  <a:tcPr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/>
                        <a:t>-0.37%</a:t>
                      </a:r>
                      <a:endParaRPr lang="en-US" dirty="0"/>
                    </a:p>
                  </a:txBody>
                  <a:tcPr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0.08%</a:t>
                      </a:r>
                    </a:p>
                  </a:txBody>
                  <a:tcPr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-0.19%</a:t>
                      </a:r>
                    </a:p>
                  </a:txBody>
                  <a:tcPr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22519391"/>
                  </a:ext>
                </a:extLst>
              </a:tr>
              <a:tr h="370840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Fix Rice Parameter (K=2)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F</a:t>
                      </a:r>
                    </a:p>
                  </a:txBody>
                  <a:tcP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0.09%</a:t>
                      </a:r>
                    </a:p>
                  </a:txBody>
                  <a:tcP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0.07%</a:t>
                      </a:r>
                    </a:p>
                  </a:txBody>
                  <a:tcP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0.13%</a:t>
                      </a:r>
                    </a:p>
                  </a:txBody>
                  <a:tcP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-0.65%</a:t>
                      </a:r>
                    </a:p>
                  </a:txBody>
                  <a:tcP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-0.64%</a:t>
                      </a:r>
                    </a:p>
                  </a:txBody>
                  <a:tcP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-0.47%</a:t>
                      </a:r>
                    </a:p>
                  </a:txBody>
                  <a:tcPr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820212257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TGM</a:t>
                      </a:r>
                    </a:p>
                  </a:txBody>
                  <a:tcPr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0.25%</a:t>
                      </a:r>
                    </a:p>
                  </a:txBody>
                  <a:tcPr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0.11%</a:t>
                      </a:r>
                    </a:p>
                  </a:txBody>
                  <a:tcPr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0.03%</a:t>
                      </a:r>
                    </a:p>
                  </a:txBody>
                  <a:tcPr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-2.15%</a:t>
                      </a:r>
                    </a:p>
                  </a:txBody>
                  <a:tcPr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-1.81%</a:t>
                      </a:r>
                    </a:p>
                  </a:txBody>
                  <a:tcPr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-1.35%</a:t>
                      </a:r>
                    </a:p>
                  </a:txBody>
                  <a:tcPr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05472418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60580BD-7F6D-4732-94E9-2A3B0F5EFFD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10007324"/>
              </p:ext>
            </p:extLst>
          </p:nvPr>
        </p:nvGraphicFramePr>
        <p:xfrm>
          <a:off x="659670" y="4586313"/>
          <a:ext cx="10992914" cy="22250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136695">
                  <a:extLst>
                    <a:ext uri="{9D8B030D-6E8A-4147-A177-3AD203B41FA5}">
                      <a16:colId xmlns:a16="http://schemas.microsoft.com/office/drawing/2014/main" val="3807781954"/>
                    </a:ext>
                  </a:extLst>
                </a:gridCol>
                <a:gridCol w="1122317">
                  <a:extLst>
                    <a:ext uri="{9D8B030D-6E8A-4147-A177-3AD203B41FA5}">
                      <a16:colId xmlns:a16="http://schemas.microsoft.com/office/drawing/2014/main" val="1840629254"/>
                    </a:ext>
                  </a:extLst>
                </a:gridCol>
                <a:gridCol w="1122317">
                  <a:extLst>
                    <a:ext uri="{9D8B030D-6E8A-4147-A177-3AD203B41FA5}">
                      <a16:colId xmlns:a16="http://schemas.microsoft.com/office/drawing/2014/main" val="973447045"/>
                    </a:ext>
                  </a:extLst>
                </a:gridCol>
                <a:gridCol w="1122317">
                  <a:extLst>
                    <a:ext uri="{9D8B030D-6E8A-4147-A177-3AD203B41FA5}">
                      <a16:colId xmlns:a16="http://schemas.microsoft.com/office/drawing/2014/main" val="4051942932"/>
                    </a:ext>
                  </a:extLst>
                </a:gridCol>
                <a:gridCol w="1122317">
                  <a:extLst>
                    <a:ext uri="{9D8B030D-6E8A-4147-A177-3AD203B41FA5}">
                      <a16:colId xmlns:a16="http://schemas.microsoft.com/office/drawing/2014/main" val="1666161097"/>
                    </a:ext>
                  </a:extLst>
                </a:gridCol>
                <a:gridCol w="1122317">
                  <a:extLst>
                    <a:ext uri="{9D8B030D-6E8A-4147-A177-3AD203B41FA5}">
                      <a16:colId xmlns:a16="http://schemas.microsoft.com/office/drawing/2014/main" val="4224066203"/>
                    </a:ext>
                  </a:extLst>
                </a:gridCol>
                <a:gridCol w="1122317">
                  <a:extLst>
                    <a:ext uri="{9D8B030D-6E8A-4147-A177-3AD203B41FA5}">
                      <a16:colId xmlns:a16="http://schemas.microsoft.com/office/drawing/2014/main" val="2956374032"/>
                    </a:ext>
                  </a:extLst>
                </a:gridCol>
                <a:gridCol w="1122317">
                  <a:extLst>
                    <a:ext uri="{9D8B030D-6E8A-4147-A177-3AD203B41FA5}">
                      <a16:colId xmlns:a16="http://schemas.microsoft.com/office/drawing/2014/main" val="1297997533"/>
                    </a:ext>
                  </a:extLst>
                </a:gridCol>
              </a:tblGrid>
              <a:tr h="370840">
                <a:tc rowSpan="2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en-US" dirty="0"/>
                        <a:t>Standard QPs (22, 27, 32, 37)</a:t>
                      </a:r>
                    </a:p>
                  </a:txBody>
                  <a:tcP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Low </a:t>
                      </a:r>
                      <a:r>
                        <a:rPr lang="en-US"/>
                        <a:t>QPs (2, 7, 12, 17</a:t>
                      </a:r>
                      <a:r>
                        <a:rPr lang="en-US" dirty="0"/>
                        <a:t>)</a:t>
                      </a:r>
                    </a:p>
                  </a:txBody>
                  <a:tcPr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47734081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AI</a:t>
                      </a:r>
                    </a:p>
                  </a:txBody>
                  <a:tcPr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RA</a:t>
                      </a:r>
                    </a:p>
                  </a:txBody>
                  <a:tcPr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LDB</a:t>
                      </a:r>
                    </a:p>
                  </a:txBody>
                  <a:tcPr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AI</a:t>
                      </a:r>
                    </a:p>
                  </a:txBody>
                  <a:tcPr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RA </a:t>
                      </a:r>
                    </a:p>
                  </a:txBody>
                  <a:tcPr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LDB</a:t>
                      </a:r>
                    </a:p>
                  </a:txBody>
                  <a:tcPr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66308585"/>
                  </a:ext>
                </a:extLst>
              </a:tr>
              <a:tr h="370840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Fix Rice Parameter (K=1)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dirty="0"/>
                        <a:t>+</a:t>
                      </a:r>
                      <a:r>
                        <a:rPr lang="zh-TW" altLang="en-US" dirty="0"/>
                        <a:t> </a:t>
                      </a:r>
                      <a:r>
                        <a:rPr lang="en-US" altLang="zh-TW" dirty="0"/>
                        <a:t>CE7-1.3b*</a:t>
                      </a:r>
                      <a:endParaRPr lang="en-US" dirty="0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F</a:t>
                      </a:r>
                    </a:p>
                  </a:txBody>
                  <a:tcP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0.32%</a:t>
                      </a:r>
                    </a:p>
                  </a:txBody>
                  <a:tcP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0.23%</a:t>
                      </a:r>
                    </a:p>
                  </a:txBody>
                  <a:tcP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-</a:t>
                      </a:r>
                    </a:p>
                  </a:txBody>
                  <a:tcP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-0.21%</a:t>
                      </a:r>
                    </a:p>
                  </a:txBody>
                  <a:tcP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-0.02%</a:t>
                      </a:r>
                    </a:p>
                  </a:txBody>
                  <a:tcPr marL="6350" marR="6350" marT="6350" marB="0" anchor="ctr"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-0.16%</a:t>
                      </a:r>
                    </a:p>
                  </a:txBody>
                  <a:tcPr marL="6350" marR="6350" marT="6350" marB="0" anchor="ctr"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58818867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TGM</a:t>
                      </a:r>
                    </a:p>
                  </a:txBody>
                  <a:tcPr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0.68%</a:t>
                      </a:r>
                    </a:p>
                  </a:txBody>
                  <a:tcPr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0.38%</a:t>
                      </a:r>
                    </a:p>
                  </a:txBody>
                  <a:tcPr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-</a:t>
                      </a:r>
                    </a:p>
                  </a:txBody>
                  <a:tcPr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-0.68%</a:t>
                      </a:r>
                    </a:p>
                  </a:txBody>
                  <a:tcPr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-0.31%</a:t>
                      </a:r>
                    </a:p>
                  </a:txBody>
                  <a:tcPr marL="6350" marR="6350" marT="6350" marB="0" anchor="ctr"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-0.04%</a:t>
                      </a:r>
                    </a:p>
                  </a:txBody>
                  <a:tcPr marL="6350" marR="6350" marT="6350" marB="0" anchor="ctr"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22519391"/>
                  </a:ext>
                </a:extLst>
              </a:tr>
              <a:tr h="370840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Fix Rice Parameter (K=2)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dirty="0"/>
                        <a:t>+</a:t>
                      </a:r>
                      <a:r>
                        <a:rPr lang="zh-TW" altLang="en-US" dirty="0"/>
                        <a:t> </a:t>
                      </a:r>
                      <a:r>
                        <a:rPr lang="en-US" altLang="zh-TW" dirty="0"/>
                        <a:t>CE7-1.3b*</a:t>
                      </a:r>
                      <a:endParaRPr lang="en-US" dirty="0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F</a:t>
                      </a:r>
                    </a:p>
                  </a:txBody>
                  <a:tcP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0.61%</a:t>
                      </a:r>
                    </a:p>
                  </a:txBody>
                  <a:tcPr marL="6350" marR="6350" marT="6350" marB="0" anchor="ctr"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0.50%</a:t>
                      </a:r>
                    </a:p>
                  </a:txBody>
                  <a:tcPr marL="6350" marR="6350" marT="6350" marB="0" anchor="ctr"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-</a:t>
                      </a:r>
                    </a:p>
                  </a:txBody>
                  <a:tcP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-0.29%</a:t>
                      </a:r>
                    </a:p>
                  </a:txBody>
                  <a:tcP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-0.11%</a:t>
                      </a:r>
                    </a:p>
                  </a:txBody>
                  <a:tcPr marL="6350" marR="6350" marT="6350" marB="0" anchor="ctr"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-0.14%</a:t>
                      </a:r>
                    </a:p>
                  </a:txBody>
                  <a:tcPr marL="6350" marR="6350" marT="6350" marB="0" anchor="ctr"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20212257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TGM</a:t>
                      </a:r>
                    </a:p>
                  </a:txBody>
                  <a:tcPr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1.41%</a:t>
                      </a:r>
                    </a:p>
                  </a:txBody>
                  <a:tcPr marL="6350" marR="6350" marT="6350" marB="0" anchor="ctr"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0.76%</a:t>
                      </a:r>
                    </a:p>
                  </a:txBody>
                  <a:tcPr marL="6350" marR="6350" marT="6350" marB="0" anchor="ctr"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-</a:t>
                      </a:r>
                    </a:p>
                  </a:txBody>
                  <a:tcPr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-2.36%</a:t>
                      </a:r>
                    </a:p>
                  </a:txBody>
                  <a:tcPr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-1.91%</a:t>
                      </a:r>
                    </a:p>
                  </a:txBody>
                  <a:tcPr marL="6350" marR="6350" marT="6350" marB="0" anchor="ctr"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-0.96%</a:t>
                      </a:r>
                    </a:p>
                  </a:txBody>
                  <a:tcPr marL="6350" marR="6350" marT="6350" marB="0" anchor="ctr"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05472418"/>
                  </a:ext>
                </a:extLst>
              </a:tr>
            </a:tbl>
          </a:graphicData>
        </a:graphic>
      </p:graphicFrame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5743D606-9836-4C41-ADBE-0F6B598A5B3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16399351"/>
              </p:ext>
            </p:extLst>
          </p:nvPr>
        </p:nvGraphicFramePr>
        <p:xfrm>
          <a:off x="659670" y="502651"/>
          <a:ext cx="10992914" cy="14833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136695">
                  <a:extLst>
                    <a:ext uri="{9D8B030D-6E8A-4147-A177-3AD203B41FA5}">
                      <a16:colId xmlns:a16="http://schemas.microsoft.com/office/drawing/2014/main" val="3807781954"/>
                    </a:ext>
                  </a:extLst>
                </a:gridCol>
                <a:gridCol w="1122317">
                  <a:extLst>
                    <a:ext uri="{9D8B030D-6E8A-4147-A177-3AD203B41FA5}">
                      <a16:colId xmlns:a16="http://schemas.microsoft.com/office/drawing/2014/main" val="1840629254"/>
                    </a:ext>
                  </a:extLst>
                </a:gridCol>
                <a:gridCol w="1122317">
                  <a:extLst>
                    <a:ext uri="{9D8B030D-6E8A-4147-A177-3AD203B41FA5}">
                      <a16:colId xmlns:a16="http://schemas.microsoft.com/office/drawing/2014/main" val="973447045"/>
                    </a:ext>
                  </a:extLst>
                </a:gridCol>
                <a:gridCol w="1122317">
                  <a:extLst>
                    <a:ext uri="{9D8B030D-6E8A-4147-A177-3AD203B41FA5}">
                      <a16:colId xmlns:a16="http://schemas.microsoft.com/office/drawing/2014/main" val="4051942932"/>
                    </a:ext>
                  </a:extLst>
                </a:gridCol>
                <a:gridCol w="1122317">
                  <a:extLst>
                    <a:ext uri="{9D8B030D-6E8A-4147-A177-3AD203B41FA5}">
                      <a16:colId xmlns:a16="http://schemas.microsoft.com/office/drawing/2014/main" val="1666161097"/>
                    </a:ext>
                  </a:extLst>
                </a:gridCol>
                <a:gridCol w="1122317">
                  <a:extLst>
                    <a:ext uri="{9D8B030D-6E8A-4147-A177-3AD203B41FA5}">
                      <a16:colId xmlns:a16="http://schemas.microsoft.com/office/drawing/2014/main" val="4224066203"/>
                    </a:ext>
                  </a:extLst>
                </a:gridCol>
                <a:gridCol w="1122317">
                  <a:extLst>
                    <a:ext uri="{9D8B030D-6E8A-4147-A177-3AD203B41FA5}">
                      <a16:colId xmlns:a16="http://schemas.microsoft.com/office/drawing/2014/main" val="2956374032"/>
                    </a:ext>
                  </a:extLst>
                </a:gridCol>
                <a:gridCol w="1122317">
                  <a:extLst>
                    <a:ext uri="{9D8B030D-6E8A-4147-A177-3AD203B41FA5}">
                      <a16:colId xmlns:a16="http://schemas.microsoft.com/office/drawing/2014/main" val="1297997533"/>
                    </a:ext>
                  </a:extLst>
                </a:gridCol>
              </a:tblGrid>
              <a:tr h="370840">
                <a:tc rowSpan="2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en-US" dirty="0"/>
                        <a:t>Standard QPs (22, 27, 32, 37)</a:t>
                      </a:r>
                    </a:p>
                  </a:txBody>
                  <a:tcP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Low </a:t>
                      </a:r>
                      <a:r>
                        <a:rPr lang="en-US"/>
                        <a:t>QPs (2, 7, 12, 17</a:t>
                      </a:r>
                      <a:r>
                        <a:rPr lang="en-US" dirty="0"/>
                        <a:t>)</a:t>
                      </a:r>
                    </a:p>
                  </a:txBody>
                  <a:tcPr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47734081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AI</a:t>
                      </a:r>
                    </a:p>
                  </a:txBody>
                  <a:tcPr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RA</a:t>
                      </a:r>
                    </a:p>
                  </a:txBody>
                  <a:tcPr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LDB</a:t>
                      </a:r>
                    </a:p>
                  </a:txBody>
                  <a:tcPr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AI</a:t>
                      </a:r>
                    </a:p>
                  </a:txBody>
                  <a:tcPr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RA </a:t>
                      </a:r>
                    </a:p>
                  </a:txBody>
                  <a:tcPr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LDB</a:t>
                      </a:r>
                    </a:p>
                  </a:txBody>
                  <a:tcPr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66308585"/>
                  </a:ext>
                </a:extLst>
              </a:tr>
              <a:tr h="370840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dirty="0"/>
                        <a:t>CE7-1.3b*</a:t>
                      </a:r>
                      <a:endParaRPr lang="en-US" dirty="0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F</a:t>
                      </a:r>
                    </a:p>
                  </a:txBody>
                  <a:tcP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0.12%</a:t>
                      </a:r>
                    </a:p>
                  </a:txBody>
                  <a:tcPr marL="6350" marR="6350" marT="6350" marB="0" anchor="ctr"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0.11%</a:t>
                      </a:r>
                    </a:p>
                  </a:txBody>
                  <a:tcPr marL="6350" marR="6350" marT="6350" marB="0" anchor="ctr"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0.14%</a:t>
                      </a:r>
                    </a:p>
                  </a:txBody>
                  <a:tcPr marL="6350" marR="6350" marT="6350" marB="0" anchor="ctr"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-1.08%</a:t>
                      </a:r>
                    </a:p>
                  </a:txBody>
                  <a:tcPr marL="6350" marR="6350" marT="6350" marB="0" anchor="ctr"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-1.23%</a:t>
                      </a:r>
                    </a:p>
                  </a:txBody>
                  <a:tcPr marL="6350" marR="6350" marT="6350" marB="0" anchor="ctr"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-0.44%</a:t>
                      </a:r>
                    </a:p>
                  </a:txBody>
                  <a:tcPr marL="6350" marR="6350" marT="6350" marB="0" anchor="ctr"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58818867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TGM</a:t>
                      </a:r>
                    </a:p>
                  </a:txBody>
                  <a:tcPr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0.33%</a:t>
                      </a:r>
                    </a:p>
                  </a:txBody>
                  <a:tcPr marL="6350" marR="6350" marT="6350" marB="0" anchor="ctr"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0.18%</a:t>
                      </a:r>
                    </a:p>
                  </a:txBody>
                  <a:tcPr marL="6350" marR="6350" marT="6350" marB="0" anchor="ctr"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-0.02%</a:t>
                      </a:r>
                    </a:p>
                  </a:txBody>
                  <a:tcPr marL="6350" marR="6350" marT="6350" marB="0" anchor="ctr"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-1.16%</a:t>
                      </a:r>
                    </a:p>
                  </a:txBody>
                  <a:tcPr marL="6350" marR="6350" marT="6350" marB="0" anchor="ctr"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-1.67%</a:t>
                      </a:r>
                    </a:p>
                  </a:txBody>
                  <a:tcPr marL="6350" marR="6350" marT="6350" marB="0" anchor="ctr"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-0.74%</a:t>
                      </a:r>
                    </a:p>
                  </a:txBody>
                  <a:tcPr marL="6350" marR="6350" marT="6350" marB="0" anchor="ctr"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2251939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1470124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C16541-95E5-4ED8-A08F-0ED4C29009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Simulation Results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F633FE5-E351-4475-ADB6-0D0B8306051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253331"/>
            <a:ext cx="10515600" cy="4351338"/>
          </a:xfrm>
        </p:spPr>
        <p:txBody>
          <a:bodyPr/>
          <a:lstStyle/>
          <a:p>
            <a:pPr hangingPunct="0"/>
            <a:r>
              <a:rPr lang="en-US" dirty="0"/>
              <a:t>Anchor :VTM-6.0</a:t>
            </a:r>
          </a:p>
          <a:p>
            <a:pPr hangingPunct="0"/>
            <a:r>
              <a:rPr lang="en-US" dirty="0"/>
              <a:t>Test: Anchor + Fix Rice Parameter (K=1)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1B9848AF-A29B-4255-86FD-1FF4C5347DEE}"/>
              </a:ext>
            </a:extLst>
          </p:cNvPr>
          <p:cNvSpPr/>
          <p:nvPr/>
        </p:nvSpPr>
        <p:spPr>
          <a:xfrm>
            <a:off x="3162453" y="6456918"/>
            <a:ext cx="15825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(Standard QPs)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9F88C0FF-50C7-4463-95F9-1F91BFB60CE1}"/>
              </a:ext>
            </a:extLst>
          </p:cNvPr>
          <p:cNvSpPr/>
          <p:nvPr/>
        </p:nvSpPr>
        <p:spPr>
          <a:xfrm>
            <a:off x="8785962" y="6456918"/>
            <a:ext cx="112274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(Low QPs)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48458BE2-23EC-4B46-9FCB-F407587CF97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9239" y="2194560"/>
            <a:ext cx="5944402" cy="447494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B9A51402-C2AF-4C4A-BE1B-2EC550F0612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76625" y="2194560"/>
            <a:ext cx="5944402" cy="44749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879186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C16541-95E5-4ED8-A08F-0ED4C29009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Simulation Results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F633FE5-E351-4475-ADB6-0D0B8306051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253331"/>
            <a:ext cx="10515600" cy="4351338"/>
          </a:xfrm>
        </p:spPr>
        <p:txBody>
          <a:bodyPr/>
          <a:lstStyle/>
          <a:p>
            <a:pPr hangingPunct="0"/>
            <a:r>
              <a:rPr lang="en-US" dirty="0"/>
              <a:t>Anchor :VTM-6.0</a:t>
            </a:r>
          </a:p>
          <a:p>
            <a:pPr hangingPunct="0"/>
            <a:r>
              <a:rPr lang="en-US" dirty="0"/>
              <a:t>Test: Anchor + Fix Rice Parameter (</a:t>
            </a:r>
            <a:r>
              <a:rPr lang="en-US"/>
              <a:t>K=2)</a:t>
            </a: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DCF6F53-F87F-4EE8-BAB4-227E1680808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1535" y="2166637"/>
            <a:ext cx="5944402" cy="4474947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C040C1D1-CD0C-4EEE-B533-8B8E2F32193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93841" y="2166636"/>
            <a:ext cx="5944402" cy="4474947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A01F0F1E-611E-4B7E-81A6-9949AE1FE64B}"/>
              </a:ext>
            </a:extLst>
          </p:cNvPr>
          <p:cNvSpPr/>
          <p:nvPr/>
        </p:nvSpPr>
        <p:spPr>
          <a:xfrm>
            <a:off x="3162453" y="6456918"/>
            <a:ext cx="15825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(Standard QPs)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7718C2BB-4EA3-4761-8AE5-B425DC470300}"/>
              </a:ext>
            </a:extLst>
          </p:cNvPr>
          <p:cNvSpPr/>
          <p:nvPr/>
        </p:nvSpPr>
        <p:spPr>
          <a:xfrm>
            <a:off x="8785962" y="6456918"/>
            <a:ext cx="112274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(Low QPs)</a:t>
            </a:r>
          </a:p>
        </p:txBody>
      </p:sp>
    </p:spTree>
    <p:extLst>
      <p:ext uri="{BB962C8B-B14F-4D97-AF65-F5344CB8AC3E}">
        <p14:creationId xmlns:p14="http://schemas.microsoft.com/office/powerpoint/2010/main" val="215361820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C16541-95E5-4ED8-A08F-0ED4C29009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Simulation Results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F633FE5-E351-4475-ADB6-0D0B8306051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253331"/>
            <a:ext cx="10515600" cy="4351338"/>
          </a:xfrm>
        </p:spPr>
        <p:txBody>
          <a:bodyPr/>
          <a:lstStyle/>
          <a:p>
            <a:pPr hangingPunct="0"/>
            <a:r>
              <a:rPr lang="en-US" dirty="0"/>
              <a:t>Anchor :VTM-6.0</a:t>
            </a:r>
          </a:p>
          <a:p>
            <a:pPr hangingPunct="0"/>
            <a:r>
              <a:rPr lang="en-US" dirty="0"/>
              <a:t>Test: Anchor + Fix Rice Parameter (K=1) + CE7-1.3b*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1B9848AF-A29B-4255-86FD-1FF4C5347DEE}"/>
              </a:ext>
            </a:extLst>
          </p:cNvPr>
          <p:cNvSpPr/>
          <p:nvPr/>
        </p:nvSpPr>
        <p:spPr>
          <a:xfrm>
            <a:off x="3162453" y="6456918"/>
            <a:ext cx="15825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(Standard QPs)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9F88C0FF-50C7-4463-95F9-1F91BFB60CE1}"/>
              </a:ext>
            </a:extLst>
          </p:cNvPr>
          <p:cNvSpPr/>
          <p:nvPr/>
        </p:nvSpPr>
        <p:spPr>
          <a:xfrm>
            <a:off x="8785962" y="6456918"/>
            <a:ext cx="112274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(Low QPs)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007FC5A4-78B0-4038-94FF-C9781792BFC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1526" y="2258969"/>
            <a:ext cx="5944402" cy="4474947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32ADBCE6-C47D-442E-8B00-8441B5BBA98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34654" y="2258969"/>
            <a:ext cx="5944402" cy="44749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689891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C16541-95E5-4ED8-A08F-0ED4C29009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Simulation Results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F633FE5-E351-4475-ADB6-0D0B8306051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253331"/>
            <a:ext cx="10515600" cy="4351338"/>
          </a:xfrm>
        </p:spPr>
        <p:txBody>
          <a:bodyPr/>
          <a:lstStyle/>
          <a:p>
            <a:pPr hangingPunct="0"/>
            <a:r>
              <a:rPr lang="en-US" dirty="0"/>
              <a:t>Anchor :VTM-6.0</a:t>
            </a:r>
          </a:p>
          <a:p>
            <a:pPr hangingPunct="0"/>
            <a:r>
              <a:rPr lang="en-US" dirty="0"/>
              <a:t>Test: Anchor + Fix Rice Parameter (K=2) + CE7-1.3b*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01F0F1E-611E-4B7E-81A6-9949AE1FE64B}"/>
              </a:ext>
            </a:extLst>
          </p:cNvPr>
          <p:cNvSpPr/>
          <p:nvPr/>
        </p:nvSpPr>
        <p:spPr>
          <a:xfrm>
            <a:off x="3162453" y="6456918"/>
            <a:ext cx="15825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(Standard QPs)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7718C2BB-4EA3-4761-8AE5-B425DC470300}"/>
              </a:ext>
            </a:extLst>
          </p:cNvPr>
          <p:cNvSpPr/>
          <p:nvPr/>
        </p:nvSpPr>
        <p:spPr>
          <a:xfrm>
            <a:off x="8785962" y="6456918"/>
            <a:ext cx="112274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(Low QPs)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4109DEE6-1668-4F5C-91B4-5E5F3739F7C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2119" y="2166637"/>
            <a:ext cx="5944402" cy="4474947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677D2769-141D-4D2C-8EA3-81C783309B6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34654" y="2166636"/>
            <a:ext cx="5944402" cy="44749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139973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C16541-95E5-4ED8-A08F-0ED4C29009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Summary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F633FE5-E351-4475-ADB6-0D0B8306051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/>
          <a:lstStyle/>
          <a:p>
            <a:pPr hangingPunct="0"/>
            <a:r>
              <a:rPr lang="en-US" altLang="zh-TW" dirty="0"/>
              <a:t>Proposed methods to replace per-sample adaptive codewords for the coding of </a:t>
            </a:r>
            <a:r>
              <a:rPr lang="en-GB" dirty="0"/>
              <a:t>level remainder in </a:t>
            </a:r>
            <a:r>
              <a:rPr lang="en-US" dirty="0"/>
              <a:t>TS </a:t>
            </a:r>
            <a:r>
              <a:rPr lang="en-US" altLang="zh-TW" dirty="0"/>
              <a:t>residual coding</a:t>
            </a:r>
          </a:p>
          <a:p>
            <a:pPr lvl="1" hangingPunct="0"/>
            <a:r>
              <a:rPr lang="en-CA" dirty="0"/>
              <a:t>Fixed codeword (rice parameter is fixed as K)</a:t>
            </a:r>
          </a:p>
          <a:p>
            <a:pPr lvl="1" hangingPunct="0"/>
            <a:r>
              <a:rPr lang="en-CA" dirty="0"/>
              <a:t>CU-level adaptive codeword (rice parameter is determined by the CU QP)</a:t>
            </a:r>
            <a:endParaRPr lang="en-US" dirty="0"/>
          </a:p>
          <a:p>
            <a:pPr lvl="1" hangingPunct="0"/>
            <a:endParaRPr lang="en-US" dirty="0"/>
          </a:p>
          <a:p>
            <a:pPr hangingPunct="0"/>
            <a:r>
              <a:rPr lang="en-US" dirty="0"/>
              <a:t>Recommend to adopt the proposed fixed codeword into VVC</a:t>
            </a:r>
          </a:p>
          <a:p>
            <a:pPr hangingPunct="0"/>
            <a:r>
              <a:rPr lang="en-US" dirty="0"/>
              <a:t>Thanks </a:t>
            </a:r>
            <a:r>
              <a:rPr lang="en-US"/>
              <a:t>for </a:t>
            </a:r>
            <a:r>
              <a:rPr lang="en-US" altLang="zh-TW"/>
              <a:t>Tencent (P0642) and Alibaba (P1003)</a:t>
            </a:r>
            <a:r>
              <a:rPr lang="en-US"/>
              <a:t> </a:t>
            </a:r>
            <a:r>
              <a:rPr lang="en-US" dirty="0"/>
              <a:t>being our cross-checker</a:t>
            </a:r>
          </a:p>
        </p:txBody>
      </p:sp>
    </p:spTree>
    <p:extLst>
      <p:ext uri="{BB962C8B-B14F-4D97-AF65-F5344CB8AC3E}">
        <p14:creationId xmlns:p14="http://schemas.microsoft.com/office/powerpoint/2010/main" val="91840971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1F28C0-BFE7-4D0C-8068-0F7065F6AF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390694"/>
            <a:ext cx="4439856" cy="1325563"/>
          </a:xfrm>
        </p:spPr>
        <p:txBody>
          <a:bodyPr>
            <a:normAutofit/>
          </a:bodyPr>
          <a:lstStyle/>
          <a:p>
            <a:r>
              <a:rPr lang="en-US" sz="5400" dirty="0"/>
              <a:t>Thank you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EC8540DC-026A-4775-A5F8-979DED1F33E6}"/>
              </a:ext>
            </a:extLst>
          </p:cNvPr>
          <p:cNvSpPr/>
          <p:nvPr/>
        </p:nvSpPr>
        <p:spPr>
          <a:xfrm>
            <a:off x="4644288" y="3244334"/>
            <a:ext cx="290342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dirty="0"/>
              <a:t>Standard QPs (22, 27, 32, 37)</a:t>
            </a:r>
          </a:p>
        </p:txBody>
      </p:sp>
    </p:spTree>
    <p:extLst>
      <p:ext uri="{BB962C8B-B14F-4D97-AF65-F5344CB8AC3E}">
        <p14:creationId xmlns:p14="http://schemas.microsoft.com/office/powerpoint/2010/main" val="61894947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1017</TotalTime>
  <Words>555</Words>
  <Application>Microsoft Office PowerPoint</Application>
  <PresentationFormat>Widescreen</PresentationFormat>
  <Paragraphs>145</Paragraphs>
  <Slides>12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7" baseType="lpstr">
      <vt:lpstr>Source Han Sans CN Light</vt:lpstr>
      <vt:lpstr>Arial</vt:lpstr>
      <vt:lpstr>Calibri</vt:lpstr>
      <vt:lpstr>Calibri Light</vt:lpstr>
      <vt:lpstr>Office Theme</vt:lpstr>
      <vt:lpstr>PowerPoint Presentation</vt:lpstr>
      <vt:lpstr>Introduction</vt:lpstr>
      <vt:lpstr>PowerPoint Presentation</vt:lpstr>
      <vt:lpstr>Simulation Results</vt:lpstr>
      <vt:lpstr>Simulation Results</vt:lpstr>
      <vt:lpstr>Simulation Results</vt:lpstr>
      <vt:lpstr>Simulation Results</vt:lpstr>
      <vt:lpstr>Summary</vt:lpstr>
      <vt:lpstr>Thank you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yiwen Chen</dc:creator>
  <cp:lastModifiedBy>yiwen Chen</cp:lastModifiedBy>
  <cp:revision>319</cp:revision>
  <dcterms:created xsi:type="dcterms:W3CDTF">2018-09-04T21:01:33Z</dcterms:created>
  <dcterms:modified xsi:type="dcterms:W3CDTF">2019-10-10T07:16:39Z</dcterms:modified>
</cp:coreProperties>
</file>