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402" r:id="rId3"/>
    <p:sldId id="408" r:id="rId4"/>
    <p:sldId id="411" r:id="rId5"/>
    <p:sldId id="413" r:id="rId6"/>
    <p:sldId id="409" r:id="rId7"/>
    <p:sldId id="412" r:id="rId8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68" autoAdjust="0"/>
    <p:restoredTop sz="93695" autoAdjust="0"/>
  </p:normalViewPr>
  <p:slideViewPr>
    <p:cSldViewPr>
      <p:cViewPr varScale="1">
        <p:scale>
          <a:sx n="113" d="100"/>
          <a:sy n="113" d="100"/>
        </p:scale>
        <p:origin x="14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BC62003-CED3-4742-AD3F-796CF16867C7}" type="datetimeFigureOut">
              <a:rPr lang="ko-KR" altLang="en-US"/>
              <a:pPr>
                <a:defRPr/>
              </a:pPr>
              <a:t>2019-10-04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E2BA4EF-79E5-459B-8B51-A8DB23F23145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145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4182C5A-BEFB-4A5F-BBDC-12FAC031D901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030827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515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6F9F7-F5A0-4CA6-B76A-4689811EF430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656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AADD9-A466-423B-974D-C0232528A4EF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6960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94284-B659-4794-9EC3-16F29483D7A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976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09687E8-99F7-41C5-855A-0BD758BDB6C1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4558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713C0-EEAA-43FE-9D30-BACD91789006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2728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8B431-B3F7-445C-90DB-770717CCD318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2734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552FC-2808-4C9A-8577-DACE19D613D9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8373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872CB8-F301-4AF6-BDF9-62BA4F4DCFC8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6625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B8076-C4DE-436E-B5D4-180BC63C634C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050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035D5-5B8F-45E5-B3D6-2879A0B37C4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144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EACF4A-C655-4576-9492-8073DD49EB4E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667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4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5214C2E-7818-461C-A785-4BBF1EEB6691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JVET-P0541</a:t>
            </a:r>
          </a:p>
          <a:p>
            <a:pPr algn="ctr" eaLnBrk="1" hangingPunct="1"/>
            <a:r>
              <a:rPr lang="fr-FR" altLang="en-US" sz="2400" b="1" dirty="0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Non-CE4: Context modeling for inter prediction mode</a:t>
            </a:r>
            <a:endParaRPr lang="en-US" altLang="en-US" sz="2400" b="1" dirty="0">
              <a:latin typeface="Times New Roman" panose="02020603050405020304" pitchFamily="18" charset="0"/>
              <a:ea typeface="돋움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271821" y="5378450"/>
            <a:ext cx="13623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October 2019</a:t>
            </a:r>
            <a:endParaRPr lang="en-US" altLang="ko-KR" sz="1600" b="1" dirty="0">
              <a:solidFill>
                <a:srgbClr val="000000"/>
              </a:solidFill>
              <a:latin typeface="Times New Roman" panose="02020603050405020304" pitchFamily="18" charset="0"/>
              <a:ea typeface="돋움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>
                <a:latin typeface="Times New Roman" panose="02020603050405020304" pitchFamily="18" charset="0"/>
                <a:ea typeface="돋움" panose="020B0600000101010101" pitchFamily="50" charset="-127"/>
                <a:cs typeface="Times New Roman" panose="02020603050405020304" pitchFamily="18" charset="0"/>
              </a:rPr>
              <a:t>Junghak Nam (junghak.nam@lge.com)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current VVC draft, </a:t>
            </a:r>
            <a:r>
              <a:rPr lang="en-CA" altLang="ko-KR" dirty="0" err="1" smtClean="0"/>
              <a:t>inter_pred_idc</a:t>
            </a:r>
            <a:r>
              <a:rPr lang="en-CA" altLang="ko-KR" dirty="0" smtClean="0"/>
              <a:t> </a:t>
            </a:r>
            <a:r>
              <a:rPr lang="en-CA" altLang="ko-KR" dirty="0"/>
              <a:t>syntax is signaled up to 2 bits </a:t>
            </a:r>
            <a:endParaRPr lang="en-CA" altLang="ko-KR" dirty="0" smtClean="0"/>
          </a:p>
          <a:p>
            <a:pPr lvl="1"/>
            <a:r>
              <a:rPr lang="en-US" altLang="ko-KR" dirty="0" smtClean="0"/>
              <a:t>T</a:t>
            </a:r>
            <a:r>
              <a:rPr lang="en-CA" altLang="ko-KR" dirty="0" smtClean="0"/>
              <a:t>o </a:t>
            </a:r>
            <a:r>
              <a:rPr lang="en-CA" altLang="ko-KR" dirty="0"/>
              <a:t>specify inter prediction mode e.g. PRED_L0, PRED_L1, and </a:t>
            </a:r>
            <a:r>
              <a:rPr lang="en-CA" altLang="ko-KR" dirty="0" smtClean="0"/>
              <a:t>PRED_BI</a:t>
            </a:r>
          </a:p>
          <a:p>
            <a:pPr lvl="1"/>
            <a:r>
              <a:rPr lang="en-CA" altLang="ko-KR" dirty="0" smtClean="0"/>
              <a:t>5 context models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sz="1100" dirty="0"/>
          </a:p>
          <a:p>
            <a:pPr lvl="1"/>
            <a:endParaRPr lang="en-CA" altLang="ko-KR" dirty="0"/>
          </a:p>
          <a:p>
            <a:pPr lvl="1"/>
            <a:r>
              <a:rPr lang="en-US" altLang="ko-KR" dirty="0" smtClean="0"/>
              <a:t>Some context sharing between the first and the second bins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687E8-99F7-41C5-855A-0BD758BDB6C1}" type="slidenum">
              <a:rPr lang="ko-KR" altLang="en-US" smtClean="0"/>
              <a:pPr/>
              <a:t>2</a:t>
            </a:fld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568243"/>
              </p:ext>
            </p:extLst>
          </p:nvPr>
        </p:nvGraphicFramePr>
        <p:xfrm>
          <a:off x="593116" y="1840965"/>
          <a:ext cx="8640963" cy="1872209"/>
        </p:xfrm>
        <a:graphic>
          <a:graphicData uri="http://schemas.openxmlformats.org/drawingml/2006/table">
            <a:tbl>
              <a:tblPr firstRow="1" firstCol="1" bandRow="1"/>
              <a:tblGrid>
                <a:gridCol w="1695586"/>
                <a:gridCol w="3168352"/>
                <a:gridCol w="755405"/>
                <a:gridCol w="755405"/>
                <a:gridCol w="755405"/>
                <a:gridCol w="755405"/>
                <a:gridCol w="755405"/>
              </a:tblGrid>
              <a:tr h="47944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Syntax element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binIdx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794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&gt;=  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3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inter_pred_idc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+ </a:t>
                      </a: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!= 12 ? </a:t>
                      </a:r>
                      <a:r>
                        <a:rPr lang="en-CA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− ( ( 1 + </a:t>
                      </a:r>
                      <a:r>
                        <a:rPr lang="en-CA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Log2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 </a:t>
                      </a: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 + Log2( </a:t>
                      </a: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 ) &gt;&gt; 1 ) </a:t>
                      </a:r>
                      <a:b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: 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679959"/>
              </p:ext>
            </p:extLst>
          </p:nvPr>
        </p:nvGraphicFramePr>
        <p:xfrm>
          <a:off x="1352600" y="4292722"/>
          <a:ext cx="6480720" cy="2160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10090"/>
                <a:gridCol w="810090"/>
                <a:gridCol w="810090"/>
                <a:gridCol w="810090"/>
                <a:gridCol w="810090"/>
                <a:gridCol w="810090"/>
                <a:gridCol w="810090"/>
                <a:gridCol w="810090"/>
              </a:tblGrid>
              <a:tr h="270030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Width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003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Height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타원 8"/>
          <p:cNvSpPr/>
          <p:nvPr/>
        </p:nvSpPr>
        <p:spPr>
          <a:xfrm>
            <a:off x="4016896" y="5154801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4823598" y="4883897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3207556" y="5417866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95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1</a:t>
            </a:r>
          </a:p>
          <a:p>
            <a:pPr lvl="1"/>
            <a:r>
              <a:rPr lang="en-US" altLang="ko-KR" dirty="0" smtClean="0"/>
              <a:t>Add a operation to prevent sharing context models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sz="1100" dirty="0" smtClean="0"/>
          </a:p>
          <a:p>
            <a:pPr lvl="1"/>
            <a:endParaRPr lang="en-US" altLang="ko-KR" dirty="0"/>
          </a:p>
          <a:p>
            <a:pPr marL="457200" lvl="1" indent="0">
              <a:buNone/>
            </a:pPr>
            <a:r>
              <a:rPr lang="en-US" altLang="ko-KR" dirty="0" smtClean="0"/>
              <a:t>or:  </a:t>
            </a:r>
            <a:r>
              <a:rPr lang="en-CA" altLang="ko-KR" sz="1200" dirty="0" smtClean="0"/>
              <a:t>( </a:t>
            </a:r>
            <a:r>
              <a:rPr lang="en-CA" altLang="ko-KR" sz="1200" dirty="0" err="1"/>
              <a:t>cbWidth</a:t>
            </a:r>
            <a:r>
              <a:rPr lang="en-CA" altLang="ko-KR" sz="1200" dirty="0"/>
              <a:t> + </a:t>
            </a:r>
            <a:r>
              <a:rPr lang="en-CA" altLang="ko-KR" sz="1200" dirty="0" err="1"/>
              <a:t>cbHeight</a:t>
            </a:r>
            <a:r>
              <a:rPr lang="en-CA" altLang="ko-KR" sz="1200" dirty="0"/>
              <a:t> ) != 12 ? </a:t>
            </a:r>
            <a:r>
              <a:rPr lang="en-CA" altLang="ko-KR" sz="1200" kern="1200" dirty="0">
                <a:solidFill>
                  <a:srgbClr val="000000"/>
                </a:solidFill>
                <a:highlight>
                  <a:srgbClr val="FFFF00"/>
                </a:highlight>
                <a:ea typeface="SimSun" panose="02010600030101010101" pitchFamily="2" charset="-122"/>
                <a:cs typeface="+mn-cs"/>
              </a:rPr>
              <a:t>min(3,</a:t>
            </a:r>
            <a:r>
              <a:rPr lang="en-CA" altLang="ko-KR" sz="1200" dirty="0"/>
              <a:t> 7 − ( ( 1 + </a:t>
            </a:r>
            <a:r>
              <a:rPr lang="en-CA" altLang="ko-KR" sz="1200" dirty="0" smtClean="0"/>
              <a:t>Log2</a:t>
            </a:r>
            <a:r>
              <a:rPr lang="en-CA" altLang="ko-KR" sz="1200" dirty="0"/>
              <a:t>( </a:t>
            </a:r>
            <a:r>
              <a:rPr lang="en-CA" altLang="ko-KR" sz="1200" dirty="0" err="1"/>
              <a:t>cbWidth</a:t>
            </a:r>
            <a:r>
              <a:rPr lang="en-CA" altLang="ko-KR" sz="1200" dirty="0"/>
              <a:t> ) + Log2( </a:t>
            </a:r>
            <a:r>
              <a:rPr lang="en-CA" altLang="ko-KR" sz="1200" dirty="0" err="1"/>
              <a:t>cbHeight</a:t>
            </a:r>
            <a:r>
              <a:rPr lang="en-CA" altLang="ko-KR" sz="1200" dirty="0"/>
              <a:t> ) ) &gt;&gt; 1 </a:t>
            </a:r>
            <a:r>
              <a:rPr lang="en-CA" altLang="ko-KR" sz="1200" dirty="0" smtClean="0"/>
              <a:t>)</a:t>
            </a:r>
            <a:r>
              <a:rPr lang="en-CA" altLang="ko-KR" sz="1200" kern="1200" dirty="0" smtClean="0">
                <a:solidFill>
                  <a:srgbClr val="000000"/>
                </a:solidFill>
                <a:highlight>
                  <a:srgbClr val="FFFF00"/>
                </a:highlight>
                <a:ea typeface="SimSun" panose="02010600030101010101" pitchFamily="2" charset="-122"/>
              </a:rPr>
              <a:t>)</a:t>
            </a:r>
            <a:r>
              <a:rPr lang="en-CA" altLang="ko-KR" sz="1200" dirty="0" smtClean="0"/>
              <a:t> : </a:t>
            </a:r>
            <a:r>
              <a:rPr lang="en-CA" altLang="ko-KR" sz="1200" dirty="0"/>
              <a:t>4</a:t>
            </a:r>
            <a:endParaRPr lang="en-US" altLang="ko-KR" sz="1200" dirty="0" smtClean="0"/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687E8-99F7-41C5-855A-0BD758BDB6C1}" type="slidenum">
              <a:rPr lang="ko-KR" altLang="en-US" smtClean="0"/>
              <a:pPr/>
              <a:t>3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493604"/>
              </p:ext>
            </p:extLst>
          </p:nvPr>
        </p:nvGraphicFramePr>
        <p:xfrm>
          <a:off x="593116" y="1700807"/>
          <a:ext cx="8640963" cy="1872209"/>
        </p:xfrm>
        <a:graphic>
          <a:graphicData uri="http://schemas.openxmlformats.org/drawingml/2006/table">
            <a:tbl>
              <a:tblPr firstRow="1" firstCol="1" bandRow="1"/>
              <a:tblGrid>
                <a:gridCol w="1695586"/>
                <a:gridCol w="3168352"/>
                <a:gridCol w="755405"/>
                <a:gridCol w="755405"/>
                <a:gridCol w="755405"/>
                <a:gridCol w="755405"/>
                <a:gridCol w="755405"/>
              </a:tblGrid>
              <a:tr h="47944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Syntax element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binIdx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794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&gt;=  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3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inter_pred_idc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+ 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!= 12 ? </a:t>
                      </a:r>
                      <a:b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Clip3(0, 3,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7 − ( ( 1 + </a:t>
                      </a:r>
                      <a:b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Log2( 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 + Log2( 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) ) &gt;&gt; 1 )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b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: 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72558"/>
              </p:ext>
            </p:extLst>
          </p:nvPr>
        </p:nvGraphicFramePr>
        <p:xfrm>
          <a:off x="1352600" y="4292722"/>
          <a:ext cx="6480720" cy="2160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10090"/>
                <a:gridCol w="810090"/>
                <a:gridCol w="810090"/>
                <a:gridCol w="810090"/>
                <a:gridCol w="810090"/>
                <a:gridCol w="810090"/>
                <a:gridCol w="810090"/>
                <a:gridCol w="810090"/>
              </a:tblGrid>
              <a:tr h="270030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Width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003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Height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x,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x,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타원 6"/>
          <p:cNvSpPr/>
          <p:nvPr/>
        </p:nvSpPr>
        <p:spPr>
          <a:xfrm>
            <a:off x="4016896" y="5154801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4823598" y="4883897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3207556" y="5417866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876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2</a:t>
            </a:r>
          </a:p>
          <a:p>
            <a:pPr lvl="1"/>
            <a:r>
              <a:rPr lang="en-US" altLang="ko-KR" dirty="0"/>
              <a:t>Add a operation to prevent sharing context </a:t>
            </a:r>
            <a:r>
              <a:rPr lang="en-US" altLang="ko-KR" dirty="0" smtClean="0"/>
              <a:t>models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r>
              <a:rPr lang="en-US" altLang="ko-KR" dirty="0" smtClean="0"/>
              <a:t>Shifting selection of context model depending on block size 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687E8-99F7-41C5-855A-0BD758BDB6C1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857060"/>
              </p:ext>
            </p:extLst>
          </p:nvPr>
        </p:nvGraphicFramePr>
        <p:xfrm>
          <a:off x="593116" y="1700807"/>
          <a:ext cx="8640963" cy="1872209"/>
        </p:xfrm>
        <a:graphic>
          <a:graphicData uri="http://schemas.openxmlformats.org/drawingml/2006/table">
            <a:tbl>
              <a:tblPr firstRow="1" firstCol="1" bandRow="1"/>
              <a:tblGrid>
                <a:gridCol w="1695586"/>
                <a:gridCol w="3168352"/>
                <a:gridCol w="755405"/>
                <a:gridCol w="755405"/>
                <a:gridCol w="755405"/>
                <a:gridCol w="755405"/>
                <a:gridCol w="755405"/>
              </a:tblGrid>
              <a:tr h="479444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Syntax element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binIdx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794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&gt;=  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3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inter_pred_idc</a:t>
                      </a: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+ 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!= 12 ?</a:t>
                      </a:r>
                      <a:b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max(0, 6 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− ( (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Log2( 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cbWidth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) + Log2( </a:t>
                      </a:r>
                      <a:r>
                        <a:rPr lang="en-CA" altLang="ko-KR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cbHeight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 ) ) &gt;&gt; 1 )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b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: 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620280"/>
              </p:ext>
            </p:extLst>
          </p:nvPr>
        </p:nvGraphicFramePr>
        <p:xfrm>
          <a:off x="1352600" y="4292722"/>
          <a:ext cx="6480720" cy="2160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10090"/>
                <a:gridCol w="810090"/>
                <a:gridCol w="810090"/>
                <a:gridCol w="810090"/>
                <a:gridCol w="810090"/>
                <a:gridCol w="810090"/>
                <a:gridCol w="810090"/>
                <a:gridCol w="810090"/>
              </a:tblGrid>
              <a:tr h="270030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Width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0030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Height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x,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x,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1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3, 4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1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2, 4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1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1, 4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0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70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N/A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바탕체" panose="02030609000101010101" pitchFamily="17" charset="-127"/>
                        </a:rPr>
                        <a:t>0, 4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타원 6"/>
          <p:cNvSpPr/>
          <p:nvPr/>
        </p:nvSpPr>
        <p:spPr>
          <a:xfrm>
            <a:off x="4016896" y="5154801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4823598" y="4883897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3207556" y="5417866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4016896" y="5696677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4823598" y="5425773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3207556" y="5959742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626954" y="5146175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6433656" y="4875271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5626954" y="5696677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6433656" y="5425773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4817614" y="5959742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6433656" y="5967649"/>
            <a:ext cx="180000" cy="18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51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Method 2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687E8-99F7-41C5-855A-0BD758BDB6C1}" type="slidenum">
              <a:rPr lang="ko-KR" altLang="en-US" smtClean="0"/>
              <a:pPr/>
              <a:t>5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157717"/>
              </p:ext>
            </p:extLst>
          </p:nvPr>
        </p:nvGraphicFramePr>
        <p:xfrm>
          <a:off x="560512" y="1340768"/>
          <a:ext cx="4320481" cy="21197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3056"/>
                <a:gridCol w="648317"/>
                <a:gridCol w="648317"/>
                <a:gridCol w="722323"/>
                <a:gridCol w="648317"/>
                <a:gridCol w="650151"/>
              </a:tblGrid>
              <a:tr h="235526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576736" y="1002214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98458"/>
              </p:ext>
            </p:extLst>
          </p:nvPr>
        </p:nvGraphicFramePr>
        <p:xfrm>
          <a:off x="5046784" y="1340768"/>
          <a:ext cx="4320481" cy="21197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3056"/>
                <a:gridCol w="648317"/>
                <a:gridCol w="648317"/>
                <a:gridCol w="722323"/>
                <a:gridCol w="648317"/>
                <a:gridCol w="650151"/>
              </a:tblGrid>
              <a:tr h="235526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-0.09%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0.64%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7063008" y="1002214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LD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576736" y="3891239"/>
            <a:ext cx="468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063008" y="3891239"/>
            <a:ext cx="457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LD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877302"/>
              </p:ext>
            </p:extLst>
          </p:nvPr>
        </p:nvGraphicFramePr>
        <p:xfrm>
          <a:off x="560512" y="4217217"/>
          <a:ext cx="4320481" cy="21197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3056"/>
                <a:gridCol w="648317"/>
                <a:gridCol w="648317"/>
                <a:gridCol w="722323"/>
                <a:gridCol w="648317"/>
                <a:gridCol w="650151"/>
              </a:tblGrid>
              <a:tr h="235526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726203"/>
              </p:ext>
            </p:extLst>
          </p:nvPr>
        </p:nvGraphicFramePr>
        <p:xfrm>
          <a:off x="5046784" y="4217217"/>
          <a:ext cx="4320481" cy="21197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3056"/>
                <a:gridCol w="648317"/>
                <a:gridCol w="648317"/>
                <a:gridCol w="722323"/>
                <a:gridCol w="648317"/>
                <a:gridCol w="650151"/>
              </a:tblGrid>
              <a:tr h="235526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1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-0.17%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5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fr-FR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406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altLang="ko-KR" dirty="0" smtClean="0"/>
          </a:p>
          <a:p>
            <a:r>
              <a:rPr lang="en-CA" altLang="ko-KR" dirty="0" smtClean="0"/>
              <a:t>To remove sharing context modeling for </a:t>
            </a:r>
            <a:r>
              <a:rPr lang="en-CA" altLang="ko-KR" dirty="0" err="1" smtClean="0"/>
              <a:t>inter_pred_idc</a:t>
            </a:r>
            <a:r>
              <a:rPr lang="en-CA" altLang="ko-KR" dirty="0" smtClean="0"/>
              <a:t> syntax, two methods are proposed without changes a number of context model</a:t>
            </a:r>
          </a:p>
          <a:p>
            <a:pPr lvl="1"/>
            <a:r>
              <a:rPr lang="en-CA" altLang="ko-KR" dirty="0" smtClean="0"/>
              <a:t>Test 1:</a:t>
            </a:r>
          </a:p>
          <a:p>
            <a:pPr lvl="2"/>
            <a:r>
              <a:rPr lang="en-CA" altLang="ko-KR" dirty="0" smtClean="0"/>
              <a:t>RA: -0.01%, LD: -0.02%</a:t>
            </a:r>
            <a:endParaRPr lang="en-CA" altLang="ko-KR" dirty="0"/>
          </a:p>
          <a:p>
            <a:pPr lvl="1"/>
            <a:r>
              <a:rPr lang="en-CA" altLang="ko-KR" dirty="0" smtClean="0"/>
              <a:t>Test 2:</a:t>
            </a:r>
          </a:p>
          <a:p>
            <a:pPr lvl="2"/>
            <a:r>
              <a:rPr lang="en-CA" altLang="ko-KR" dirty="0"/>
              <a:t>RA: -</a:t>
            </a:r>
            <a:r>
              <a:rPr lang="en-CA" altLang="ko-KR" dirty="0" smtClean="0"/>
              <a:t>0.02%, </a:t>
            </a:r>
            <a:r>
              <a:rPr lang="en-CA" altLang="ko-KR" dirty="0"/>
              <a:t>LD: -</a:t>
            </a:r>
            <a:r>
              <a:rPr lang="en-CA" altLang="ko-KR" dirty="0" smtClean="0"/>
              <a:t>0.03%</a:t>
            </a:r>
            <a:endParaRPr lang="en-CA" altLang="ko-KR" dirty="0"/>
          </a:p>
          <a:p>
            <a:endParaRPr lang="en-CA" altLang="ko-KR" dirty="0"/>
          </a:p>
          <a:p>
            <a:r>
              <a:rPr lang="en-CA" altLang="ko-KR" dirty="0"/>
              <a:t>It is recommended to adopt the </a:t>
            </a:r>
            <a:r>
              <a:rPr lang="en-US" altLang="ko-KR" dirty="0"/>
              <a:t>next draft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CA" altLang="ko-KR" dirty="0"/>
              <a:t>Thanks </a:t>
            </a:r>
            <a:r>
              <a:rPr lang="en-CA" altLang="ko-KR" dirty="0" err="1" smtClean="0"/>
              <a:t>Tencent</a:t>
            </a:r>
            <a:r>
              <a:rPr lang="en-CA" altLang="ko-KR" dirty="0" smtClean="0"/>
              <a:t> for </a:t>
            </a:r>
            <a:r>
              <a:rPr lang="en-CA" altLang="ko-KR" dirty="0"/>
              <a:t>cross-checking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687E8-99F7-41C5-855A-0BD758BDB6C1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8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11500</TotalTime>
  <Words>957</Words>
  <Application>Microsoft Office PowerPoint</Application>
  <PresentationFormat>A4 용지(210x297mm)</PresentationFormat>
  <Paragraphs>483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SimSun</vt:lpstr>
      <vt:lpstr>굴림</vt:lpstr>
      <vt:lpstr>돋움</vt:lpstr>
      <vt:lpstr>맑은 고딕</vt:lpstr>
      <vt:lpstr>바탕체</vt:lpstr>
      <vt:lpstr>Arial</vt:lpstr>
      <vt:lpstr>Times New Roman</vt:lpstr>
      <vt:lpstr>Wingdings</vt:lpstr>
      <vt:lpstr>1_기본 디자인</vt:lpstr>
      <vt:lpstr>디자인 사용자 지정</vt:lpstr>
      <vt:lpstr>PowerPoint 프레젠테이션</vt:lpstr>
      <vt:lpstr>Background</vt:lpstr>
      <vt:lpstr>Proposed method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남정학/선임연구원/차세대표준(연)ABM팀(junghak.nam@lge.com)</dc:creator>
  <cp:lastModifiedBy>임재현/책임연구원/차세대표준(연)AMT팀(jaehyun.lim@lge.com)</cp:lastModifiedBy>
  <cp:revision>43</cp:revision>
  <dcterms:created xsi:type="dcterms:W3CDTF">2019-09-25T10:02:00Z</dcterms:created>
  <dcterms:modified xsi:type="dcterms:W3CDTF">2019-10-04T10:21:25Z</dcterms:modified>
</cp:coreProperties>
</file>