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8"/>
  </p:notesMasterIdLst>
  <p:sldIdLst>
    <p:sldId id="385" r:id="rId2"/>
    <p:sldId id="387" r:id="rId3"/>
    <p:sldId id="388" r:id="rId4"/>
    <p:sldId id="389" r:id="rId5"/>
    <p:sldId id="386" r:id="rId6"/>
    <p:sldId id="39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387"/>
            <p14:sldId id="388"/>
            <p14:sldId id="389"/>
            <p14:sldId id="386"/>
            <p14:sldId id="39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  <p:cmAuthor id="2" name="Weijia Zhu" initials="WZ" lastIdx="1" clrIdx="1">
    <p:extLst>
      <p:ext uri="{19B8F6BF-5375-455C-9EA6-DF929625EA0E}">
        <p15:presenceInfo xmlns:p15="http://schemas.microsoft.com/office/powerpoint/2012/main" userId="ef37e8fb33389b5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E6DC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19" autoAdjust="0"/>
    <p:restoredTop sz="74175"/>
  </p:normalViewPr>
  <p:slideViewPr>
    <p:cSldViewPr snapToGrid="0">
      <p:cViewPr varScale="1">
        <p:scale>
          <a:sx n="113" d="100"/>
          <a:sy n="113" d="100"/>
        </p:scale>
        <p:origin x="14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9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C2BF996-5A49-0043-876C-F695AAC6B856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A5D07-A982-E447-8287-4B256C242D7C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2904-22EF-D745-B752-0AFF80CBB341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C7B-A4C3-164E-9B0C-646209992F64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0CE8DF-76CC-FE4B-BFD1-CBEF5FF984DA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E87F-8E67-B845-809D-17AE6A58FC87}" type="datetime1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A1658-3D41-C34B-BD37-8517F4DD0376}" type="datetime1">
              <a:rPr lang="en-US" smtClean="0"/>
              <a:t>10/5/19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BD927-C06C-2044-B33C-E8BCDCE061D7}" type="datetime1">
              <a:rPr lang="en-US" smtClean="0"/>
              <a:t>10/5/19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E7A8B-9F2F-4E4C-A177-9B217476C157}" type="datetime1">
              <a:rPr lang="en-US" smtClean="0"/>
              <a:t>10/5/19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922B3E-45CA-0248-A3FA-2D1D95C2B02B}" type="datetime1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122ACD-D249-AC4D-A299-F96DFCBDBA88}" type="datetime1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D0BA72E1-4346-954A-8EEF-A9308684576B}" type="datetime1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JVET-P0538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066799" y="1940854"/>
            <a:ext cx="9767455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Non-CE5: chroma deblocking clean-up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369128" y="4108679"/>
            <a:ext cx="7294852" cy="108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Jizheng</a:t>
            </a:r>
            <a:r>
              <a:rPr lang="en-US" dirty="0"/>
              <a:t> Xu, Li Zhang, </a:t>
            </a:r>
            <a:r>
              <a:rPr lang="en-US" dirty="0" err="1"/>
              <a:t>Weijia</a:t>
            </a:r>
            <a:r>
              <a:rPr lang="en-US" dirty="0"/>
              <a:t> Zhu, Kai Zhang, Hongbin Liu</a:t>
            </a:r>
            <a:endParaRPr lang="en-US" altLang="zh-CN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1D732D7-9247-164A-B468-5FDCE394D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46B0D0-1CC8-D143-9B08-A871D4AD5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53386"/>
            <a:ext cx="7023377" cy="404614"/>
          </a:xfrm>
        </p:spPr>
        <p:txBody>
          <a:bodyPr/>
          <a:lstStyle/>
          <a:p>
            <a:r>
              <a:rPr lang="en-US" dirty="0"/>
              <a:t>JVET-P0538</a:t>
            </a:r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7A56F-A75F-CD4E-9D7C-62324AC12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Cleanup on applying chroma QP table chroma deblocking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0F6312-B646-8F4B-BE99-CF8709EF5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512711"/>
            <a:ext cx="10687050" cy="4581429"/>
          </a:xfrm>
        </p:spPr>
        <p:txBody>
          <a:bodyPr/>
          <a:lstStyle/>
          <a:p>
            <a:r>
              <a:rPr lang="en-US" dirty="0"/>
              <a:t>Aspect 1</a:t>
            </a:r>
          </a:p>
          <a:p>
            <a:pPr lvl="1"/>
            <a:r>
              <a:rPr lang="en-US" dirty="0"/>
              <a:t>PPS offset added after applying chroma QP table</a:t>
            </a:r>
          </a:p>
          <a:p>
            <a:r>
              <a:rPr lang="en-US" dirty="0"/>
              <a:t>Aspect 2</a:t>
            </a:r>
          </a:p>
          <a:p>
            <a:pPr lvl="1"/>
            <a:r>
              <a:rPr lang="en-US" dirty="0"/>
              <a:t>No QP clipping between applying PPS offset and slice-level adjustment</a:t>
            </a:r>
          </a:p>
          <a:p>
            <a:r>
              <a:rPr lang="en-US" dirty="0"/>
              <a:t>Aspect 3</a:t>
            </a:r>
          </a:p>
          <a:p>
            <a:pPr lvl="1"/>
            <a:r>
              <a:rPr lang="en-US" dirty="0"/>
              <a:t>Chroma QP table on each side instead of chroma QP table on the average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831E28-A04B-5243-A460-F30DBA0AD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</p:spTree>
    <p:extLst>
      <p:ext uri="{BB962C8B-B14F-4D97-AF65-F5344CB8AC3E}">
        <p14:creationId xmlns:p14="http://schemas.microsoft.com/office/powerpoint/2010/main" val="4047037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49F18-C2E3-3442-A67A-80278823A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E2F74-130E-F941-AB46-D1EF7E209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 err="1"/>
              <a:t>cQpPicOffset</a:t>
            </a:r>
            <a:r>
              <a:rPr lang="en-CA" dirty="0"/>
              <a:t> applied on the output of chroma QP table</a:t>
            </a:r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marL="0" indent="0" hangingPunct="0">
              <a:buNone/>
            </a:pPr>
            <a:r>
              <a:rPr lang="en-CA" dirty="0"/>
              <a:t>Similar to spec. ticket #415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33E25B-EC67-4049-99F1-654557B70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JVET-P0538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E98CCC-5EB6-B341-91EF-21FA164CBD8C}"/>
              </a:ext>
            </a:extLst>
          </p:cNvPr>
          <p:cNvSpPr/>
          <p:nvPr/>
        </p:nvSpPr>
        <p:spPr>
          <a:xfrm>
            <a:off x="1631312" y="2299159"/>
            <a:ext cx="8805333" cy="1333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is derived as follows:</a:t>
            </a:r>
            <a:endParaRPr lang="en-US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6858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914400" algn="l"/>
                <a:tab pos="6031230" algn="ctr"/>
                <a:tab pos="6156960" algn="r"/>
              </a:tabLst>
            </a:pP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qPi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= Clip3( 0, 63, ( (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+ 1 )  &gt;&gt;  1 ) +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cQpPicOffset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)			(8‑1132)</a:t>
            </a:r>
            <a:endParaRPr lang="en-US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6858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914400" algn="l"/>
                <a:tab pos="6031230" algn="ctr"/>
                <a:tab pos="6156960" algn="r"/>
              </a:tabLst>
            </a:pP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ChromaQpTable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− 1 ][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qPi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]						(8‑1133)</a:t>
            </a:r>
            <a:endParaRPr lang="en-US" sz="2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8229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DE73A-99F4-B44A-85B9-3ED5CC5C9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F087F-34A7-1241-8B3C-834F064B5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QP clipping between applying PPS QP offset and slice-level adjustment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130E78-CC22-1B48-ACE8-C69761674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JVET-P0538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40C1AB-1988-A547-90F8-B584A61D55BE}"/>
              </a:ext>
            </a:extLst>
          </p:cNvPr>
          <p:cNvSpPr/>
          <p:nvPr/>
        </p:nvSpPr>
        <p:spPr>
          <a:xfrm>
            <a:off x="1200150" y="2208153"/>
            <a:ext cx="9671050" cy="1333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is derived as follows:</a:t>
            </a:r>
            <a:endParaRPr lang="en-US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6858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914400" algn="l"/>
                <a:tab pos="6031230" algn="ctr"/>
                <a:tab pos="6156960" algn="r"/>
              </a:tabLst>
            </a:pP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qPi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= Clip3( 0, 63, (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+ 1 )  &gt;&gt;  1 )						(8‑1132)</a:t>
            </a:r>
            <a:endParaRPr lang="en-US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6858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914400" algn="l"/>
                <a:tab pos="6031230" algn="ctr"/>
                <a:tab pos="6156960" algn="r"/>
              </a:tabLst>
            </a:pP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ChromaQpTable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− 1 ][ 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qPi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 ] +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cQpPicOffset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						(8‑1133)</a:t>
            </a:r>
            <a:endParaRPr lang="en-US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25D560-864B-C64D-86E2-BA62A15EFED3}"/>
              </a:ext>
            </a:extLst>
          </p:cNvPr>
          <p:cNvSpPr/>
          <p:nvPr/>
        </p:nvSpPr>
        <p:spPr>
          <a:xfrm>
            <a:off x="1456267" y="3745746"/>
            <a:ext cx="94149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" pitchFamily="2" charset="0"/>
              </a:rPr>
              <a:t>The value of the variable </a:t>
            </a:r>
            <a:r>
              <a:rPr lang="el-GR" dirty="0">
                <a:latin typeface="Times" pitchFamily="2" charset="0"/>
              </a:rPr>
              <a:t>β′ </a:t>
            </a:r>
            <a:r>
              <a:rPr lang="en-US" dirty="0">
                <a:latin typeface="Times" pitchFamily="2" charset="0"/>
              </a:rPr>
              <a:t>is determined as specified in Table 8-18 based on the quantization parameter Q derived as follows: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	Q = Clip3( 0, 63,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dirty="0">
                <a:latin typeface="Times" pitchFamily="2" charset="0"/>
              </a:rPr>
              <a:t> + ( slice_beta_offset_div2  &lt;&lt;  1 ) )				   (8-1134)</a:t>
            </a:r>
          </a:p>
          <a:p>
            <a:endParaRPr lang="en-US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212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C6106-3915-5847-95B4-E03892518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Aspect 3 - mapping on average vs. average of mapping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CE45BE-61F5-7243-8D3F-D3DB368F7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JVET-P0538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E8B0DC-F1A6-8545-92F9-AF6AA6B5BA7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893564" y="1600517"/>
            <a:ext cx="5943600" cy="426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07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6D43-65C1-8B4B-852D-B8A869132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3 –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A0B65B-7200-154B-94BD-42159F208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A892F8-350F-CC46-9264-F47225A61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JVET-P0538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3435602A-A09F-664F-A486-A216F326B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511" y="3185721"/>
            <a:ext cx="11085689" cy="140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</a:pPr>
            <a:r>
              <a:rPr kumimoji="0" lang="en-CA" altLang="en-US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The variable </a:t>
            </a:r>
            <a:r>
              <a:rPr kumimoji="0" lang="en-CA" altLang="en-US" sz="17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Qp</a:t>
            </a:r>
            <a:r>
              <a:rPr kumimoji="0" lang="en-CA" altLang="en-US" sz="1700" b="0" i="0" u="none" strike="noStrike" cap="none" normalizeH="0" baseline="-30000" dirty="0" err="1">
                <a:ln>
                  <a:noFill/>
                </a:ln>
                <a:solidFill>
                  <a:schemeClr val="tx1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C</a:t>
            </a:r>
            <a:r>
              <a:rPr kumimoji="0" lang="en-CA" altLang="en-US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 is derived as follows:</a:t>
            </a:r>
            <a:endParaRPr kumimoji="0" lang="en-CA" altLang="en-US" sz="1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</a:pPr>
            <a:r>
              <a:rPr kumimoji="0" lang="en-CA" altLang="en-US" sz="17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		</a:t>
            </a:r>
            <a:r>
              <a:rPr kumimoji="0" lang="en-CA" altLang="en-US" sz="17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Qp</a:t>
            </a:r>
            <a:r>
              <a:rPr kumimoji="0" lang="en-CA" altLang="en-US" sz="1700" b="0" i="0" u="none" strike="noStrike" cap="none" normalizeH="0" baseline="-3000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C</a:t>
            </a:r>
            <a:r>
              <a:rPr kumimoji="0" lang="en-CA" altLang="en-US" sz="17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 = (( </a:t>
            </a:r>
            <a:r>
              <a:rPr kumimoji="0" lang="en-CA" altLang="en-US" sz="17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ChromaQpTable</a:t>
            </a:r>
            <a:r>
              <a:rPr kumimoji="0" lang="en-CA" altLang="en-US" sz="17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[ </a:t>
            </a:r>
            <a:r>
              <a:rPr kumimoji="0" lang="en-CA" altLang="en-US" sz="17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cIdx</a:t>
            </a:r>
            <a:r>
              <a:rPr kumimoji="0" lang="en-CA" altLang="en-US" sz="17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 – 1 ][ </a:t>
            </a:r>
            <a:r>
              <a:rPr kumimoji="0" lang="en-CA" altLang="en-US" sz="17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Qp</a:t>
            </a:r>
            <a:r>
              <a:rPr kumimoji="0" lang="en-CA" altLang="en-US" sz="1700" b="0" i="0" u="none" strike="noStrike" cap="none" normalizeH="0" baseline="-3000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Q</a:t>
            </a:r>
            <a:r>
              <a:rPr kumimoji="0" lang="en-CA" altLang="en-US" sz="17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 ] + </a:t>
            </a:r>
            <a:r>
              <a:rPr kumimoji="0" lang="en-CA" altLang="en-US" sz="17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ChromaQpTable</a:t>
            </a:r>
            <a:r>
              <a:rPr kumimoji="0" lang="en-CA" altLang="en-US" sz="17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[ </a:t>
            </a:r>
            <a:r>
              <a:rPr kumimoji="0" lang="en-CA" altLang="en-US" sz="17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cIdx</a:t>
            </a:r>
            <a:r>
              <a:rPr kumimoji="0" lang="en-CA" altLang="en-US" sz="17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 – 1 ][ </a:t>
            </a:r>
            <a:r>
              <a:rPr kumimoji="0" lang="en-CA" altLang="en-US" sz="17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Qp</a:t>
            </a:r>
            <a:r>
              <a:rPr kumimoji="0" lang="en-CA" altLang="zh-CN" sz="1700" b="0" i="0" u="none" strike="noStrike" cap="none" normalizeH="0" baseline="-3000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P</a:t>
            </a:r>
            <a:r>
              <a:rPr kumimoji="0" lang="en-CA" altLang="zh-CN" sz="17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 ] + 1 ) &gt;&gt; 1 ) +</a:t>
            </a:r>
            <a:r>
              <a:rPr lang="en-CA" altLang="zh-CN" sz="1700" dirty="0">
                <a:solidFill>
                  <a:srgbClr val="000000"/>
                </a:solidFill>
                <a:latin typeface="Times" pitchFamily="2" charset="0"/>
                <a:ea typeface="SimSun" panose="02010600030101010101" pitchFamily="2" charset="-122"/>
              </a:rPr>
              <a:t> </a:t>
            </a:r>
            <a:r>
              <a:rPr kumimoji="0" lang="en-CA" altLang="zh-CN" sz="17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cQpPicOffset</a:t>
            </a:r>
            <a:r>
              <a:rPr kumimoji="0" lang="en-CA" altLang="zh-CN" sz="17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	(8‑1133)</a:t>
            </a:r>
            <a:endParaRPr kumimoji="0" lang="en-CA" altLang="zh-CN" sz="1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</a:pPr>
            <a:r>
              <a:rPr kumimoji="0" lang="en-CA" altLang="ko-KR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The value of the variable β′ is determined as specified in Table 8‑18 based on the quantization parameter Q derived as follows:</a:t>
            </a:r>
            <a:endParaRPr kumimoji="0" lang="en-CA" altLang="ko-KR" sz="1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504825" algn="l"/>
                <a:tab pos="685800" algn="l"/>
                <a:tab pos="914400" algn="l"/>
                <a:tab pos="1008063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325" algn="r"/>
              </a:tabLst>
            </a:pPr>
            <a:r>
              <a:rPr kumimoji="0" lang="en-CA" altLang="ko-KR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		Q = Clip3( 0, 63, </a:t>
            </a:r>
            <a:r>
              <a:rPr kumimoji="0" lang="en-CA" altLang="ko-KR" sz="17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Qp</a:t>
            </a:r>
            <a:r>
              <a:rPr kumimoji="0" lang="en-CA" altLang="ko-KR" sz="1700" b="0" i="0" u="none" strike="noStrike" cap="none" normalizeH="0" baseline="-30000" dirty="0" err="1">
                <a:ln>
                  <a:noFill/>
                </a:ln>
                <a:solidFill>
                  <a:schemeClr val="tx1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C</a:t>
            </a:r>
            <a:r>
              <a:rPr kumimoji="0" lang="en-CA" altLang="ko-KR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itchFamily="2" charset="0"/>
                <a:ea typeface="SimSun" panose="02010600030101010101" pitchFamily="2" charset="-122"/>
              </a:rPr>
              <a:t> + ( slice_beta_offset_div2  &lt;&lt;  1 ) )						(8‑1134)</a:t>
            </a:r>
            <a:endParaRPr kumimoji="0" lang="en-CA" altLang="ko-KR" sz="1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499393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72553</TotalTime>
  <Words>176</Words>
  <Application>Microsoft Macintosh PowerPoint</Application>
  <PresentationFormat>Widescreen</PresentationFormat>
  <Paragraphs>43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Franklin Gothic Book</vt:lpstr>
      <vt:lpstr>Times</vt:lpstr>
      <vt:lpstr>Times New Roman</vt:lpstr>
      <vt:lpstr>Crop</vt:lpstr>
      <vt:lpstr>PowerPoint Presentation</vt:lpstr>
      <vt:lpstr>Cleanup on applying chroma QP table chroma deblocking</vt:lpstr>
      <vt:lpstr>Aspect 1</vt:lpstr>
      <vt:lpstr>Aspect 2</vt:lpstr>
      <vt:lpstr>Aspect 3 - mapping on average vs. average of mapping</vt:lpstr>
      <vt:lpstr>Aspect 3 – cont.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许继征</cp:lastModifiedBy>
  <cp:revision>1470</cp:revision>
  <dcterms:created xsi:type="dcterms:W3CDTF">2018-06-14T01:00:05Z</dcterms:created>
  <dcterms:modified xsi:type="dcterms:W3CDTF">2019-10-05T08:26:29Z</dcterms:modified>
</cp:coreProperties>
</file>