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6"/>
  </p:notesMasterIdLst>
  <p:sldIdLst>
    <p:sldId id="385" r:id="rId2"/>
    <p:sldId id="386" r:id="rId3"/>
    <p:sldId id="387" r:id="rId4"/>
    <p:sldId id="38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87"/>
            <p14:sldId id="3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8" autoAdjust="0"/>
    <p:restoredTop sz="74150"/>
  </p:normalViewPr>
  <p:slideViewPr>
    <p:cSldViewPr snapToGrid="0">
      <p:cViewPr varScale="1">
        <p:scale>
          <a:sx n="93" d="100"/>
          <a:sy n="93" d="100"/>
        </p:scale>
        <p:origin x="19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C2BF996-5A49-0043-876C-F695AAC6B856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5D07-A982-E447-8287-4B256C242D7C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2904-22EF-D745-B752-0AFF80CBB341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C7B-A4C3-164E-9B0C-646209992F64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0CE8DF-76CC-FE4B-BFD1-CBEF5FF984DA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E87F-8E67-B845-809D-17AE6A58FC87}" type="datetime1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1658-3D41-C34B-BD37-8517F4DD0376}" type="datetime1">
              <a:rPr lang="en-US" smtClean="0"/>
              <a:t>10/4/19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BD927-C06C-2044-B33C-E8BCDCE061D7}" type="datetime1">
              <a:rPr lang="en-US" smtClean="0"/>
              <a:t>10/4/19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E7A8B-9F2F-4E4C-A177-9B217476C157}" type="datetime1">
              <a:rPr lang="en-US" smtClean="0"/>
              <a:t>10/4/19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922B3E-45CA-0248-A3FA-2D1D95C2B02B}" type="datetime1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122ACD-D249-AC4D-A299-F96DFCBDBA88}" type="datetime1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0BA72E1-4346-954A-8EEF-A9308684576B}" type="datetime1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Non-CE6: Transform skip with fixed transform shift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Jizheng</a:t>
            </a:r>
            <a:r>
              <a:rPr lang="en-US" dirty="0"/>
              <a:t> Xu, Li Zhang, </a:t>
            </a:r>
            <a:r>
              <a:rPr lang="en-US" dirty="0" err="1"/>
              <a:t>Weijia</a:t>
            </a:r>
            <a:r>
              <a:rPr lang="en-US" dirty="0"/>
              <a:t> Zhu, Kai Zhang, Hongbin Liu, </a:t>
            </a:r>
            <a:r>
              <a:rPr lang="en-US" dirty="0" err="1"/>
              <a:t>Zhiping</a:t>
            </a:r>
            <a:r>
              <a:rPr lang="en-US" dirty="0"/>
              <a:t> Deng</a:t>
            </a:r>
            <a:endParaRPr lang="en-US" altLang="zh-CN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46B0D0-1CC8-D143-9B08-A871D4AD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5C5E-DD92-D345-A18F-6AF8868E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in HEVC &amp;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E8A3C-F7BA-CC45-834D-60E9A9FB8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4x4 was introduced to HEVC v1 with the least impact to other tools</a:t>
            </a:r>
          </a:p>
          <a:p>
            <a:pPr lvl="1"/>
            <a:r>
              <a:rPr lang="en-US" dirty="0"/>
              <a:t>Align to 4x4 transformed block – to have a left shift to simulate 4x4 transform and a right shift to compensate it during </a:t>
            </a:r>
            <a:r>
              <a:rPr lang="en-US" dirty="0" err="1"/>
              <a:t>dequant</a:t>
            </a:r>
            <a:endParaRPr lang="en-US" dirty="0"/>
          </a:p>
          <a:p>
            <a:r>
              <a:rPr lang="en-US" dirty="0"/>
              <a:t>TS applied to larger blocks</a:t>
            </a:r>
          </a:p>
          <a:p>
            <a:pPr lvl="1"/>
            <a:r>
              <a:rPr lang="en-US" dirty="0" err="1"/>
              <a:t>Dequant</a:t>
            </a:r>
            <a:r>
              <a:rPr lang="en-US" dirty="0"/>
              <a:t> (right shift) and inv-transform (left shift) aligned to transform at the same size</a:t>
            </a:r>
          </a:p>
          <a:p>
            <a:r>
              <a:rPr lang="en-US" dirty="0"/>
              <a:t>VVC inherited HEVC design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E14A4-433B-6846-A2A6-086C4BA4F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</p:spTree>
    <p:extLst>
      <p:ext uri="{BB962C8B-B14F-4D97-AF65-F5344CB8AC3E}">
        <p14:creationId xmlns:p14="http://schemas.microsoft.com/office/powerpoint/2010/main" val="1633483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0B18F-D94E-F341-A53B-833D996F2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in VVC draft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FD94A-8929-FA4B-AD35-210618E50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Dequantization</a:t>
            </a:r>
          </a:p>
          <a:p>
            <a:pPr lvl="1"/>
            <a:r>
              <a:rPr lang="en-CA" dirty="0" err="1"/>
              <a:t>rectNonTsFlag</a:t>
            </a:r>
            <a:r>
              <a:rPr lang="en-CA" dirty="0"/>
              <a:t> = (((Log2(</a:t>
            </a:r>
            <a:r>
              <a:rPr lang="en-CA" dirty="0" err="1"/>
              <a:t>nTbW</a:t>
            </a:r>
            <a:r>
              <a:rPr lang="en-CA" dirty="0"/>
              <a:t>) + Log2(</a:t>
            </a:r>
            <a:r>
              <a:rPr lang="en-CA" dirty="0" err="1"/>
              <a:t>nTbH</a:t>
            </a:r>
            <a:r>
              <a:rPr lang="en-CA" dirty="0"/>
              <a:t>)) &amp; 1) == 1 &amp;&amp; </a:t>
            </a:r>
            <a:r>
              <a:rPr lang="en-CA" dirty="0" err="1"/>
              <a:t>transform_skip_flag</a:t>
            </a:r>
            <a:r>
              <a:rPr lang="en-US" dirty="0"/>
              <a:t>  == 0)</a:t>
            </a:r>
          </a:p>
          <a:p>
            <a:pPr lvl="1"/>
            <a:r>
              <a:rPr lang="en-CA" dirty="0" err="1"/>
              <a:t>bdShift</a:t>
            </a:r>
            <a:r>
              <a:rPr lang="en-CA" dirty="0"/>
              <a:t> = </a:t>
            </a:r>
            <a:r>
              <a:rPr lang="en-CA" dirty="0" err="1"/>
              <a:t>bitDepth</a:t>
            </a:r>
            <a:r>
              <a:rPr lang="en-CA" dirty="0"/>
              <a:t>+((</a:t>
            </a:r>
            <a:r>
              <a:rPr lang="en-CA" dirty="0" err="1"/>
              <a:t>rectNonTsFlag</a:t>
            </a:r>
            <a:r>
              <a:rPr lang="en-CA" dirty="0"/>
              <a:t> ? 1:0 )+ (Log2(</a:t>
            </a:r>
            <a:r>
              <a:rPr lang="en-CA" dirty="0" err="1"/>
              <a:t>nTbW</a:t>
            </a:r>
            <a:r>
              <a:rPr lang="en-CA" dirty="0"/>
              <a:t>) + Log2(</a:t>
            </a:r>
            <a:r>
              <a:rPr lang="en-CA" dirty="0" err="1"/>
              <a:t>nTbH</a:t>
            </a:r>
            <a:r>
              <a:rPr lang="en-CA" dirty="0"/>
              <a:t>))/2 )− 5</a:t>
            </a:r>
          </a:p>
          <a:p>
            <a:pPr lvl="1"/>
            <a:r>
              <a:rPr lang="en-CA" dirty="0"/>
              <a:t>&gt;&gt; </a:t>
            </a:r>
            <a:r>
              <a:rPr lang="en-CA" dirty="0" err="1"/>
              <a:t>bdShift</a:t>
            </a:r>
            <a:endParaRPr lang="en-CA" dirty="0"/>
          </a:p>
          <a:p>
            <a:pPr lvl="1"/>
            <a:r>
              <a:rPr lang="en-CA" dirty="0">
                <a:solidFill>
                  <a:srgbClr val="C00000"/>
                </a:solidFill>
              </a:rPr>
              <a:t>Not align to transformed block any more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Inv-transform</a:t>
            </a:r>
          </a:p>
          <a:p>
            <a:pPr lvl="1"/>
            <a:r>
              <a:rPr lang="en-CA" dirty="0" err="1"/>
              <a:t>tsShift</a:t>
            </a:r>
            <a:r>
              <a:rPr lang="en-CA" dirty="0"/>
              <a:t> = 5 + ( ( Log2( </a:t>
            </a:r>
            <a:r>
              <a:rPr lang="en-CA" dirty="0" err="1"/>
              <a:t>nTbW</a:t>
            </a:r>
            <a:r>
              <a:rPr lang="en-CA" dirty="0"/>
              <a:t> ) + Log2( </a:t>
            </a:r>
            <a:r>
              <a:rPr lang="en-CA" dirty="0" err="1"/>
              <a:t>nTbH</a:t>
            </a:r>
            <a:r>
              <a:rPr lang="en-CA" dirty="0"/>
              <a:t> ) ) / 2 )</a:t>
            </a:r>
          </a:p>
          <a:p>
            <a:pPr lvl="1"/>
            <a:r>
              <a:rPr lang="en-CA" dirty="0"/>
              <a:t>&lt;&lt; </a:t>
            </a:r>
            <a:r>
              <a:rPr lang="en-CA" dirty="0" err="1"/>
              <a:t>tsShift</a:t>
            </a:r>
            <a:endParaRPr lang="en-CA" dirty="0"/>
          </a:p>
          <a:p>
            <a:pPr lvl="1"/>
            <a:r>
              <a:rPr lang="en-CA" dirty="0"/>
              <a:t>&gt;&gt; (20 – </a:t>
            </a:r>
            <a:r>
              <a:rPr lang="en-CA" dirty="0" err="1"/>
              <a:t>bitDepth</a:t>
            </a:r>
            <a:r>
              <a:rPr lang="en-CA" dirty="0"/>
              <a:t>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B5D23A-6FB7-DD44-80EB-40F095EDB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</p:spTree>
    <p:extLst>
      <p:ext uri="{BB962C8B-B14F-4D97-AF65-F5344CB8AC3E}">
        <p14:creationId xmlns:p14="http://schemas.microsoft.com/office/powerpoint/2010/main" val="1193276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FC1B8-0248-754E-A3B3-F9AE6F203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F6A9B-864A-1B41-AABC-211EE46CE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71575"/>
            <a:ext cx="5300176" cy="4922565"/>
          </a:xfrm>
        </p:spPr>
        <p:txBody>
          <a:bodyPr/>
          <a:lstStyle/>
          <a:p>
            <a:r>
              <a:rPr lang="en-US" dirty="0"/>
              <a:t>Method 1</a:t>
            </a:r>
          </a:p>
          <a:p>
            <a:pPr lvl="1"/>
            <a:r>
              <a:rPr lang="en-US" dirty="0" err="1"/>
              <a:t>bdShift</a:t>
            </a:r>
            <a:r>
              <a:rPr lang="en-US" dirty="0"/>
              <a:t> = 5</a:t>
            </a:r>
          </a:p>
          <a:p>
            <a:r>
              <a:rPr lang="en-US" dirty="0"/>
              <a:t>Method 2</a:t>
            </a:r>
          </a:p>
          <a:p>
            <a:pPr lvl="1"/>
            <a:r>
              <a:rPr lang="en-US" dirty="0"/>
              <a:t>Skip all transform shift</a:t>
            </a:r>
          </a:p>
          <a:p>
            <a:pPr lvl="1"/>
            <a:r>
              <a:rPr lang="en-US" dirty="0"/>
              <a:t>Align to </a:t>
            </a:r>
            <a:r>
              <a:rPr lang="en-US" dirty="0" err="1"/>
              <a:t>transquant_bypass</a:t>
            </a:r>
            <a:endParaRPr lang="en-US" dirty="0"/>
          </a:p>
          <a:p>
            <a:pPr lvl="1"/>
            <a:r>
              <a:rPr lang="en-US" dirty="0"/>
              <a:t>Clean text &amp; logic</a:t>
            </a:r>
          </a:p>
          <a:p>
            <a:pPr marL="530352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 performance impact on CTC results.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29CA7F-88E2-3D4F-A5BA-0C28F8B4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JVET-P0538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64C76A-C72C-AC4D-B2CD-E55958767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328414"/>
            <a:ext cx="4419600" cy="58039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D53075-2799-C34A-8964-D825D2063276}"/>
              </a:ext>
            </a:extLst>
          </p:cNvPr>
          <p:cNvSpPr/>
          <p:nvPr/>
        </p:nvSpPr>
        <p:spPr>
          <a:xfrm>
            <a:off x="6500326" y="6344920"/>
            <a:ext cx="903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Low QP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67936F-7AB3-BC48-9C18-99AB0BBAC823}"/>
              </a:ext>
            </a:extLst>
          </p:cNvPr>
          <p:cNvSpPr/>
          <p:nvPr/>
        </p:nvSpPr>
        <p:spPr>
          <a:xfrm>
            <a:off x="1200150" y="5114697"/>
            <a:ext cx="3475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to Sony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32074730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72500</TotalTime>
  <Words>149</Words>
  <Application>Microsoft Macintosh PowerPoint</Application>
  <PresentationFormat>Widescreen</PresentationFormat>
  <Paragraphs>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Franklin Gothic Book</vt:lpstr>
      <vt:lpstr>Crop</vt:lpstr>
      <vt:lpstr>PowerPoint Presentation</vt:lpstr>
      <vt:lpstr>TS in HEVC &amp; VVC</vt:lpstr>
      <vt:lpstr>TS in VVC draft 6</vt:lpstr>
      <vt:lpstr>Proposed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1462</cp:revision>
  <dcterms:created xsi:type="dcterms:W3CDTF">2018-06-14T01:00:05Z</dcterms:created>
  <dcterms:modified xsi:type="dcterms:W3CDTF">2019-10-04T14:18:48Z</dcterms:modified>
</cp:coreProperties>
</file>