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99FF99"/>
    <a:srgbClr val="B9E4FF"/>
    <a:srgbClr val="D5DFFB"/>
    <a:srgbClr val="D7D7E5"/>
    <a:srgbClr val="C3C3D7"/>
    <a:srgbClr val="BEBED4"/>
    <a:srgbClr val="646496"/>
    <a:srgbClr val="3333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77059" autoAdjust="0"/>
  </p:normalViewPr>
  <p:slideViewPr>
    <p:cSldViewPr>
      <p:cViewPr varScale="1">
        <p:scale>
          <a:sx n="123" d="100"/>
          <a:sy n="123" d="100"/>
        </p:scale>
        <p:origin x="29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2019/10/5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2019/10/5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2019/10/5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Copyright(C) 20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JVET-P0533</a:t>
            </a:r>
            <a:br>
              <a:rPr kumimoji="1" lang="en-US" altLang="ja-JP" dirty="0"/>
            </a:br>
            <a:r>
              <a:rPr lang="en-US" altLang="ja-JP" sz="4000" dirty="0"/>
              <a:t>CE4-related: Motion vector rounding in enabled </a:t>
            </a:r>
            <a:r>
              <a:rPr lang="en-US" altLang="ja-JP" sz="4000" dirty="0" err="1"/>
              <a:t>hpelIfIdx</a:t>
            </a:r>
            <a:endParaRPr kumimoji="1" lang="ja-JP" altLang="en-US" sz="40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8412676" cy="1443852"/>
          </a:xfrm>
        </p:spPr>
        <p:txBody>
          <a:bodyPr/>
          <a:lstStyle/>
          <a:p>
            <a:r>
              <a:rPr lang="en-US" altLang="ja-JP" dirty="0"/>
              <a:t>Y. Kidani, K. Kawamura, K. Unno and S. Naito</a:t>
            </a:r>
          </a:p>
          <a:p>
            <a:r>
              <a:rPr kumimoji="1" lang="en-US" altLang="ja-JP" dirty="0"/>
              <a:t>KDDI Corp. (KDDI Research Inc.)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In the previous meeting, half-</a:t>
            </a:r>
            <a:r>
              <a:rPr lang="en-US" altLang="ja-JP" dirty="0" err="1"/>
              <a:t>pel</a:t>
            </a:r>
            <a:r>
              <a:rPr lang="en-US" altLang="ja-JP" dirty="0"/>
              <a:t> interpolation filter (HPEL-IF) was adopted to improve coding gain.</a:t>
            </a:r>
          </a:p>
          <a:p>
            <a:endParaRPr lang="en-US" altLang="ja-JP" dirty="0"/>
          </a:p>
          <a:p>
            <a:r>
              <a:rPr lang="en-CA" altLang="ja-JP" dirty="0"/>
              <a:t>In the current design, HPEL-IF is determined by </a:t>
            </a:r>
            <a:r>
              <a:rPr lang="en-CA" altLang="ja-JP" dirty="0" err="1"/>
              <a:t>hpelIfIdx</a:t>
            </a:r>
            <a:r>
              <a:rPr lang="en-CA" altLang="ja-JP" dirty="0"/>
              <a:t> and motion vector reference position (MV-pos.) which are inherited in merge mode.</a:t>
            </a:r>
          </a:p>
          <a:p>
            <a:endParaRPr lang="en-CA" altLang="ja-JP" dirty="0"/>
          </a:p>
          <a:p>
            <a:r>
              <a:rPr lang="en-CA" altLang="ja-JP" dirty="0"/>
              <a:t>MV-pos., however, may shift from half-</a:t>
            </a:r>
            <a:r>
              <a:rPr lang="en-CA" altLang="ja-JP" dirty="0" err="1"/>
              <a:t>pel</a:t>
            </a:r>
            <a:r>
              <a:rPr lang="en-CA" altLang="ja-JP" dirty="0"/>
              <a:t> position if pair-wise average merge mode, MMVD, or DMVR are used. </a:t>
            </a:r>
          </a:p>
          <a:p>
            <a:endParaRPr lang="en-US" altLang="ja-JP" dirty="0"/>
          </a:p>
          <a:p>
            <a:r>
              <a:rPr lang="en-CA" altLang="ja-JP" u="sng" dirty="0"/>
              <a:t>Motion vector rounding in enabled </a:t>
            </a:r>
            <a:r>
              <a:rPr lang="en-CA" altLang="ja-JP" u="sng" dirty="0" err="1"/>
              <a:t>hpelIfIdx</a:t>
            </a:r>
            <a:r>
              <a:rPr lang="en-CA" altLang="ja-JP" u="sng" dirty="0"/>
              <a:t> is proposed if pair-wise average merge mode, MMVD or DMVR are used.</a:t>
            </a:r>
            <a:endParaRPr lang="en-US" altLang="ja-JP" u="sng" dirty="0"/>
          </a:p>
          <a:p>
            <a:endParaRPr lang="en-US" altLang="ja-JP" dirty="0"/>
          </a:p>
          <a:p>
            <a:r>
              <a:rPr lang="en-US" altLang="ja-JP" dirty="0"/>
              <a:t>Results show overall </a:t>
            </a:r>
            <a:r>
              <a:rPr lang="en-US" altLang="ja-JP" dirty="0" err="1"/>
              <a:t>luma</a:t>
            </a:r>
            <a:r>
              <a:rPr lang="en-US" altLang="ja-JP" dirty="0"/>
              <a:t> BD-rate 0.01%/0.01% for RA/LDB over VTM6.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Summary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HPEL-IF is applied when </a:t>
            </a:r>
            <a:r>
              <a:rPr lang="en-US" altLang="ja-JP" dirty="0" err="1"/>
              <a:t>hpelIfIdx</a:t>
            </a:r>
            <a:r>
              <a:rPr lang="en-US" altLang="ja-JP" dirty="0"/>
              <a:t> is valid and MV-pos. locates at half-</a:t>
            </a:r>
            <a:r>
              <a:rPr lang="en-US" altLang="ja-JP" dirty="0" err="1"/>
              <a:t>pel</a:t>
            </a:r>
            <a:r>
              <a:rPr lang="en-US" altLang="ja-JP" dirty="0"/>
              <a:t>.</a:t>
            </a:r>
          </a:p>
          <a:p>
            <a:endParaRPr lang="en-US" altLang="ja-JP" dirty="0"/>
          </a:p>
          <a:p>
            <a:r>
              <a:rPr lang="en-US" altLang="ja-JP" dirty="0"/>
              <a:t>In merge mode, </a:t>
            </a:r>
            <a:r>
              <a:rPr lang="en-US" altLang="ja-JP" dirty="0" err="1"/>
              <a:t>hpelIfIdx</a:t>
            </a:r>
            <a:r>
              <a:rPr lang="en-US" altLang="ja-JP" dirty="0"/>
              <a:t> and MV-pos. are inherited from existing CUs.</a:t>
            </a:r>
          </a:p>
          <a:p>
            <a:endParaRPr lang="en-US" altLang="ja-JP" dirty="0"/>
          </a:p>
          <a:p>
            <a:r>
              <a:rPr lang="en-US" altLang="ja-JP" dirty="0"/>
              <a:t>Even though </a:t>
            </a:r>
            <a:r>
              <a:rPr lang="en-US" altLang="ja-JP" dirty="0" err="1"/>
              <a:t>hpelIfIdx</a:t>
            </a:r>
            <a:r>
              <a:rPr lang="en-US" altLang="ja-JP" dirty="0"/>
              <a:t> is valid, MV-pos. may shift from half-</a:t>
            </a:r>
            <a:r>
              <a:rPr lang="en-US" altLang="ja-JP" dirty="0" err="1"/>
              <a:t>pel</a:t>
            </a:r>
            <a:r>
              <a:rPr lang="en-US" altLang="ja-JP" dirty="0"/>
              <a:t> </a:t>
            </a:r>
            <a:r>
              <a:rPr lang="en-US" altLang="ja-JP" dirty="0" err="1"/>
              <a:t>positon</a:t>
            </a:r>
            <a:r>
              <a:rPr lang="en-US" altLang="ja-JP" dirty="0"/>
              <a:t> if pair-wise average merge, MMVD or DMVR used.</a:t>
            </a:r>
          </a:p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lang="en-US" altLang="ja-JP" dirty="0"/>
          </a:p>
          <a:p>
            <a:r>
              <a:rPr lang="en-CA" altLang="ja-JP" dirty="0"/>
              <a:t>This mismatch causes two problems as follows:</a:t>
            </a:r>
          </a:p>
          <a:p>
            <a:pPr marL="760220" lvl="1" indent="-457200">
              <a:buFont typeface="+mj-lt"/>
              <a:buAutoNum type="arabicPeriod"/>
            </a:pPr>
            <a:r>
              <a:rPr lang="en-CA" altLang="ja-JP" dirty="0"/>
              <a:t>The mismatch will drift to following CUs from the current CU.</a:t>
            </a:r>
          </a:p>
          <a:p>
            <a:pPr marL="760220" lvl="1" indent="-457200">
              <a:buFont typeface="+mj-lt"/>
              <a:buAutoNum type="arabicPeriod"/>
            </a:pPr>
            <a:r>
              <a:rPr lang="en-US" altLang="ja-JP" dirty="0"/>
              <a:t>Different</a:t>
            </a:r>
            <a:r>
              <a:rPr lang="ja-JP" altLang="en-US" dirty="0"/>
              <a:t> </a:t>
            </a:r>
            <a:r>
              <a:rPr lang="en-US" altLang="ja-JP" dirty="0"/>
              <a:t>characteristic’s interpolation filters may be applied for bi-pred. inter blocks or in x and y directions.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 Statement</a:t>
            </a:r>
            <a:endParaRPr kumimoji="1" lang="ja-JP" altLang="en-US" dirty="0"/>
          </a:p>
        </p:txBody>
      </p:sp>
      <p:pic>
        <p:nvPicPr>
          <p:cNvPr id="6" name="図 5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9DA464B0-628D-47D0-B58C-D9BA30091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8337"/>
            <a:ext cx="5038453" cy="180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2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CA" altLang="ja-JP" dirty="0"/>
              <a:t>Motion vector rounding in enabled </a:t>
            </a:r>
            <a:r>
              <a:rPr lang="en-CA" altLang="ja-JP" dirty="0" err="1"/>
              <a:t>hpelIfIdx</a:t>
            </a:r>
            <a:r>
              <a:rPr lang="en-CA" altLang="ja-JP" dirty="0"/>
              <a:t> is proposed.</a:t>
            </a:r>
          </a:p>
          <a:p>
            <a:pPr lvl="1" hangingPunct="0"/>
            <a:r>
              <a:rPr lang="en-CA" altLang="ja-JP" dirty="0"/>
              <a:t>MV-pos. is rounded to half-</a:t>
            </a:r>
            <a:r>
              <a:rPr lang="en-CA" altLang="ja-JP" dirty="0" err="1"/>
              <a:t>pel</a:t>
            </a:r>
            <a:r>
              <a:rPr lang="en-CA" altLang="ja-JP" dirty="0"/>
              <a:t> if MV-pos. shifts from half-</a:t>
            </a:r>
            <a:r>
              <a:rPr lang="en-CA" altLang="ja-JP" dirty="0" err="1"/>
              <a:t>pel</a:t>
            </a:r>
            <a:r>
              <a:rPr lang="en-CA" altLang="ja-JP" dirty="0"/>
              <a:t> by pair-wise average merge, MMVD or DMVR.</a:t>
            </a:r>
          </a:p>
          <a:p>
            <a:pPr lvl="1" hangingPunct="0"/>
            <a:endParaRPr lang="en-CA" altLang="ja-JP" dirty="0"/>
          </a:p>
          <a:p>
            <a:pPr hangingPunct="0"/>
            <a:r>
              <a:rPr lang="en-US" altLang="ja-JP" dirty="0"/>
              <a:t>The rounding processes are as follows:</a:t>
            </a:r>
          </a:p>
          <a:p>
            <a:pPr lvl="1" hangingPunct="0"/>
            <a:r>
              <a:rPr lang="en-US" altLang="ja-JP" dirty="0"/>
              <a:t>Pair-wise average merge mode: Same as AMVR.</a:t>
            </a:r>
          </a:p>
          <a:p>
            <a:pPr marL="303020" lvl="1" indent="0" hangingPunct="0">
              <a:buNone/>
            </a:pPr>
            <a:endParaRPr lang="en-US" altLang="ja-JP" dirty="0"/>
          </a:p>
          <a:p>
            <a:pPr lvl="1" hangingPunct="0"/>
            <a:r>
              <a:rPr lang="en-US" altLang="ja-JP" dirty="0"/>
              <a:t>MMVD: Adding </a:t>
            </a:r>
            <a:r>
              <a:rPr lang="en-US" altLang="ja-JP" dirty="0" err="1"/>
              <a:t>hpelIfIdx</a:t>
            </a:r>
            <a:r>
              <a:rPr lang="en-US" altLang="ja-JP" dirty="0"/>
              <a:t> into </a:t>
            </a:r>
            <a:r>
              <a:rPr lang="en-US" altLang="ja-JP" dirty="0" err="1"/>
              <a:t>MmvdDistance</a:t>
            </a:r>
            <a:r>
              <a:rPr lang="en-US" altLang="ja-JP" dirty="0"/>
              <a:t> table. (Table 7-20 in spec.)</a:t>
            </a:r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en-US" altLang="ja-JP" dirty="0"/>
          </a:p>
          <a:p>
            <a:pPr lvl="1" hangingPunct="0"/>
            <a:r>
              <a:rPr lang="en-US" altLang="ja-JP" dirty="0"/>
              <a:t>DMVR: Same as AMVR. </a:t>
            </a:r>
            <a:r>
              <a:rPr lang="en-CA" altLang="ja-JP" dirty="0"/>
              <a:t>It is noted that the non-rounded motion vector is inherited to  following CUs to avoid the dependency between blocks.</a:t>
            </a:r>
            <a:endParaRPr lang="ja-JP" altLang="ja-JP" dirty="0"/>
          </a:p>
          <a:p>
            <a:pPr lvl="1" hangingPunct="0"/>
            <a:endParaRPr lang="en-US" altLang="ja-JP" dirty="0"/>
          </a:p>
          <a:p>
            <a:pPr lvl="1" hangingPunct="0"/>
            <a:endParaRPr lang="ja-JP" altLang="ja-JP" dirty="0"/>
          </a:p>
          <a:p>
            <a:pPr marL="457200" lvl="1" indent="0">
              <a:buNone/>
            </a:pPr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47E40DA-3FBD-4BFD-9EF4-7DA757F01F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75256"/>
              </p:ext>
            </p:extLst>
          </p:nvPr>
        </p:nvGraphicFramePr>
        <p:xfrm>
          <a:off x="1055441" y="3517746"/>
          <a:ext cx="8928992" cy="18554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55035">
                  <a:extLst>
                    <a:ext uri="{9D8B030D-6E8A-4147-A177-3AD203B41FA5}">
                      <a16:colId xmlns:a16="http://schemas.microsoft.com/office/drawing/2014/main" val="2874409716"/>
                    </a:ext>
                  </a:extLst>
                </a:gridCol>
                <a:gridCol w="2491319">
                  <a:extLst>
                    <a:ext uri="{9D8B030D-6E8A-4147-A177-3AD203B41FA5}">
                      <a16:colId xmlns:a16="http://schemas.microsoft.com/office/drawing/2014/main" val="1394233788"/>
                    </a:ext>
                  </a:extLst>
                </a:gridCol>
                <a:gridCol w="2491319">
                  <a:extLst>
                    <a:ext uri="{9D8B030D-6E8A-4147-A177-3AD203B41FA5}">
                      <a16:colId xmlns:a16="http://schemas.microsoft.com/office/drawing/2014/main" val="2296208024"/>
                    </a:ext>
                  </a:extLst>
                </a:gridCol>
                <a:gridCol w="2491319">
                  <a:extLst>
                    <a:ext uri="{9D8B030D-6E8A-4147-A177-3AD203B41FA5}">
                      <a16:colId xmlns:a16="http://schemas.microsoft.com/office/drawing/2014/main" val="886231280"/>
                    </a:ext>
                  </a:extLst>
                </a:gridCol>
              </a:tblGrid>
              <a:tr h="5472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mmvd_distance_idx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MmvdDistance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692442"/>
                  </a:ext>
                </a:extLst>
              </a:tr>
              <a:tr h="1058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slice_fpel_mmvd_disenabled_flag</a:t>
                      </a:r>
                      <a:r>
                        <a:rPr lang="en-US" sz="1050" dirty="0">
                          <a:effectLst/>
                        </a:rPr>
                        <a:t> = = 0 &amp;&amp; </a:t>
                      </a:r>
                      <a:r>
                        <a:rPr lang="en-US" sz="1050" dirty="0" err="1">
                          <a:effectLst/>
                        </a:rPr>
                        <a:t>hpelIfIdx</a:t>
                      </a:r>
                      <a:r>
                        <a:rPr lang="en-US" sz="1050" dirty="0">
                          <a:effectLst/>
                        </a:rPr>
                        <a:t> = = 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slice_fpel_mmvd_disenabled_flag</a:t>
                      </a:r>
                      <a:r>
                        <a:rPr lang="en-US" sz="1050" dirty="0">
                          <a:effectLst/>
                        </a:rPr>
                        <a:t> = = 0 &amp;&amp; </a:t>
                      </a:r>
                      <a:r>
                        <a:rPr lang="en-US" sz="1050" dirty="0" err="1">
                          <a:effectLst/>
                        </a:rPr>
                        <a:t>hpelIfIdx</a:t>
                      </a:r>
                      <a:r>
                        <a:rPr lang="en-US" sz="1050" dirty="0">
                          <a:effectLst/>
                        </a:rPr>
                        <a:t> = = 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50">
                          <a:effectLst/>
                        </a:rPr>
                        <a:t>slice_fpel_mmvd_disenabled_flag = = 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169587478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22636516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306416906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186935908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32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822512220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32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64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74224978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32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64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128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890523373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64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128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256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17516617"/>
                  </a:ext>
                </a:extLst>
              </a:tr>
              <a:tr h="547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128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256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512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604004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53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792CD12-37A1-4DB0-8CCF-B19F4D8A2A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B5BBD3-1646-4A1D-B3A5-9416D98AA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Proposal is implemented on top of VTM6.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1F932AF-BD68-4D0B-B224-E4714198B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5EB822F-1104-4D15-A259-F0F6B9D0D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06354"/>
              </p:ext>
            </p:extLst>
          </p:nvPr>
        </p:nvGraphicFramePr>
        <p:xfrm>
          <a:off x="1136576" y="2296852"/>
          <a:ext cx="9423923" cy="293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6587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dirty="0">
                          <a:effectLst/>
                        </a:rPr>
                        <a:t>RA over VTM6</a:t>
                      </a:r>
                      <a:endParaRPr lang="en-US" alt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600" dirty="0">
                          <a:effectLst/>
                        </a:rPr>
                        <a:t>LDB over VTM5</a:t>
                      </a:r>
                      <a:endParaRPr lang="ja-JP" alt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EncT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DecT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Overall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0.55%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38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/>
          <a:lstStyle/>
          <a:p>
            <a:r>
              <a:rPr lang="en-US" altLang="ja-JP" dirty="0"/>
              <a:t>Motion vector rounding in enabled </a:t>
            </a:r>
            <a:r>
              <a:rPr lang="en-US" altLang="ja-JP" dirty="0" err="1"/>
              <a:t>hpelIfIdx</a:t>
            </a:r>
            <a:r>
              <a:rPr lang="en-US" altLang="ja-JP" dirty="0"/>
              <a:t> is proposed.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Results show overall BD-rates and runtime are almost same as VTM6</a:t>
            </a:r>
          </a:p>
          <a:p>
            <a:pPr lvl="2"/>
            <a:r>
              <a:rPr lang="en-US" altLang="ja-JP" dirty="0"/>
              <a:t>RA: BD-rate (Y/U/V) 0.01%/0.06%/0.02%, Runtime (</a:t>
            </a:r>
            <a:r>
              <a:rPr lang="en-US" altLang="ja-JP" dirty="0" err="1"/>
              <a:t>EncT</a:t>
            </a:r>
            <a:r>
              <a:rPr lang="en-US" altLang="ja-JP" dirty="0"/>
              <a:t>/</a:t>
            </a:r>
            <a:r>
              <a:rPr lang="en-US" altLang="ja-JP" dirty="0" err="1"/>
              <a:t>DecT</a:t>
            </a:r>
            <a:r>
              <a:rPr lang="en-US" altLang="ja-JP" dirty="0"/>
              <a:t>) 100%/100%</a:t>
            </a:r>
          </a:p>
          <a:p>
            <a:pPr lvl="2"/>
            <a:r>
              <a:rPr lang="en-US" altLang="ja-JP" dirty="0"/>
              <a:t>LDB: BD-rate (Y/U/V) 0.01%/0.05%/0.09%, Runtime (</a:t>
            </a:r>
            <a:r>
              <a:rPr lang="en-US" altLang="ja-JP" dirty="0" err="1"/>
              <a:t>EncT</a:t>
            </a:r>
            <a:r>
              <a:rPr lang="en-US" altLang="ja-JP" dirty="0"/>
              <a:t>/</a:t>
            </a:r>
            <a:r>
              <a:rPr lang="en-US" altLang="ja-JP" dirty="0" err="1"/>
              <a:t>DecT</a:t>
            </a:r>
            <a:r>
              <a:rPr lang="en-US" altLang="ja-JP" dirty="0"/>
              <a:t>) 100%/101%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Suggest to adopt the proposal to WD/VTM.</a:t>
            </a:r>
          </a:p>
          <a:p>
            <a:endParaRPr lang="en-US" altLang="ja-JP" dirty="0"/>
          </a:p>
          <a:p>
            <a:r>
              <a:rPr lang="en-US" altLang="ja-JP" dirty="0"/>
              <a:t>Thanks for LGE cross checking.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67795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59165</TotalTime>
  <Words>645</Words>
  <Application>Microsoft Office PowerPoint</Application>
  <PresentationFormat>ワイド画面</PresentationFormat>
  <Paragraphs>200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Ta</vt:lpstr>
      <vt:lpstr>メイリオ</vt:lpstr>
      <vt:lpstr>游明朝</vt:lpstr>
      <vt:lpstr>Arial</vt:lpstr>
      <vt:lpstr>Calibri</vt:lpstr>
      <vt:lpstr>Tahoma</vt:lpstr>
      <vt:lpstr>Times New Roman</vt:lpstr>
      <vt:lpstr>Wingdings</vt:lpstr>
      <vt:lpstr>1_Office テーマ</vt:lpstr>
      <vt:lpstr>JVET-P0533 CE4-related: Motion vector rounding in enabled hpelIfIdx</vt:lpstr>
      <vt:lpstr>Summary</vt:lpstr>
      <vt:lpstr>Problem Statement</vt:lpstr>
      <vt:lpstr>Proposal</vt:lpstr>
      <vt:lpstr>Results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kidaniyoshitaka</cp:lastModifiedBy>
  <cp:revision>2980</cp:revision>
  <cp:lastPrinted>2018-02-20T07:45:27Z</cp:lastPrinted>
  <dcterms:created xsi:type="dcterms:W3CDTF">2010-12-08T05:40:07Z</dcterms:created>
  <dcterms:modified xsi:type="dcterms:W3CDTF">2019-10-05T06:14:18Z</dcterms:modified>
</cp:coreProperties>
</file>