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99FF99"/>
    <a:srgbClr val="B9E4FF"/>
    <a:srgbClr val="D5DFFB"/>
    <a:srgbClr val="D7D7E5"/>
    <a:srgbClr val="C3C3D7"/>
    <a:srgbClr val="BEBED4"/>
    <a:srgbClr val="646496"/>
    <a:srgbClr val="3333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77059" autoAdjust="0"/>
  </p:normalViewPr>
  <p:slideViewPr>
    <p:cSldViewPr>
      <p:cViewPr varScale="1">
        <p:scale>
          <a:sx n="123" d="100"/>
          <a:sy n="123" d="100"/>
        </p:scale>
        <p:origin x="29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2019/10/5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2019/10/5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2019/10/5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Copyright(C) 20</a:t>
            </a:r>
            <a:r>
              <a:rPr kumimoji="0" lang="en-US" altLang="ja-JP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</a:t>
            </a: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altLang="ja-JP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KDDI Research, Inc</a:t>
            </a: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All Rights Reserved.</a:t>
            </a:r>
            <a:endParaRPr kumimoji="0" lang="ja-JP" altLang="en-US" sz="800" b="1" dirty="0">
              <a:solidFill>
                <a:prstClr val="black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Tahoma" panose="020B0604030504040204" pitchFamily="34" charset="0"/>
          <a:ea typeface="+mj-ea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EA316C-78DB-450D-BA27-F754D039ED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JVET-P0532</a:t>
            </a:r>
            <a:br>
              <a:rPr kumimoji="1" lang="en-US" altLang="ja-JP" dirty="0"/>
            </a:br>
            <a:r>
              <a:rPr kumimoji="1" lang="en-US" altLang="ja-JP" sz="4000" dirty="0"/>
              <a:t>CE4-related: Modified </a:t>
            </a:r>
            <a:r>
              <a:rPr kumimoji="1" lang="en-US" altLang="ja-JP" sz="4000" dirty="0" err="1"/>
              <a:t>hpelIfIdx</a:t>
            </a:r>
            <a:r>
              <a:rPr kumimoji="1" lang="en-US" altLang="ja-JP" sz="4000" dirty="0"/>
              <a:t> derivation for hal</a:t>
            </a:r>
            <a:r>
              <a:rPr lang="en-US" altLang="ja-JP" sz="4000" dirty="0"/>
              <a:t>f-</a:t>
            </a:r>
            <a:r>
              <a:rPr lang="en-US" altLang="ja-JP" sz="4000" dirty="0" err="1"/>
              <a:t>pel</a:t>
            </a:r>
            <a:r>
              <a:rPr lang="en-US" altLang="ja-JP" sz="4000" dirty="0"/>
              <a:t> interpolation filter</a:t>
            </a:r>
            <a:endParaRPr kumimoji="1" lang="ja-JP" altLang="en-US" sz="40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C2AD36F-DE58-46D9-8D59-2188D0467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8412676" cy="1443852"/>
          </a:xfrm>
        </p:spPr>
        <p:txBody>
          <a:bodyPr/>
          <a:lstStyle/>
          <a:p>
            <a:r>
              <a:rPr lang="en-US" altLang="ja-JP" dirty="0"/>
              <a:t>Y. Kidani, K. Kawamura, K. Unno and S. Naito</a:t>
            </a:r>
          </a:p>
          <a:p>
            <a:r>
              <a:rPr kumimoji="1" lang="en-US" altLang="ja-JP" dirty="0"/>
              <a:t>KDDI Corp. (KDDI Research Inc.)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12256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In the previous meeting, half-</a:t>
            </a:r>
            <a:r>
              <a:rPr lang="en-US" altLang="ja-JP" dirty="0" err="1"/>
              <a:t>pel</a:t>
            </a:r>
            <a:r>
              <a:rPr lang="en-US" altLang="ja-JP" dirty="0"/>
              <a:t> interpolation filter (HPEL-IF) was adopted to improve coding gain.</a:t>
            </a:r>
          </a:p>
          <a:p>
            <a:endParaRPr lang="en-US" altLang="ja-JP" dirty="0"/>
          </a:p>
          <a:p>
            <a:r>
              <a:rPr lang="en-CA" altLang="ja-JP" dirty="0"/>
              <a:t>In the current design, HPEL-IF is determined by </a:t>
            </a:r>
            <a:r>
              <a:rPr lang="en-CA" altLang="ja-JP" dirty="0" err="1"/>
              <a:t>hpelIfIdx</a:t>
            </a:r>
            <a:r>
              <a:rPr lang="en-CA" altLang="ja-JP" dirty="0"/>
              <a:t> and motion vector reference position (MV-pos.) which are inherited in merge mode.</a:t>
            </a:r>
          </a:p>
          <a:p>
            <a:endParaRPr lang="en-CA" altLang="ja-JP" dirty="0"/>
          </a:p>
          <a:p>
            <a:r>
              <a:rPr lang="en-CA" altLang="ja-JP" dirty="0"/>
              <a:t>MV-pos., however, may shift from half-</a:t>
            </a:r>
            <a:r>
              <a:rPr lang="en-CA" altLang="ja-JP" dirty="0" err="1"/>
              <a:t>pel</a:t>
            </a:r>
            <a:r>
              <a:rPr lang="en-CA" altLang="ja-JP" dirty="0"/>
              <a:t> position if pair-wise average merge mode, MMVD, or DMVR are used. </a:t>
            </a:r>
          </a:p>
          <a:p>
            <a:endParaRPr lang="en-US" altLang="ja-JP" dirty="0"/>
          </a:p>
          <a:p>
            <a:r>
              <a:rPr lang="en-CA" altLang="ja-JP" u="sng" dirty="0"/>
              <a:t>Modified </a:t>
            </a:r>
            <a:r>
              <a:rPr lang="en-CA" altLang="ja-JP" u="sng" dirty="0" err="1"/>
              <a:t>hpelIfIdx</a:t>
            </a:r>
            <a:r>
              <a:rPr lang="en-CA" altLang="ja-JP" u="sng" dirty="0"/>
              <a:t> derivation is proposed according to the MV-pos. if pair-wise average merge mode, MMVD or DMVR are used.</a:t>
            </a:r>
            <a:endParaRPr lang="en-US" altLang="ja-JP" u="sng" dirty="0"/>
          </a:p>
          <a:p>
            <a:endParaRPr lang="en-US" altLang="ja-JP" dirty="0"/>
          </a:p>
          <a:p>
            <a:r>
              <a:rPr lang="en-US" altLang="ja-JP" dirty="0"/>
              <a:t>Results show overall </a:t>
            </a:r>
            <a:r>
              <a:rPr lang="en-US" altLang="ja-JP" dirty="0" err="1"/>
              <a:t>luma</a:t>
            </a:r>
            <a:r>
              <a:rPr lang="en-US" altLang="ja-JP" dirty="0"/>
              <a:t> BD-rate 0.02%/-0.01% for RA/LDB over VTM6.</a:t>
            </a:r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Summary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911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716A642-58EC-40B1-9BB5-E3B9CCAF5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5D74E7-1A2C-4B54-8F33-BF2E5F64D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HPEL-IF is applied when </a:t>
            </a:r>
            <a:r>
              <a:rPr lang="en-US" altLang="ja-JP" dirty="0" err="1"/>
              <a:t>hpelIfIdx</a:t>
            </a:r>
            <a:r>
              <a:rPr lang="en-US" altLang="ja-JP" dirty="0"/>
              <a:t> is valid and MV-pos. locates at half-</a:t>
            </a:r>
            <a:r>
              <a:rPr lang="en-US" altLang="ja-JP" dirty="0" err="1"/>
              <a:t>pel</a:t>
            </a:r>
            <a:r>
              <a:rPr lang="en-US" altLang="ja-JP" dirty="0"/>
              <a:t>.</a:t>
            </a:r>
          </a:p>
          <a:p>
            <a:endParaRPr lang="en-US" altLang="ja-JP" dirty="0"/>
          </a:p>
          <a:p>
            <a:r>
              <a:rPr lang="en-US" altLang="ja-JP" dirty="0"/>
              <a:t>In merge mode, </a:t>
            </a:r>
            <a:r>
              <a:rPr lang="en-US" altLang="ja-JP" dirty="0" err="1"/>
              <a:t>hpelIfIdx</a:t>
            </a:r>
            <a:r>
              <a:rPr lang="en-US" altLang="ja-JP" dirty="0"/>
              <a:t> and MV-pos. are inherited from existing CUs.</a:t>
            </a:r>
          </a:p>
          <a:p>
            <a:endParaRPr lang="en-US" altLang="ja-JP" dirty="0"/>
          </a:p>
          <a:p>
            <a:r>
              <a:rPr lang="en-US" altLang="ja-JP" dirty="0"/>
              <a:t>Even though </a:t>
            </a:r>
            <a:r>
              <a:rPr lang="en-US" altLang="ja-JP" dirty="0" err="1"/>
              <a:t>hpelIfIdx</a:t>
            </a:r>
            <a:r>
              <a:rPr lang="en-US" altLang="ja-JP" dirty="0"/>
              <a:t> is valid, MV-pos. may shift from half-</a:t>
            </a:r>
            <a:r>
              <a:rPr lang="en-US" altLang="ja-JP" dirty="0" err="1"/>
              <a:t>pel</a:t>
            </a:r>
            <a:r>
              <a:rPr lang="en-US" altLang="ja-JP" dirty="0"/>
              <a:t> </a:t>
            </a:r>
            <a:r>
              <a:rPr lang="en-US" altLang="ja-JP" dirty="0" err="1"/>
              <a:t>positon</a:t>
            </a:r>
            <a:r>
              <a:rPr lang="en-US" altLang="ja-JP" dirty="0"/>
              <a:t> if pair-wise average merge, MMVD or DMVR used.</a:t>
            </a:r>
          </a:p>
          <a:p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endParaRPr lang="en-US" altLang="ja-JP" dirty="0"/>
          </a:p>
          <a:p>
            <a:r>
              <a:rPr lang="en-CA" altLang="ja-JP" dirty="0"/>
              <a:t>This mismatch causes two problems as follows:</a:t>
            </a:r>
          </a:p>
          <a:p>
            <a:pPr marL="760220" lvl="1" indent="-457200">
              <a:buFont typeface="+mj-lt"/>
              <a:buAutoNum type="arabicPeriod"/>
            </a:pPr>
            <a:r>
              <a:rPr lang="en-CA" altLang="ja-JP" dirty="0"/>
              <a:t>The mismatch will drift to following CUs from the current CU.</a:t>
            </a:r>
          </a:p>
          <a:p>
            <a:pPr marL="760220" lvl="1" indent="-457200">
              <a:buFont typeface="+mj-lt"/>
              <a:buAutoNum type="arabicPeriod"/>
            </a:pPr>
            <a:r>
              <a:rPr lang="en-US" altLang="ja-JP" dirty="0"/>
              <a:t>Different</a:t>
            </a:r>
            <a:r>
              <a:rPr lang="ja-JP" altLang="en-US" dirty="0"/>
              <a:t> </a:t>
            </a:r>
            <a:r>
              <a:rPr lang="en-US" altLang="ja-JP" dirty="0"/>
              <a:t>characteristic’s interpolation filters may be applied for bi-pred. inter blocks or in x and y directions.</a:t>
            </a:r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0BF5DD2-52D5-4C5D-947A-70503521D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Problem Statement</a:t>
            </a:r>
            <a:endParaRPr kumimoji="1" lang="ja-JP" altLang="en-US" dirty="0"/>
          </a:p>
        </p:txBody>
      </p:sp>
      <p:pic>
        <p:nvPicPr>
          <p:cNvPr id="6" name="図 5" descr="文字と写真のスクリーンショット&#10;&#10;自動的に生成された説明">
            <a:extLst>
              <a:ext uri="{FF2B5EF4-FFF2-40B4-BE49-F238E27FC236}">
                <a16:creationId xmlns:a16="http://schemas.microsoft.com/office/drawing/2014/main" id="{9DA464B0-628D-47D0-B58C-D9BA30091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218337"/>
            <a:ext cx="5038453" cy="180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525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716A642-58EC-40B1-9BB5-E3B9CCAF5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5D74E7-1A2C-4B54-8F33-BF2E5F64D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ja-JP" dirty="0"/>
              <a:t>Modified </a:t>
            </a:r>
            <a:r>
              <a:rPr lang="en-CA" altLang="ja-JP" dirty="0" err="1"/>
              <a:t>hpelfIdx</a:t>
            </a:r>
            <a:r>
              <a:rPr lang="en-CA" altLang="ja-JP" dirty="0"/>
              <a:t> derivation according to MV-Pos. is proposed.</a:t>
            </a:r>
          </a:p>
          <a:p>
            <a:pPr lvl="1" hangingPunct="0"/>
            <a:r>
              <a:rPr lang="en-CA" altLang="ja-JP" dirty="0" err="1"/>
              <a:t>hpelIfIdx</a:t>
            </a:r>
            <a:r>
              <a:rPr lang="en-CA" altLang="ja-JP" dirty="0"/>
              <a:t> is modified from 1 to 0 if MV-pos. shifts from half-</a:t>
            </a:r>
            <a:r>
              <a:rPr lang="en-CA" altLang="ja-JP" dirty="0" err="1"/>
              <a:t>pel</a:t>
            </a:r>
            <a:r>
              <a:rPr lang="en-CA" altLang="ja-JP" dirty="0"/>
              <a:t> by pair-wise average merge, MMVD or DMVR.</a:t>
            </a:r>
          </a:p>
          <a:p>
            <a:pPr lvl="1" hangingPunct="0"/>
            <a:endParaRPr lang="en-CA" altLang="ja-JP" dirty="0"/>
          </a:p>
          <a:p>
            <a:pPr hangingPunct="0"/>
            <a:r>
              <a:rPr lang="en-US" altLang="ja-JP" dirty="0"/>
              <a:t>It is noted that, </a:t>
            </a:r>
            <a:r>
              <a:rPr lang="en-US" altLang="ja-JP" dirty="0" err="1"/>
              <a:t>i</a:t>
            </a:r>
            <a:r>
              <a:rPr lang="en-CA" altLang="ja-JP" dirty="0"/>
              <a:t>n DMVR case, non-modified </a:t>
            </a:r>
            <a:r>
              <a:rPr lang="en-CA" altLang="ja-JP" dirty="0" err="1"/>
              <a:t>hpelIfIdx</a:t>
            </a:r>
            <a:r>
              <a:rPr lang="en-CA" altLang="ja-JP" dirty="0"/>
              <a:t> is inherited to following to avoid the dependency</a:t>
            </a:r>
            <a:r>
              <a:rPr lang="ja-JP" altLang="en-US" dirty="0"/>
              <a:t> </a:t>
            </a:r>
            <a:r>
              <a:rPr lang="en-US" altLang="ja-JP" dirty="0"/>
              <a:t>between</a:t>
            </a:r>
            <a:r>
              <a:rPr lang="ja-JP" altLang="en-US" dirty="0"/>
              <a:t> </a:t>
            </a:r>
            <a:r>
              <a:rPr lang="en-US" altLang="ja-JP" dirty="0"/>
              <a:t>blocks</a:t>
            </a:r>
            <a:r>
              <a:rPr lang="en-CA" altLang="ja-JP" dirty="0"/>
              <a:t>.</a:t>
            </a:r>
            <a:endParaRPr lang="ja-JP" altLang="ja-JP" dirty="0"/>
          </a:p>
          <a:p>
            <a:pPr marL="457200" lvl="1" indent="0">
              <a:buNone/>
            </a:pPr>
            <a:endParaRPr lang="en-US" altLang="ja-JP" dirty="0"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cs typeface="Times New Roman" panose="02020603050405020304" pitchFamily="18" charset="0"/>
            </a:endParaRPr>
          </a:p>
          <a:p>
            <a:pPr lvl="1"/>
            <a:endParaRPr lang="en-US" altLang="ja-JP" dirty="0">
              <a:cs typeface="Times New Roman" panose="02020603050405020304" pitchFamily="18" charset="0"/>
            </a:endParaRPr>
          </a:p>
          <a:p>
            <a:endParaRPr lang="en-US" altLang="ja-JP" dirty="0">
              <a:cs typeface="Times New Roman" panose="02020603050405020304" pitchFamily="18" charset="0"/>
            </a:endParaRPr>
          </a:p>
          <a:p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0BF5DD2-52D5-4C5D-947A-70503521D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33537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792CD12-37A1-4DB0-8CCF-B19F4D8A2A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1B5BBD3-1646-4A1D-B3A5-9416D98AA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Proposal is implemented on top of VTM6.</a:t>
            </a:r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1F932AF-BD68-4D0B-B224-E4714198B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Results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25EB822F-1104-4D15-A259-F0F6B9D0D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201795"/>
              </p:ext>
            </p:extLst>
          </p:nvPr>
        </p:nvGraphicFramePr>
        <p:xfrm>
          <a:off x="1136576" y="2296852"/>
          <a:ext cx="9423923" cy="29323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65873">
                  <a:extLst>
                    <a:ext uri="{9D8B030D-6E8A-4147-A177-3AD203B41FA5}">
                      <a16:colId xmlns:a16="http://schemas.microsoft.com/office/drawing/2014/main" val="1490396430"/>
                    </a:ext>
                  </a:extLst>
                </a:gridCol>
                <a:gridCol w="835105">
                  <a:extLst>
                    <a:ext uri="{9D8B030D-6E8A-4147-A177-3AD203B41FA5}">
                      <a16:colId xmlns:a16="http://schemas.microsoft.com/office/drawing/2014/main" val="4019659176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4201457857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129695053"/>
                    </a:ext>
                  </a:extLst>
                </a:gridCol>
                <a:gridCol w="835105">
                  <a:extLst>
                    <a:ext uri="{9D8B030D-6E8A-4147-A177-3AD203B41FA5}">
                      <a16:colId xmlns:a16="http://schemas.microsoft.com/office/drawing/2014/main" val="749278252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3269741143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2510703037"/>
                    </a:ext>
                  </a:extLst>
                </a:gridCol>
                <a:gridCol w="835105">
                  <a:extLst>
                    <a:ext uri="{9D8B030D-6E8A-4147-A177-3AD203B41FA5}">
                      <a16:colId xmlns:a16="http://schemas.microsoft.com/office/drawing/2014/main" val="1036379070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1786585237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3139941839"/>
                    </a:ext>
                  </a:extLst>
                </a:gridCol>
                <a:gridCol w="836105">
                  <a:extLst>
                    <a:ext uri="{9D8B030D-6E8A-4147-A177-3AD203B41FA5}">
                      <a16:colId xmlns:a16="http://schemas.microsoft.com/office/drawing/2014/main" val="983199065"/>
                    </a:ext>
                  </a:extLst>
                </a:gridCol>
              </a:tblGrid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600" dirty="0">
                          <a:effectLst/>
                        </a:rPr>
                        <a:t>RA over VTM6</a:t>
                      </a:r>
                      <a:endParaRPr lang="en-US" alt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600" dirty="0">
                          <a:effectLst/>
                        </a:rPr>
                        <a:t>LDB over VTM5</a:t>
                      </a:r>
                      <a:endParaRPr lang="ja-JP" alt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426186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EncT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Y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V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DecT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14451712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12209511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A2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39417268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61752785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7412156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77705631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Overall 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47438870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ja-JP" sz="160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0.43%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1217907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7373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386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6AAFA7-F182-4505-8747-A166C683E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48121"/>
            <a:ext cx="11520011" cy="5276480"/>
          </a:xfrm>
        </p:spPr>
        <p:txBody>
          <a:bodyPr/>
          <a:lstStyle/>
          <a:p>
            <a:r>
              <a:rPr lang="en-US" altLang="ja-JP" dirty="0" err="1"/>
              <a:t>Modifed</a:t>
            </a:r>
            <a:r>
              <a:rPr lang="en-US" altLang="ja-JP" dirty="0"/>
              <a:t> </a:t>
            </a:r>
            <a:r>
              <a:rPr lang="en-US" altLang="ja-JP" dirty="0" err="1"/>
              <a:t>hpelIfIdx</a:t>
            </a:r>
            <a:r>
              <a:rPr lang="en-US" altLang="ja-JP" dirty="0"/>
              <a:t> derivation according MV-Pos. is proposed.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Results show overall BD-rates and runtime are almost same as VTM6</a:t>
            </a:r>
          </a:p>
          <a:p>
            <a:pPr lvl="2"/>
            <a:r>
              <a:rPr lang="en-US" altLang="ja-JP" dirty="0"/>
              <a:t>RA: BD-rate (Y/U/V) 0.02%/0.06%/-0.01%, Runtime (</a:t>
            </a:r>
            <a:r>
              <a:rPr lang="en-US" altLang="ja-JP" dirty="0" err="1"/>
              <a:t>EncT</a:t>
            </a:r>
            <a:r>
              <a:rPr lang="en-US" altLang="ja-JP" dirty="0"/>
              <a:t>/</a:t>
            </a:r>
            <a:r>
              <a:rPr lang="en-US" altLang="ja-JP" dirty="0" err="1"/>
              <a:t>DecT</a:t>
            </a:r>
            <a:r>
              <a:rPr lang="en-US" altLang="ja-JP" dirty="0"/>
              <a:t>) 100%/100%</a:t>
            </a:r>
          </a:p>
          <a:p>
            <a:pPr lvl="2"/>
            <a:r>
              <a:rPr lang="en-US" altLang="ja-JP" dirty="0"/>
              <a:t>LDB: BD-rate (Y/U/V) -0.01%/0.02%/-0.04%, Runtime (</a:t>
            </a:r>
            <a:r>
              <a:rPr lang="en-US" altLang="ja-JP" dirty="0" err="1"/>
              <a:t>EncT</a:t>
            </a:r>
            <a:r>
              <a:rPr lang="en-US" altLang="ja-JP" dirty="0"/>
              <a:t>/</a:t>
            </a:r>
            <a:r>
              <a:rPr lang="en-US" altLang="ja-JP" dirty="0" err="1"/>
              <a:t>DecT</a:t>
            </a:r>
            <a:r>
              <a:rPr lang="en-US" altLang="ja-JP" dirty="0"/>
              <a:t>) 100%/101%</a:t>
            </a:r>
          </a:p>
          <a:p>
            <a:endParaRPr lang="en-US" altLang="ja-JP" dirty="0"/>
          </a:p>
          <a:p>
            <a:r>
              <a:rPr lang="en-US" altLang="ja-JP" dirty="0"/>
              <a:t>Suggest to adopt the proposal to WD/VTM.</a:t>
            </a:r>
          </a:p>
          <a:p>
            <a:endParaRPr lang="en-US" altLang="ja-JP" dirty="0"/>
          </a:p>
          <a:p>
            <a:r>
              <a:rPr lang="en-US" altLang="ja-JP" dirty="0"/>
              <a:t>Thanks for LGE </a:t>
            </a:r>
            <a:r>
              <a:rPr lang="en-US" altLang="ja-JP"/>
              <a:t>cross checking.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667795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59167</TotalTime>
  <Words>558</Words>
  <Application>Microsoft Office PowerPoint</Application>
  <PresentationFormat>ワイド画面</PresentationFormat>
  <Paragraphs>158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Ta</vt:lpstr>
      <vt:lpstr>メイリオ</vt:lpstr>
      <vt:lpstr>游明朝</vt:lpstr>
      <vt:lpstr>Arial</vt:lpstr>
      <vt:lpstr>Calibri</vt:lpstr>
      <vt:lpstr>Tahoma</vt:lpstr>
      <vt:lpstr>Times New Roman</vt:lpstr>
      <vt:lpstr>Wingdings</vt:lpstr>
      <vt:lpstr>1_Office テーマ</vt:lpstr>
      <vt:lpstr>JVET-P0532 CE4-related: Modified hpelIfIdx derivation for half-pel interpolation filter</vt:lpstr>
      <vt:lpstr>Summary</vt:lpstr>
      <vt:lpstr>Problem Statement</vt:lpstr>
      <vt:lpstr>Proposal</vt:lpstr>
      <vt:lpstr>Results</vt:lpstr>
      <vt:lpstr>Conclusion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naito</dc:creator>
  <cp:lastModifiedBy>kidaniyoshitaka</cp:lastModifiedBy>
  <cp:revision>2952</cp:revision>
  <cp:lastPrinted>2018-02-20T07:45:27Z</cp:lastPrinted>
  <dcterms:created xsi:type="dcterms:W3CDTF">2010-12-08T05:40:07Z</dcterms:created>
  <dcterms:modified xsi:type="dcterms:W3CDTF">2019-10-05T06:15:41Z</dcterms:modified>
</cp:coreProperties>
</file>