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87" r:id="rId3"/>
    <p:sldId id="283" r:id="rId4"/>
    <p:sldId id="326" r:id="rId5"/>
    <p:sldId id="327" r:id="rId6"/>
    <p:sldId id="329" r:id="rId7"/>
    <p:sldId id="330" r:id="rId8"/>
    <p:sldId id="288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50" autoAdjust="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299" y="1669890"/>
            <a:ext cx="11501968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JVET-P0529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Non-CE8: QP dependent binarization for palette escape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431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Jheng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Yi-Wen Chen, Xiaoyu Xiu,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Tsung-Chuan Ma,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current VVC, the binarization of escape samples is derived by invoking the third order Exp-</a:t>
            </a:r>
            <a:r>
              <a:rPr lang="en-US" dirty="0" err="1"/>
              <a:t>Golomb</a:t>
            </a:r>
            <a:r>
              <a:rPr lang="en-US" dirty="0"/>
              <a:t> binarization process</a:t>
            </a:r>
          </a:p>
          <a:p>
            <a:pPr hangingPunct="0"/>
            <a:r>
              <a:rPr lang="en-US" dirty="0"/>
              <a:t>However, for a uniform distribution signal, the fixed length binarization could be better than EG3 with both distortion and bitrate measurements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Proposed Methods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3552210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Test 1: it is proposed to limit the minimum QP used in escape mode coding to be consistent with Transform skip minimum QP</a:t>
            </a:r>
          </a:p>
          <a:p>
            <a:pPr hangingPunct="0"/>
            <a:r>
              <a:rPr lang="en-US" altLang="zh-TW" dirty="0"/>
              <a:t>Test 2: it is proposed to use the fix-length binarization process for escape samples base on Test1</a:t>
            </a:r>
          </a:p>
          <a:p>
            <a:pPr lvl="1" hangingPunct="0"/>
            <a:r>
              <a:rPr lang="en-US" altLang="zh-TW" dirty="0"/>
              <a:t>Length of fix-length binarization : </a:t>
            </a:r>
            <a:br>
              <a:rPr lang="en-US" altLang="zh-TW" dirty="0"/>
            </a:br>
            <a:r>
              <a:rPr lang="en-US" altLang="zh-TW" dirty="0"/>
              <a:t>max (1, </a:t>
            </a:r>
            <a:r>
              <a:rPr lang="en-US" altLang="zh-TW" dirty="0" err="1"/>
              <a:t>bitDepth</a:t>
            </a:r>
            <a:r>
              <a:rPr lang="en-US" altLang="zh-TW" dirty="0"/>
              <a:t> – (max (</a:t>
            </a:r>
            <a:r>
              <a:rPr lang="en-US" altLang="zh-TW" dirty="0" err="1"/>
              <a:t>QpPrimeTsMin</a:t>
            </a:r>
            <a:r>
              <a:rPr lang="en-US" altLang="zh-TW" dirty="0"/>
              <a:t>, </a:t>
            </a:r>
            <a:r>
              <a:rPr lang="en-US" altLang="zh-TW" dirty="0" err="1"/>
              <a:t>Qp</a:t>
            </a:r>
            <a:r>
              <a:rPr lang="en-US" altLang="zh-TW" dirty="0"/>
              <a:t>) - 4)/6)</a:t>
            </a:r>
          </a:p>
          <a:p>
            <a:pPr hangingPunct="0"/>
            <a:r>
              <a:rPr lang="en-US" altLang="zh-TW" dirty="0"/>
              <a:t>Test 3:</a:t>
            </a:r>
            <a:r>
              <a:rPr lang="en-US" dirty="0"/>
              <a:t> </a:t>
            </a:r>
            <a:r>
              <a:rPr lang="en-US" altLang="zh-TW" dirty="0"/>
              <a:t>QP remapping is introduced base on Test2</a:t>
            </a:r>
          </a:p>
          <a:p>
            <a:pPr lvl="1" hangingPunct="0"/>
            <a:r>
              <a:rPr lang="en-US" dirty="0" err="1"/>
              <a:t>QPesca</a:t>
            </a:r>
            <a:r>
              <a:rPr lang="en-US" dirty="0"/>
              <a:t> = ((max(</a:t>
            </a:r>
            <a:r>
              <a:rPr lang="en-US" altLang="zh-TW" dirty="0" err="1"/>
              <a:t>QpPrimeTsMin</a:t>
            </a:r>
            <a:r>
              <a:rPr lang="en-US" dirty="0"/>
              <a:t> , </a:t>
            </a:r>
            <a:r>
              <a:rPr lang="en-US" dirty="0" err="1"/>
              <a:t>QPcu</a:t>
            </a:r>
            <a:r>
              <a:rPr lang="en-US" dirty="0"/>
              <a:t> ) – 2) / 6) * 6 + 4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357256"/>
              </p:ext>
            </p:extLst>
          </p:nvPr>
        </p:nvGraphicFramePr>
        <p:xfrm>
          <a:off x="6185560" y="512111"/>
          <a:ext cx="5547204" cy="1703070"/>
        </p:xfrm>
        <a:graphic>
          <a:graphicData uri="http://schemas.openxmlformats.org/drawingml/2006/table">
            <a:tbl>
              <a:tblPr/>
              <a:tblGrid>
                <a:gridCol w="1847278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802618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788209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528566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509326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869015"/>
              </p:ext>
            </p:extLst>
          </p:nvPr>
        </p:nvGraphicFramePr>
        <p:xfrm>
          <a:off x="6185559" y="2372632"/>
          <a:ext cx="5547193" cy="1885950"/>
        </p:xfrm>
        <a:graphic>
          <a:graphicData uri="http://schemas.openxmlformats.org/drawingml/2006/table">
            <a:tbl>
              <a:tblPr/>
              <a:tblGrid>
                <a:gridCol w="1977218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879799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201055"/>
              </p:ext>
            </p:extLst>
          </p:nvPr>
        </p:nvGraphicFramePr>
        <p:xfrm>
          <a:off x="6185567" y="4410961"/>
          <a:ext cx="5547178" cy="1885950"/>
        </p:xfrm>
        <a:graphic>
          <a:graphicData uri="http://schemas.openxmlformats.org/drawingml/2006/table">
            <a:tbl>
              <a:tblPr/>
              <a:tblGrid>
                <a:gridCol w="196835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0.78%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2091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TW" dirty="0"/>
              <a:t>Test 2 (Normal QP)</a:t>
            </a:r>
          </a:p>
          <a:p>
            <a:pPr hangingPunct="0"/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6269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151086"/>
              </p:ext>
            </p:extLst>
          </p:nvPr>
        </p:nvGraphicFramePr>
        <p:xfrm>
          <a:off x="6187591" y="512111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20200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31424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107936"/>
              </p:ext>
            </p:extLst>
          </p:nvPr>
        </p:nvGraphicFramePr>
        <p:xfrm>
          <a:off x="6185560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37537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280175"/>
              </p:ext>
            </p:extLst>
          </p:nvPr>
        </p:nvGraphicFramePr>
        <p:xfrm>
          <a:off x="61855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1945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Test 3 (Normal QP)</a:t>
            </a:r>
          </a:p>
          <a:p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73983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550246"/>
              </p:ext>
            </p:extLst>
          </p:nvPr>
        </p:nvGraphicFramePr>
        <p:xfrm>
          <a:off x="6185560" y="512111"/>
          <a:ext cx="5547204" cy="1703070"/>
        </p:xfrm>
        <a:graphic>
          <a:graphicData uri="http://schemas.openxmlformats.org/drawingml/2006/table">
            <a:tbl>
              <a:tblPr/>
              <a:tblGrid>
                <a:gridCol w="1847278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802618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788209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549963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159086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-1.77%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-1.76%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-1.24%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306603"/>
              </p:ext>
            </p:extLst>
          </p:nvPr>
        </p:nvGraphicFramePr>
        <p:xfrm>
          <a:off x="6185559" y="2372632"/>
          <a:ext cx="5547193" cy="1885950"/>
        </p:xfrm>
        <a:graphic>
          <a:graphicData uri="http://schemas.openxmlformats.org/drawingml/2006/table">
            <a:tbl>
              <a:tblPr/>
              <a:tblGrid>
                <a:gridCol w="1977218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873242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-1.27%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281985"/>
              </p:ext>
            </p:extLst>
          </p:nvPr>
        </p:nvGraphicFramePr>
        <p:xfrm>
          <a:off x="6185567" y="4410961"/>
          <a:ext cx="5547178" cy="1885950"/>
        </p:xfrm>
        <a:graphic>
          <a:graphicData uri="http://schemas.openxmlformats.org/drawingml/2006/table">
            <a:tbl>
              <a:tblPr/>
              <a:tblGrid>
                <a:gridCol w="196835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-1.58%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-0.60%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-0.64%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2091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TW" dirty="0"/>
              <a:t>Test 2 (Low QP)</a:t>
            </a:r>
          </a:p>
          <a:p>
            <a:pPr hangingPunct="0"/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28265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292157"/>
              </p:ext>
            </p:extLst>
          </p:nvPr>
        </p:nvGraphicFramePr>
        <p:xfrm>
          <a:off x="6187591" y="512111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642028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6159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-2.24%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951632"/>
              </p:ext>
            </p:extLst>
          </p:nvPr>
        </p:nvGraphicFramePr>
        <p:xfrm>
          <a:off x="6185560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404947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380995"/>
              </p:ext>
            </p:extLst>
          </p:nvPr>
        </p:nvGraphicFramePr>
        <p:xfrm>
          <a:off x="61855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1630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Test 3 (Low QP)</a:t>
            </a:r>
          </a:p>
          <a:p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5430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zh-TW" dirty="0"/>
              <a:t>The proposed method report improvement compared to anchor</a:t>
            </a:r>
          </a:p>
          <a:p>
            <a:pPr hangingPunct="0"/>
            <a:r>
              <a:rPr lang="en-CA" dirty="0"/>
              <a:t>It is recommended to consider adoption the proposed</a:t>
            </a:r>
            <a:r>
              <a:rPr lang="zh-TW" altLang="en-US" dirty="0"/>
              <a:t> </a:t>
            </a:r>
            <a:r>
              <a:rPr lang="en-CA" altLang="zh-TW" dirty="0"/>
              <a:t>method</a:t>
            </a:r>
          </a:p>
          <a:p>
            <a:pPr hangingPunct="0"/>
            <a:endParaRPr lang="en-US" altLang="zh-TW" dirty="0"/>
          </a:p>
          <a:p>
            <a:pPr hangingPunct="0"/>
            <a:r>
              <a:rPr lang="en-US" altLang="zh-TW" dirty="0"/>
              <a:t>Thanks Alibaba for cross-checking (P0652)</a:t>
            </a:r>
            <a:endParaRPr lang="en-CA" altLang="zh-TW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7922</TotalTime>
  <Words>2423</Words>
  <Application>Microsoft Office PowerPoint</Application>
  <PresentationFormat>Widescreen</PresentationFormat>
  <Paragraphs>1165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PMingLiU</vt:lpstr>
      <vt:lpstr>PMingLiU</vt:lpstr>
      <vt:lpstr>Source Han Sans CN Light</vt:lpstr>
      <vt:lpstr>宋体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The Proposed Methods</vt:lpstr>
      <vt:lpstr>PowerPoint Presentation</vt:lpstr>
      <vt:lpstr>PowerPoint Presentation</vt:lpstr>
      <vt:lpstr>PowerPoint Presentation</vt:lpstr>
      <vt:lpstr>PowerPoint Presentation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Kwai</cp:lastModifiedBy>
  <cp:revision>185</cp:revision>
  <dcterms:created xsi:type="dcterms:W3CDTF">2018-09-04T21:01:33Z</dcterms:created>
  <dcterms:modified xsi:type="dcterms:W3CDTF">2019-10-10T07:54:04Z</dcterms:modified>
</cp:coreProperties>
</file>