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9"/>
  </p:notesMasterIdLst>
  <p:sldIdLst>
    <p:sldId id="285" r:id="rId2"/>
    <p:sldId id="287" r:id="rId3"/>
    <p:sldId id="283" r:id="rId4"/>
    <p:sldId id="325" r:id="rId5"/>
    <p:sldId id="326" r:id="rId6"/>
    <p:sldId id="288" r:id="rId7"/>
    <p:sldId id="286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50" autoAdjust="0"/>
  </p:normalViewPr>
  <p:slideViewPr>
    <p:cSldViewPr snapToGrid="0">
      <p:cViewPr varScale="1">
        <p:scale>
          <a:sx n="75" d="100"/>
          <a:sy n="75" d="100"/>
        </p:scale>
        <p:origin x="3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10/2/2019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299" y="1669890"/>
            <a:ext cx="11501968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JVET-P0526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Non-CE8: Palette encoder improvements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300" y="4111724"/>
            <a:ext cx="94310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Jheng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 </a:t>
            </a:r>
            <a:r>
              <a:rPr lang="en-US" altLang="zh-TW" sz="28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Jhu</a:t>
            </a:r>
            <a:r>
              <a:rPr lang="en-US" altLang="zh-TW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Yi-Wen Chen, Xiaoyu Xiu, 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Tsung-Chuan Ma,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In current VVC, mis-alignment of rate and distortion during palette coding rate-distortion analysis</a:t>
            </a:r>
          </a:p>
          <a:p>
            <a:pPr lvl="1" hangingPunct="0"/>
            <a:r>
              <a:rPr lang="en-US" dirty="0"/>
              <a:t>The palette distortion is scaled down to 8 bit scale</a:t>
            </a:r>
          </a:p>
          <a:p>
            <a:pPr lvl="1" hangingPunct="0"/>
            <a:r>
              <a:rPr lang="en-US" dirty="0" err="1"/>
              <a:t>Lagrangian</a:t>
            </a:r>
            <a:r>
              <a:rPr lang="en-US" dirty="0"/>
              <a:t> cost parameter Lambda being used in calculating the </a:t>
            </a:r>
            <a:r>
              <a:rPr lang="en-US" dirty="0" err="1"/>
              <a:t>bitCost</a:t>
            </a:r>
            <a:r>
              <a:rPr lang="en-US" dirty="0"/>
              <a:t> is still determined by the internal coding bit depth (10 in CTC)</a:t>
            </a:r>
          </a:p>
          <a:p>
            <a:pPr lvl="1" hangingPunct="0"/>
            <a:r>
              <a:rPr lang="en-US" dirty="0"/>
              <a:t>double </a:t>
            </a:r>
            <a:r>
              <a:rPr lang="en-US" dirty="0" err="1"/>
              <a:t>bitCost</a:t>
            </a:r>
            <a:r>
              <a:rPr lang="en-US" dirty="0"/>
              <a:t> = </a:t>
            </a:r>
            <a:r>
              <a:rPr lang="en-US" dirty="0" err="1"/>
              <a:t>m_pcRdCost</a:t>
            </a:r>
            <a:r>
              <a:rPr lang="en-US" dirty="0"/>
              <a:t>-&gt;</a:t>
            </a:r>
            <a:r>
              <a:rPr lang="en-US" dirty="0" err="1"/>
              <a:t>getLambda</a:t>
            </a:r>
            <a:r>
              <a:rPr lang="en-US" dirty="0"/>
              <a:t>()*</a:t>
            </a:r>
            <a:r>
              <a:rPr lang="en-US" dirty="0" err="1"/>
              <a:t>numColorBits</a:t>
            </a:r>
            <a:r>
              <a:rPr lang="en-US" dirty="0"/>
              <a:t>;</a:t>
            </a:r>
          </a:p>
          <a:p>
            <a:pPr hangingPunct="0"/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The Proposed Methods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36258"/>
            <a:ext cx="10515600" cy="3552210"/>
          </a:xfrm>
        </p:spPr>
        <p:txBody>
          <a:bodyPr>
            <a:normAutofit/>
          </a:bodyPr>
          <a:lstStyle/>
          <a:p>
            <a:pPr hangingPunct="0"/>
            <a:r>
              <a:rPr lang="en-US" altLang="zh-TW" dirty="0"/>
              <a:t>Firstly, it is proposed to fix the mis-alignment of rate and distortion during palette coding RD decision</a:t>
            </a:r>
          </a:p>
          <a:p>
            <a:pPr hangingPunct="0"/>
            <a:r>
              <a:rPr lang="en-US" altLang="zh-TW" dirty="0"/>
              <a:t>Secondly, it is proposed to use different weights on </a:t>
            </a:r>
            <a:r>
              <a:rPr lang="en-US" altLang="zh-TW" dirty="0" err="1"/>
              <a:t>luma</a:t>
            </a:r>
            <a:r>
              <a:rPr lang="en-US" altLang="zh-TW" dirty="0"/>
              <a:t> component cost and chroma component cost</a:t>
            </a:r>
            <a:endParaRPr lang="en-US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7196008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8683357"/>
              </p:ext>
            </p:extLst>
          </p:nvPr>
        </p:nvGraphicFramePr>
        <p:xfrm>
          <a:off x="6187591" y="512111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-6.29%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-10.46%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-10.89%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94%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-4.82%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-8.36%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-10.75%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96%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-2.53%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-2.57%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98%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-3.23%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-12.02%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-12.62%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101%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-3.46%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-7.43%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-8.26%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100%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等线" panose="02010600030101010101" pitchFamily="2" charset="-122"/>
                        </a:rPr>
                        <a:t>97%</a:t>
                      </a:r>
                      <a:endParaRPr lang="zh-TW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272406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-4.20%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0.41%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-2.78%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1142707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-1.09%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-5.69%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0.53%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-5.67%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-6.05%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-3.66%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-3.92%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0474538"/>
              </p:ext>
            </p:extLst>
          </p:nvPr>
        </p:nvGraphicFramePr>
        <p:xfrm>
          <a:off x="6185560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-4.53%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-8.81%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-9.06%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-4.36%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-8.39%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-10.35%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0.34%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-1.15%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-1.25%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-2.54%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-11.21%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-11.69%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-2.64%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-6.62%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-7.28%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6414916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-5.74%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-5.41%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-0.86%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-5.37%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-6.31%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-0.90%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-3.50%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-4.01%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3283769"/>
              </p:ext>
            </p:extLst>
          </p:nvPr>
        </p:nvGraphicFramePr>
        <p:xfrm>
          <a:off x="61855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-3.16%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-6.18%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-7.98%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98%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-2.15%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-11.30%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-12.24%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zh-TW" sz="1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#NUM!</a:t>
                      </a:r>
                      <a:endParaRPr lang="zh-TW" sz="1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25118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Fix RD (Report by P0472)</a:t>
            </a:r>
          </a:p>
          <a:p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8985203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BBB5CCB5-FB43-4F3F-B2DA-0383026C06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3861295"/>
              </p:ext>
            </p:extLst>
          </p:nvPr>
        </p:nvGraphicFramePr>
        <p:xfrm>
          <a:off x="6185560" y="512111"/>
          <a:ext cx="5547204" cy="1703070"/>
        </p:xfrm>
        <a:graphic>
          <a:graphicData uri="http://schemas.openxmlformats.org/drawingml/2006/table">
            <a:tbl>
              <a:tblPr/>
              <a:tblGrid>
                <a:gridCol w="1847278">
                  <a:extLst>
                    <a:ext uri="{9D8B030D-6E8A-4147-A177-3AD203B41FA5}">
                      <a16:colId xmlns:a16="http://schemas.microsoft.com/office/drawing/2014/main" val="290786082"/>
                    </a:ext>
                  </a:extLst>
                </a:gridCol>
                <a:gridCol w="802618">
                  <a:extLst>
                    <a:ext uri="{9D8B030D-6E8A-4147-A177-3AD203B41FA5}">
                      <a16:colId xmlns:a16="http://schemas.microsoft.com/office/drawing/2014/main" val="4176218218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429477205"/>
                    </a:ext>
                  </a:extLst>
                </a:gridCol>
                <a:gridCol w="788209">
                  <a:extLst>
                    <a:ext uri="{9D8B030D-6E8A-4147-A177-3AD203B41FA5}">
                      <a16:colId xmlns:a16="http://schemas.microsoft.com/office/drawing/2014/main" val="208998776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2221860886"/>
                    </a:ext>
                  </a:extLst>
                </a:gridCol>
                <a:gridCol w="703033">
                  <a:extLst>
                    <a:ext uri="{9D8B030D-6E8A-4147-A177-3AD203B41FA5}">
                      <a16:colId xmlns:a16="http://schemas.microsoft.com/office/drawing/2014/main" val="301859973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03326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541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09979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-7.42%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-8.85%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-9.50%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89162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-5.37%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-5.82%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-8.45%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84687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58232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-3.80%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-10.82%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70840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12036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603844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474FB97B-8F83-4368-B8C1-1055C79CF9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324178"/>
              </p:ext>
            </p:extLst>
          </p:nvPr>
        </p:nvGraphicFramePr>
        <p:xfrm>
          <a:off x="612984" y="578385"/>
          <a:ext cx="5130800" cy="170307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70312421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942719634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79931140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828842962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552239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86879032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80260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06295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12243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06273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44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0359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3547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449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204048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D3995DDA-A65D-403D-855F-3246EF32C0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7027226"/>
              </p:ext>
            </p:extLst>
          </p:nvPr>
        </p:nvGraphicFramePr>
        <p:xfrm>
          <a:off x="612984" y="2372632"/>
          <a:ext cx="5130800" cy="1885950"/>
        </p:xfrm>
        <a:graphic>
          <a:graphicData uri="http://schemas.openxmlformats.org/drawingml/2006/table">
            <a:tbl>
              <a:tblPr/>
              <a:tblGrid>
                <a:gridCol w="1828800">
                  <a:extLst>
                    <a:ext uri="{9D8B030D-6E8A-4147-A177-3AD203B41FA5}">
                      <a16:colId xmlns:a16="http://schemas.microsoft.com/office/drawing/2014/main" val="184795408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3066777329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600261756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110782247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429227431"/>
                    </a:ext>
                  </a:extLst>
                </a:gridCol>
                <a:gridCol w="660400">
                  <a:extLst>
                    <a:ext uri="{9D8B030D-6E8A-4147-A177-3AD203B41FA5}">
                      <a16:colId xmlns:a16="http://schemas.microsoft.com/office/drawing/2014/main" val="2805884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07311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600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704955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65840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6398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80098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25043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02350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47892303"/>
                  </a:ext>
                </a:extLst>
              </a:tr>
            </a:tbl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B8D83FA6-EA1A-4328-AB20-3DB2C1595DE4}"/>
              </a:ext>
            </a:extLst>
          </p:cNvPr>
          <p:cNvSpPr txBox="1"/>
          <p:nvPr/>
        </p:nvSpPr>
        <p:spPr>
          <a:xfrm>
            <a:off x="766309" y="578385"/>
            <a:ext cx="14513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On </a:t>
            </a:r>
            <a:endParaRPr lang="zh-TW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F7F473B-E4EB-46C1-8E62-B00ED2913B31}"/>
              </a:ext>
            </a:extLst>
          </p:cNvPr>
          <p:cNvSpPr txBox="1"/>
          <p:nvPr/>
        </p:nvSpPr>
        <p:spPr>
          <a:xfrm>
            <a:off x="6331527" y="512111"/>
            <a:ext cx="14683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dirty="0"/>
              <a:t>Dual Tree Off </a:t>
            </a:r>
            <a:endParaRPr lang="zh-TW" altLang="en-US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0BC80A00-8DCA-43B6-B63C-EB4E959F0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5057382"/>
              </p:ext>
            </p:extLst>
          </p:nvPr>
        </p:nvGraphicFramePr>
        <p:xfrm>
          <a:off x="6185559" y="2372632"/>
          <a:ext cx="5547193" cy="1885950"/>
        </p:xfrm>
        <a:graphic>
          <a:graphicData uri="http://schemas.openxmlformats.org/drawingml/2006/table">
            <a:tbl>
              <a:tblPr/>
              <a:tblGrid>
                <a:gridCol w="1977218">
                  <a:extLst>
                    <a:ext uri="{9D8B030D-6E8A-4147-A177-3AD203B41FA5}">
                      <a16:colId xmlns:a16="http://schemas.microsoft.com/office/drawing/2014/main" val="2906475879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952588033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121593601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70888493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406133367"/>
                    </a:ext>
                  </a:extLst>
                </a:gridCol>
                <a:gridCol w="713995">
                  <a:extLst>
                    <a:ext uri="{9D8B030D-6E8A-4147-A177-3AD203B41FA5}">
                      <a16:colId xmlns:a16="http://schemas.microsoft.com/office/drawing/2014/main" val="35976770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4521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8789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14093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-5.27%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-6.53%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-7.14%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1353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-6.06%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-7.83%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26617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86955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-8.80%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6622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103%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983136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7121472"/>
                  </a:ext>
                </a:extLst>
              </a:tr>
            </a:tbl>
          </a:graphicData>
        </a:graphic>
      </p:graphicFrame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E0C26353-F647-47DE-AF5A-168A6F9E8E6A}"/>
              </a:ext>
            </a:extLst>
          </p:cNvPr>
          <p:cNvCxnSpPr>
            <a:cxnSpLocks/>
          </p:cNvCxnSpPr>
          <p:nvPr/>
        </p:nvCxnSpPr>
        <p:spPr>
          <a:xfrm>
            <a:off x="5938058" y="421940"/>
            <a:ext cx="0" cy="6131266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915DA369-67DD-45C6-858F-CC318345C28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3744834"/>
              </p:ext>
            </p:extLst>
          </p:nvPr>
        </p:nvGraphicFramePr>
        <p:xfrm>
          <a:off x="616067" y="4410961"/>
          <a:ext cx="5130793" cy="1885950"/>
        </p:xfrm>
        <a:graphic>
          <a:graphicData uri="http://schemas.openxmlformats.org/drawingml/2006/table">
            <a:tbl>
              <a:tblPr/>
              <a:tblGrid>
                <a:gridCol w="182060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662038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-3.30%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-0.29%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-1.29%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-0.07%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-2.35%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97%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13C772CF-CCF8-4101-A7A8-C5F9043B94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4357460"/>
              </p:ext>
            </p:extLst>
          </p:nvPr>
        </p:nvGraphicFramePr>
        <p:xfrm>
          <a:off x="6185567" y="4410961"/>
          <a:ext cx="5547178" cy="1885950"/>
        </p:xfrm>
        <a:graphic>
          <a:graphicData uri="http://schemas.openxmlformats.org/drawingml/2006/table">
            <a:tbl>
              <a:tblPr/>
              <a:tblGrid>
                <a:gridCol w="1968353">
                  <a:extLst>
                    <a:ext uri="{9D8B030D-6E8A-4147-A177-3AD203B41FA5}">
                      <a16:colId xmlns:a16="http://schemas.microsoft.com/office/drawing/2014/main" val="1187986477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319097427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294623436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596778199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895835392"/>
                    </a:ext>
                  </a:extLst>
                </a:gridCol>
                <a:gridCol w="715765">
                  <a:extLst>
                    <a:ext uri="{9D8B030D-6E8A-4147-A177-3AD203B41FA5}">
                      <a16:colId xmlns:a16="http://schemas.microsoft.com/office/drawing/2014/main" val="2029077437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Low delay B  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TW" alt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新細明體" panose="02020500000000000000" pitchFamily="18" charset="-120"/>
                          <a:ea typeface="新細明體" panose="02020500000000000000" pitchFamily="18" charset="-120"/>
                        </a:rPr>
                        <a:t>　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1356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新細明體" panose="02020500000000000000" pitchFamily="18" charset="-12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 VTM-6.0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87539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l" fontAlgn="b"/>
                      <a:endParaRPr lang="zh-TW" alt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新細明體" panose="02020500000000000000" pitchFamily="18" charset="-120"/>
                      </a:endParaRPr>
                    </a:p>
                  </a:txBody>
                  <a:tcPr marL="6350" marR="6350" marT="63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Y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U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V</a:t>
                      </a:r>
                    </a:p>
                  </a:txBody>
                  <a:tcPr marL="6350" marR="6350" marT="635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89996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1080p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-5.37%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-5.78%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9734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TGM 720p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-3.47%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-6.31%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049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Animation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0.06%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-0.82%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14880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Mixed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-8.32%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-9.94%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99%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46075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Camera-Captured content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3967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Overall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-2.32%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-4.28%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-5.04%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101%</a:t>
                      </a:r>
                      <a:endParaRPr lang="zh-TW" sz="120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3048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100%</a:t>
                      </a:r>
                      <a:endParaRPr lang="zh-TW" sz="1200" dirty="0">
                        <a:effectLst/>
                        <a:latin typeface="Times New Roman" panose="02020603050405020304" pitchFamily="18" charset="0"/>
                        <a:ea typeface="PMingLiU" panose="02020500000000000000" pitchFamily="18" charset="-12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9294694"/>
                  </a:ext>
                </a:extLst>
              </a:tr>
            </a:tbl>
          </a:graphicData>
        </a:graphic>
      </p:graphicFrame>
      <p:sp>
        <p:nvSpPr>
          <p:cNvPr id="14" name="文本框 13">
            <a:extLst>
              <a:ext uri="{FF2B5EF4-FFF2-40B4-BE49-F238E27FC236}">
                <a16:creationId xmlns:a16="http://schemas.microsoft.com/office/drawing/2014/main" id="{58AA7150-5DD8-4E48-8528-5DC5A6C537E2}"/>
              </a:ext>
            </a:extLst>
          </p:cNvPr>
          <p:cNvSpPr txBox="1"/>
          <p:nvPr/>
        </p:nvSpPr>
        <p:spPr>
          <a:xfrm>
            <a:off x="307510" y="140545"/>
            <a:ext cx="24466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US" altLang="zh-TW" dirty="0"/>
              <a:t>Fix RD + Chroma Weight</a:t>
            </a:r>
          </a:p>
          <a:p>
            <a:r>
              <a:rPr lang="en-US" altLang="zh-TW" dirty="0"/>
              <a:t> 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046269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16541-95E5-4ED8-A08F-0ED4C2900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33FE5-E351-4475-ADB6-0D0B830605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hangingPunct="0"/>
            <a:r>
              <a:rPr lang="en-CA" altLang="zh-TW" dirty="0"/>
              <a:t>The proposed method report improvement compared to anchor</a:t>
            </a:r>
          </a:p>
          <a:p>
            <a:pPr hangingPunct="0"/>
            <a:r>
              <a:rPr lang="en-CA" dirty="0"/>
              <a:t>It is recommended to consider adoption the proposed</a:t>
            </a:r>
            <a:r>
              <a:rPr lang="zh-TW" altLang="en-US" dirty="0"/>
              <a:t> </a:t>
            </a:r>
            <a:r>
              <a:rPr lang="en-CA" altLang="zh-TW" dirty="0"/>
              <a:t>method</a:t>
            </a:r>
          </a:p>
          <a:p>
            <a:pPr hangingPunct="0"/>
            <a:r>
              <a:rPr lang="en-US" altLang="zh-TW" dirty="0"/>
              <a:t>Thanks LGE for cross-checking</a:t>
            </a:r>
            <a:endParaRPr lang="en-CA" altLang="zh-TW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CA" dirty="0"/>
          </a:p>
          <a:p>
            <a:pPr hangingPunct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8409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F28C0-BFE7-4D0C-8068-0F7065F6A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390694"/>
            <a:ext cx="4439856" cy="1325563"/>
          </a:xfrm>
        </p:spPr>
        <p:txBody>
          <a:bodyPr>
            <a:normAutofit/>
          </a:bodyPr>
          <a:lstStyle/>
          <a:p>
            <a:r>
              <a:rPr lang="en-US" sz="54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6189494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4933</TotalTime>
  <Words>1310</Words>
  <Application>Microsoft Office PowerPoint</Application>
  <PresentationFormat>宽屏</PresentationFormat>
  <Paragraphs>591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5" baseType="lpstr">
      <vt:lpstr>PMingLiU</vt:lpstr>
      <vt:lpstr>Source Han Sans CN Light</vt:lpstr>
      <vt:lpstr>宋体</vt:lpstr>
      <vt:lpstr>Arial</vt:lpstr>
      <vt:lpstr>Calibri</vt:lpstr>
      <vt:lpstr>Calibri Light</vt:lpstr>
      <vt:lpstr>Times New Roman</vt:lpstr>
      <vt:lpstr>Office Theme</vt:lpstr>
      <vt:lpstr>PowerPoint 演示文稿</vt:lpstr>
      <vt:lpstr>Introduction</vt:lpstr>
      <vt:lpstr>The Proposed Methods</vt:lpstr>
      <vt:lpstr>PowerPoint 演示文稿</vt:lpstr>
      <vt:lpstr>PowerPoint 演示文稿</vt:lpstr>
      <vt:lpstr>Summary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弘正 朱</cp:lastModifiedBy>
  <cp:revision>138</cp:revision>
  <dcterms:created xsi:type="dcterms:W3CDTF">2018-09-04T21:01:33Z</dcterms:created>
  <dcterms:modified xsi:type="dcterms:W3CDTF">2019-10-02T19:29:00Z</dcterms:modified>
</cp:coreProperties>
</file>