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87" r:id="rId3"/>
    <p:sldId id="304" r:id="rId4"/>
    <p:sldId id="305" r:id="rId5"/>
    <p:sldId id="300" r:id="rId6"/>
    <p:sldId id="306" r:id="rId7"/>
    <p:sldId id="28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0106025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Support of adaptive color transform for 444 video coding in VVC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9439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Summary of 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79"/>
            <a:ext cx="11371626" cy="2295811"/>
          </a:xfrm>
        </p:spPr>
        <p:txBody>
          <a:bodyPr>
            <a:normAutofit/>
          </a:bodyPr>
          <a:lstStyle/>
          <a:p>
            <a:pPr hangingPunct="0"/>
            <a:r>
              <a:rPr lang="en-CA" sz="3600" dirty="0"/>
              <a:t>Proposal</a:t>
            </a:r>
          </a:p>
          <a:p>
            <a:pPr lvl="1" hangingPunct="0"/>
            <a:r>
              <a:rPr lang="en-CA" dirty="0"/>
              <a:t>Implement the HEVC ACT into the VVC framework to enhance the efficiency of 444 video coding</a:t>
            </a:r>
          </a:p>
          <a:p>
            <a:pPr lvl="1" hangingPunct="0"/>
            <a:r>
              <a:rPr lang="en-CA" altLang="zh-TW" dirty="0" err="1"/>
              <a:t>YCgCo</a:t>
            </a:r>
            <a:r>
              <a:rPr lang="en-CA" altLang="zh-TW" dirty="0"/>
              <a:t> </a:t>
            </a:r>
            <a:r>
              <a:rPr lang="en-US" altLang="zh-TW" dirty="0"/>
              <a:t>color space</a:t>
            </a:r>
          </a:p>
          <a:p>
            <a:pPr lvl="1" hangingPunct="0"/>
            <a:r>
              <a:rPr lang="en-CA" dirty="0"/>
              <a:t>The color space conversion is carried out in residual domain</a:t>
            </a:r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FDDE05-CAB9-40DD-8DEE-620C04ADDB8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285" y="3394290"/>
            <a:ext cx="5935027" cy="30581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79"/>
            <a:ext cx="11371626" cy="1218001"/>
          </a:xfrm>
        </p:spPr>
        <p:txBody>
          <a:bodyPr>
            <a:normAutofit/>
          </a:bodyPr>
          <a:lstStyle/>
          <a:p>
            <a:pPr hangingPunct="0"/>
            <a:r>
              <a:rPr lang="en-CA" sz="3600" dirty="0"/>
              <a:t>Color space conversion</a:t>
            </a:r>
          </a:p>
          <a:p>
            <a:pPr lvl="1" hangingPunct="0"/>
            <a:r>
              <a:rPr lang="en-US" sz="2800" dirty="0"/>
              <a:t>The </a:t>
            </a:r>
            <a:r>
              <a:rPr lang="en-US" sz="2800" dirty="0" err="1"/>
              <a:t>YCgCo</a:t>
            </a:r>
            <a:r>
              <a:rPr lang="en-US" sz="2800" dirty="0"/>
              <a:t> color space is used for color space conversion</a:t>
            </a:r>
            <a:endParaRPr lang="en-CA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32D15DF-C4F3-468E-BF00-4CE893126C30}"/>
                  </a:ext>
                </a:extLst>
              </p:cNvPr>
              <p:cNvSpPr/>
              <p:nvPr/>
            </p:nvSpPr>
            <p:spPr>
              <a:xfrm>
                <a:off x="2164352" y="2333994"/>
                <a:ext cx="3108415" cy="9727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f>
                        <m:fPr>
                          <m:type m:val="li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plcHide m:val="on"/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𝐶</m:t>
                                        </m:r>
                                      </m:e>
                                      <m:sub>
                                        <m:r>
                                          <a:rPr lang="en-US" i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32D15DF-C4F3-468E-BF00-4CE893126C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4352" y="2333994"/>
                <a:ext cx="3108415" cy="97270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18A3B67-1A54-46DF-B446-19B890256D83}"/>
                  </a:ext>
                </a:extLst>
              </p:cNvPr>
              <p:cNvSpPr/>
              <p:nvPr/>
            </p:nvSpPr>
            <p:spPr>
              <a:xfrm>
                <a:off x="6347044" y="2333994"/>
                <a:ext cx="2794547" cy="9727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i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  <m:sup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i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18A3B67-1A54-46DF-B446-19B890256D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044" y="2333994"/>
                <a:ext cx="2794547" cy="9727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02E95925-2A6C-47E3-8A28-2BD00D765C67}"/>
              </a:ext>
            </a:extLst>
          </p:cNvPr>
          <p:cNvSpPr/>
          <p:nvPr/>
        </p:nvSpPr>
        <p:spPr>
          <a:xfrm>
            <a:off x="2612569" y="3237024"/>
            <a:ext cx="1759132" cy="4093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Forward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96D1BA-2FD5-4E1E-A242-920481B12D42}"/>
              </a:ext>
            </a:extLst>
          </p:cNvPr>
          <p:cNvSpPr/>
          <p:nvPr/>
        </p:nvSpPr>
        <p:spPr>
          <a:xfrm>
            <a:off x="6864751" y="3237024"/>
            <a:ext cx="1759132" cy="4093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Inverse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4D4FAF-5604-4247-A2B3-9BEE1A0AF649}"/>
              </a:ext>
            </a:extLst>
          </p:cNvPr>
          <p:cNvSpPr/>
          <p:nvPr/>
        </p:nvSpPr>
        <p:spPr>
          <a:xfrm>
            <a:off x="661231" y="3617266"/>
            <a:ext cx="1018964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lvl="1" indent="-22860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CA" sz="2800" dirty="0"/>
              <a:t>QP adjustments of (-5, -5, -3) are applied to compensate the dynamic changes of residuals before and after color transform </a:t>
            </a:r>
            <a:endParaRPr lang="en-US" sz="2800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5F68097-27BE-48E7-8F3C-1176FBFD8EE7}"/>
              </a:ext>
            </a:extLst>
          </p:cNvPr>
          <p:cNvSpPr txBox="1">
            <a:spLocks/>
          </p:cNvSpPr>
          <p:nvPr/>
        </p:nvSpPr>
        <p:spPr>
          <a:xfrm>
            <a:off x="661231" y="4607482"/>
            <a:ext cx="10276735" cy="17647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Signaling</a:t>
            </a:r>
          </a:p>
          <a:p>
            <a:pPr lvl="1" hangingPunct="0"/>
            <a:r>
              <a:rPr lang="en-US" sz="2800" dirty="0"/>
              <a:t>For inter and IBC modes, ACT flag is only signaled when at least one non-zero coefficient exists in current CU, as indicated by CU root CBF</a:t>
            </a:r>
          </a:p>
          <a:p>
            <a:pPr lvl="1" hangingPunct="0"/>
            <a:r>
              <a:rPr lang="en-US" sz="2800" dirty="0"/>
              <a:t>For intra mode, ACT is enabled when the chroma mode is DM</a:t>
            </a:r>
            <a:endParaRPr lang="en-CA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28238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79"/>
            <a:ext cx="11371626" cy="2968424"/>
          </a:xfrm>
        </p:spPr>
        <p:txBody>
          <a:bodyPr>
            <a:normAutofit/>
          </a:bodyPr>
          <a:lstStyle/>
          <a:p>
            <a:pPr hangingPunct="0"/>
            <a:r>
              <a:rPr lang="en-CA" sz="3600" dirty="0"/>
              <a:t>Additional </a:t>
            </a:r>
            <a:r>
              <a:rPr lang="en-US" sz="3600" dirty="0"/>
              <a:t>change</a:t>
            </a:r>
            <a:r>
              <a:rPr lang="zh-CN" altLang="en-US" sz="3600" dirty="0"/>
              <a:t> </a:t>
            </a:r>
            <a:r>
              <a:rPr lang="en-US" altLang="zh-CN" sz="3600" dirty="0"/>
              <a:t>over</a:t>
            </a:r>
            <a:r>
              <a:rPr lang="zh-CN" altLang="en-US" sz="3600" dirty="0"/>
              <a:t> </a:t>
            </a:r>
            <a:r>
              <a:rPr lang="en-US" altLang="zh-CN" sz="3600" dirty="0"/>
              <a:t>HEVC</a:t>
            </a:r>
            <a:r>
              <a:rPr lang="zh-CN" altLang="en-US" sz="3600" dirty="0"/>
              <a:t> </a:t>
            </a:r>
            <a:r>
              <a:rPr lang="en-US" altLang="zh-CN" sz="3600" dirty="0"/>
              <a:t>ACT</a:t>
            </a:r>
            <a:endParaRPr lang="en-CA" sz="3600" dirty="0"/>
          </a:p>
          <a:p>
            <a:pPr lvl="1" hangingPunct="0"/>
            <a:r>
              <a:rPr lang="en-US" sz="2800" dirty="0"/>
              <a:t>The ACT enabling/disabling flag is moved from TU- to CU-level</a:t>
            </a:r>
          </a:p>
          <a:p>
            <a:pPr lvl="1" hangingPunct="0"/>
            <a:r>
              <a:rPr lang="en-US" sz="2800" dirty="0"/>
              <a:t>Disabling the ACT for the cases </a:t>
            </a:r>
            <a:r>
              <a:rPr lang="en-CA" sz="2800" dirty="0"/>
              <a:t>where not all residuals of three components are available</a:t>
            </a:r>
            <a:endParaRPr lang="en-US" sz="2800" dirty="0"/>
          </a:p>
          <a:p>
            <a:pPr marL="1371600" lvl="2" indent="-457200" hangingPunct="0">
              <a:buFont typeface="+mj-lt"/>
              <a:buAutoNum type="arabicParenR"/>
            </a:pPr>
            <a:r>
              <a:rPr lang="en-US" sz="2400" dirty="0"/>
              <a:t>Separate-tree partition</a:t>
            </a:r>
          </a:p>
          <a:p>
            <a:pPr marL="1371600" lvl="2" indent="-457200" hangingPunct="0">
              <a:buFont typeface="+mj-lt"/>
              <a:buAutoNum type="arabicParenR"/>
            </a:pPr>
            <a:r>
              <a:rPr lang="en-US" sz="2400" dirty="0"/>
              <a:t>ISP mode</a:t>
            </a:r>
          </a:p>
          <a:p>
            <a:pPr lvl="1" hangingPunct="0"/>
            <a:endParaRPr lang="en-CA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4236785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3DC92D6-C21B-468A-A844-95D86733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AA11059-C8EA-46D4-9FF6-212761540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79"/>
            <a:ext cx="11371626" cy="1659009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Implemented on top of VTM-6.0</a:t>
            </a:r>
          </a:p>
          <a:p>
            <a:pPr hangingPunct="0"/>
            <a:r>
              <a:rPr lang="en-CA" dirty="0"/>
              <a:t>CE8 test conditions: IBC, PLT, BDPCM and </a:t>
            </a:r>
            <a:r>
              <a:rPr lang="en-CA" dirty="0" err="1"/>
              <a:t>interHash</a:t>
            </a:r>
            <a:r>
              <a:rPr lang="en-CA" dirty="0"/>
              <a:t> enabled</a:t>
            </a:r>
          </a:p>
          <a:p>
            <a:pPr hangingPunct="0"/>
            <a:r>
              <a:rPr lang="en-CA" dirty="0"/>
              <a:t>Separate-tree is </a:t>
            </a:r>
            <a:r>
              <a:rPr lang="en-CA" b="1" dirty="0"/>
              <a:t>OFF</a:t>
            </a:r>
          </a:p>
          <a:p>
            <a:pPr hangingPunct="0"/>
            <a:endParaRPr lang="en-CA" sz="3600" dirty="0"/>
          </a:p>
        </p:txBody>
      </p:sp>
      <p:sp>
        <p:nvSpPr>
          <p:cNvPr id="13" name="Shape 491">
            <a:extLst>
              <a:ext uri="{FF2B5EF4-FFF2-40B4-BE49-F238E27FC236}">
                <a16:creationId xmlns:a16="http://schemas.microsoft.com/office/drawing/2014/main" id="{EF52FBC2-D5B7-4888-9FD9-1619CF99C87C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7A27CAE-D152-4051-B448-E5A72E6E3C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012230"/>
              </p:ext>
            </p:extLst>
          </p:nvPr>
        </p:nvGraphicFramePr>
        <p:xfrm>
          <a:off x="974739" y="2679107"/>
          <a:ext cx="6333301" cy="3002280"/>
        </p:xfrm>
        <a:graphic>
          <a:graphicData uri="http://schemas.openxmlformats.org/drawingml/2006/table">
            <a:tbl>
              <a:tblPr/>
              <a:tblGrid>
                <a:gridCol w="4430713">
                  <a:extLst>
                    <a:ext uri="{9D8B030D-6E8A-4147-A177-3AD203B41FA5}">
                      <a16:colId xmlns:a16="http://schemas.microsoft.com/office/drawing/2014/main" val="4023533554"/>
                    </a:ext>
                  </a:extLst>
                </a:gridCol>
                <a:gridCol w="699262">
                  <a:extLst>
                    <a:ext uri="{9D8B030D-6E8A-4147-A177-3AD203B41FA5}">
                      <a16:colId xmlns:a16="http://schemas.microsoft.com/office/drawing/2014/main" val="177102437"/>
                    </a:ext>
                  </a:extLst>
                </a:gridCol>
                <a:gridCol w="601663">
                  <a:extLst>
                    <a:ext uri="{9D8B030D-6E8A-4147-A177-3AD203B41FA5}">
                      <a16:colId xmlns:a16="http://schemas.microsoft.com/office/drawing/2014/main" val="1280780902"/>
                    </a:ext>
                  </a:extLst>
                </a:gridCol>
                <a:gridCol w="601663">
                  <a:extLst>
                    <a:ext uri="{9D8B030D-6E8A-4147-A177-3AD203B41FA5}">
                      <a16:colId xmlns:a16="http://schemas.microsoft.com/office/drawing/2014/main" val="3076972119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7437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G/Y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B/U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R/V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29676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text &amp; graphics with motion, 1080p &amp;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06294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mixed content, 1440p &amp;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37331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Animation,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7388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camera captured,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58729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text &amp; graphics with motion, 1080p &amp;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54396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mixed content, 1440p &amp;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9376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Animation,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92844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camera captured,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00671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63489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4338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F38408E-B40F-4497-B306-0F1AC62853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028873"/>
              </p:ext>
            </p:extLst>
          </p:nvPr>
        </p:nvGraphicFramePr>
        <p:xfrm>
          <a:off x="7308040" y="2669831"/>
          <a:ext cx="2019300" cy="300228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11991181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0785345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148918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24827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G/Y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B/U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R/V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78271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165141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80754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70423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3012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729886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60553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70883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168827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3150611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58687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77442FB0-02E9-4B80-824A-8EAFCE26E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98269"/>
              </p:ext>
            </p:extLst>
          </p:nvPr>
        </p:nvGraphicFramePr>
        <p:xfrm>
          <a:off x="9327340" y="2669831"/>
          <a:ext cx="2019300" cy="300228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91057333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47742315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01599671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12945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G/Y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B/U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R/V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82691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14140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88682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60173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9064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366655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035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54122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452900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7813725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636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973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B3DC92D6-C21B-468A-A844-95D86733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884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Simulations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0AA11059-C8EA-46D4-9FF6-212761540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098479"/>
            <a:ext cx="11371626" cy="1659009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Implemented on top of VTM-6.0</a:t>
            </a:r>
          </a:p>
          <a:p>
            <a:pPr hangingPunct="0"/>
            <a:r>
              <a:rPr lang="en-CA" dirty="0"/>
              <a:t>CE8 test conditions: IBC, PLT, BDPCM and </a:t>
            </a:r>
            <a:r>
              <a:rPr lang="en-CA" dirty="0" err="1"/>
              <a:t>interHash</a:t>
            </a:r>
            <a:r>
              <a:rPr lang="en-CA" dirty="0"/>
              <a:t> enabled</a:t>
            </a:r>
          </a:p>
          <a:p>
            <a:pPr hangingPunct="0"/>
            <a:r>
              <a:rPr lang="en-CA" dirty="0"/>
              <a:t>Separate-tree is</a:t>
            </a:r>
            <a:r>
              <a:rPr lang="en-CA" b="1" dirty="0"/>
              <a:t> ON</a:t>
            </a:r>
          </a:p>
          <a:p>
            <a:pPr hangingPunct="0"/>
            <a:endParaRPr lang="en-CA" sz="3600" dirty="0"/>
          </a:p>
        </p:txBody>
      </p:sp>
      <p:sp>
        <p:nvSpPr>
          <p:cNvPr id="13" name="Shape 491">
            <a:extLst>
              <a:ext uri="{FF2B5EF4-FFF2-40B4-BE49-F238E27FC236}">
                <a16:creationId xmlns:a16="http://schemas.microsoft.com/office/drawing/2014/main" id="{EF52FBC2-D5B7-4888-9FD9-1619CF99C87C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253B3F-D1F9-42B9-95DB-A3D40F0959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741223"/>
              </p:ext>
            </p:extLst>
          </p:nvPr>
        </p:nvGraphicFramePr>
        <p:xfrm>
          <a:off x="1676398" y="2754968"/>
          <a:ext cx="6461126" cy="3002280"/>
        </p:xfrm>
        <a:graphic>
          <a:graphicData uri="http://schemas.openxmlformats.org/drawingml/2006/table">
            <a:tbl>
              <a:tblPr/>
              <a:tblGrid>
                <a:gridCol w="4430713">
                  <a:extLst>
                    <a:ext uri="{9D8B030D-6E8A-4147-A177-3AD203B41FA5}">
                      <a16:colId xmlns:a16="http://schemas.microsoft.com/office/drawing/2014/main" val="2941845954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44972805"/>
                    </a:ext>
                  </a:extLst>
                </a:gridCol>
                <a:gridCol w="601663">
                  <a:extLst>
                    <a:ext uri="{9D8B030D-6E8A-4147-A177-3AD203B41FA5}">
                      <a16:colId xmlns:a16="http://schemas.microsoft.com/office/drawing/2014/main" val="2403983962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411340813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661306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G/Y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B/U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R/V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4916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text &amp; graphics with motion, 1080p &amp;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24864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mixed content, 1440p &amp;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37197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Animation,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5952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RGB, camera captured,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768226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text &amp; graphics with motion, 1080p &amp;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651175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mixed content, 1440p &amp;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09143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Animation,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2470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YUV, camera captured,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67896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02600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58796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8ADC8B5-A343-434C-9463-1C100F4A0E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230549"/>
              </p:ext>
            </p:extLst>
          </p:nvPr>
        </p:nvGraphicFramePr>
        <p:xfrm>
          <a:off x="8137518" y="2754968"/>
          <a:ext cx="2019300" cy="3002280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89553607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359566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5392034"/>
                    </a:ext>
                  </a:extLst>
                </a:gridCol>
              </a:tblGrid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30261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G/Y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B/U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R/V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996632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533321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71567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20455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651483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96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2383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75191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849535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001447"/>
                  </a:ext>
                </a:extLst>
              </a:tr>
              <a:tr h="1524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8400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09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1230</TotalTime>
  <Words>743</Words>
  <Application>Microsoft Office PowerPoint</Application>
  <PresentationFormat>Widescreen</PresentationFormat>
  <Paragraphs>205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Cambria Math</vt:lpstr>
      <vt:lpstr>Office Theme</vt:lpstr>
      <vt:lpstr>PowerPoint Presentation</vt:lpstr>
      <vt:lpstr>Summary of proposal</vt:lpstr>
      <vt:lpstr>Proposal</vt:lpstr>
      <vt:lpstr>Proposal</vt:lpstr>
      <vt:lpstr>Simulations</vt:lpstr>
      <vt:lpstr>Simulations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161</cp:revision>
  <dcterms:created xsi:type="dcterms:W3CDTF">2018-09-04T21:01:33Z</dcterms:created>
  <dcterms:modified xsi:type="dcterms:W3CDTF">2019-10-04T16:10:44Z</dcterms:modified>
</cp:coreProperties>
</file>