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92" r:id="rId3"/>
    <p:sldId id="287" r:id="rId4"/>
    <p:sldId id="294" r:id="rId5"/>
    <p:sldId id="288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JVET-P0516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Non-CE8: On palette mode signaling binarization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The PLT mode flag is signaled when the </a:t>
            </a:r>
            <a:r>
              <a:rPr lang="en-CA" dirty="0" err="1"/>
              <a:t>pred_mode_flag</a:t>
            </a:r>
            <a:r>
              <a:rPr lang="en-CA" dirty="0"/>
              <a:t> is signaled as 1 which implies the current CU is intra mode alike</a:t>
            </a:r>
          </a:p>
          <a:p>
            <a:pPr hangingPunct="0"/>
            <a:r>
              <a:rPr lang="en-US" dirty="0"/>
              <a:t>One exception </a:t>
            </a:r>
            <a:r>
              <a:rPr lang="en-CA" dirty="0"/>
              <a:t>breaks the physical meaning of </a:t>
            </a:r>
            <a:r>
              <a:rPr lang="en-CA" dirty="0" err="1"/>
              <a:t>pred_mode_flag</a:t>
            </a:r>
            <a:r>
              <a:rPr lang="en-CA" dirty="0"/>
              <a:t> and complicates the signaling conditions of PLT mode flag</a:t>
            </a:r>
            <a:r>
              <a:rPr lang="en-US" altLang="zh-TW" dirty="0"/>
              <a:t>:</a:t>
            </a:r>
            <a:endParaRPr lang="en-US" dirty="0"/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AFE9AA6-8F85-432A-85DB-E276BE3293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382542"/>
              </p:ext>
            </p:extLst>
          </p:nvPr>
        </p:nvGraphicFramePr>
        <p:xfrm>
          <a:off x="3016885" y="3896483"/>
          <a:ext cx="5937250" cy="670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83995">
                  <a:extLst>
                    <a:ext uri="{9D8B030D-6E8A-4147-A177-3AD203B41FA5}">
                      <a16:colId xmlns:a16="http://schemas.microsoft.com/office/drawing/2014/main" val="1704221658"/>
                    </a:ext>
                  </a:extLst>
                </a:gridCol>
                <a:gridCol w="1483995">
                  <a:extLst>
                    <a:ext uri="{9D8B030D-6E8A-4147-A177-3AD203B41FA5}">
                      <a16:colId xmlns:a16="http://schemas.microsoft.com/office/drawing/2014/main" val="863961100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2889642226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4281651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Pred_Modes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</a:rPr>
                        <a:t>pred_mode_flag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pred_mode_ibc_flag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pred_mode_plt_flag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72561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INTER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03643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PLT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12661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6869465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1860E5AA-A4C4-4A13-A0BE-B18CBDAF3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729" y="5306120"/>
            <a:ext cx="6173562" cy="135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Proposed Fix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Proposed to signal </a:t>
            </a:r>
            <a:r>
              <a:rPr lang="en-CA" sz="3200" dirty="0" err="1"/>
              <a:t>pred_mode_plt_flag</a:t>
            </a:r>
            <a:r>
              <a:rPr lang="en-US" sz="3200" dirty="0"/>
              <a:t> when </a:t>
            </a:r>
            <a:r>
              <a:rPr lang="en-CA" sz="3200" dirty="0" err="1"/>
              <a:t>pred_mode_flag</a:t>
            </a:r>
            <a:r>
              <a:rPr lang="en-CA" sz="3200" dirty="0"/>
              <a:t> is signaled as 1 </a:t>
            </a:r>
            <a:r>
              <a:rPr lang="en-US" sz="3200" dirty="0"/>
              <a:t>under all conditions</a:t>
            </a:r>
          </a:p>
          <a:p>
            <a:pPr hangingPunct="0"/>
            <a:r>
              <a:rPr lang="en-US" sz="3200" dirty="0"/>
              <a:t>The re-designed </a:t>
            </a:r>
            <a:r>
              <a:rPr lang="en-US" sz="3200"/>
              <a:t>codeword </a:t>
            </a:r>
            <a:r>
              <a:rPr lang="en-US" altLang="zh-TW" sz="3200"/>
              <a:t>(</a:t>
            </a:r>
            <a:r>
              <a:rPr lang="en-US" sz="3200"/>
              <a:t>when </a:t>
            </a:r>
            <a:r>
              <a:rPr lang="en-US" sz="3200" dirty="0"/>
              <a:t>IBC is </a:t>
            </a:r>
            <a:r>
              <a:rPr lang="en-US" sz="3200"/>
              <a:t>not allowed</a:t>
            </a:r>
            <a:r>
              <a:rPr lang="en-US" altLang="zh-TW" sz="3200"/>
              <a:t>)</a:t>
            </a:r>
            <a:r>
              <a:rPr lang="en-US" sz="3200"/>
              <a:t>:</a:t>
            </a:r>
            <a:endParaRPr lang="en-US" sz="3200" dirty="0"/>
          </a:p>
          <a:p>
            <a:pPr hangingPunct="0"/>
            <a:endParaRPr lang="en-US" sz="3200" dirty="0"/>
          </a:p>
          <a:p>
            <a:pPr hangingPunct="0"/>
            <a:endParaRPr lang="en-CA" sz="3200" dirty="0"/>
          </a:p>
          <a:p>
            <a:pPr hangingPunct="0"/>
            <a:r>
              <a:rPr lang="en-CA" sz="3200" dirty="0"/>
              <a:t>Signaling conditions of PLT mode flag is simplified: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4FA60EE-7F20-4D86-8C46-53590821CE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19715"/>
              </p:ext>
            </p:extLst>
          </p:nvPr>
        </p:nvGraphicFramePr>
        <p:xfrm>
          <a:off x="2868612" y="3483292"/>
          <a:ext cx="5711825" cy="670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58570">
                  <a:extLst>
                    <a:ext uri="{9D8B030D-6E8A-4147-A177-3AD203B41FA5}">
                      <a16:colId xmlns:a16="http://schemas.microsoft.com/office/drawing/2014/main" val="3281978848"/>
                    </a:ext>
                  </a:extLst>
                </a:gridCol>
                <a:gridCol w="1483995">
                  <a:extLst>
                    <a:ext uri="{9D8B030D-6E8A-4147-A177-3AD203B41FA5}">
                      <a16:colId xmlns:a16="http://schemas.microsoft.com/office/drawing/2014/main" val="2286920377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680329955"/>
                    </a:ext>
                  </a:extLst>
                </a:gridCol>
                <a:gridCol w="1484630">
                  <a:extLst>
                    <a:ext uri="{9D8B030D-6E8A-4147-A177-3AD203B41FA5}">
                      <a16:colId xmlns:a16="http://schemas.microsoft.com/office/drawing/2014/main" val="33319385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Pred_Modes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pred_mode_ibc_flag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pred_mode_plt_flag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6379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INTER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4007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PLT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2739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Mangal" panose="02040503050203030202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180227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881103C-38EE-43F2-BA0D-5AEC663050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532436"/>
              </p:ext>
            </p:extLst>
          </p:nvPr>
        </p:nvGraphicFramePr>
        <p:xfrm>
          <a:off x="2868612" y="5201920"/>
          <a:ext cx="5768975" cy="137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6025">
                  <a:extLst>
                    <a:ext uri="{9D8B030D-6E8A-4147-A177-3AD203B41FA5}">
                      <a16:colId xmlns:a16="http://schemas.microsoft.com/office/drawing/2014/main" val="261915350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4186907860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if(</a:t>
                      </a:r>
                      <a:r>
                        <a:rPr lang="en-CA" sz="1000" strike="sngStrike" dirty="0">
                          <a:effectLst/>
                        </a:rPr>
                        <a:t> 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( ( (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slice_type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 = =  I | | (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cbWidth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= = 4 &amp;&amp;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cbHeight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= = 4 ) | |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sps_ibc_enabled_flag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)  &amp;&amp;</a:t>
                      </a:r>
                      <a:b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			      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CuPredMode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[ x0 ][ y0 ] = = MODE_INTRA ) | |</a:t>
                      </a:r>
                      <a:b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			   ( 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slice_type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!= I  &amp;&amp;  !( 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cbWidth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= = 4 &amp;&amp;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cbHeight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= = 4 )  &amp;&amp;  !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sps_ibc_enabled_flag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 </a:t>
                      </a:r>
                      <a:b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			     &amp;&amp; 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</a:rPr>
                        <a:t>CuPredMode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</a:rPr>
                        <a:t>[ x0 ][ y0 ] != MODE_INTRA ) )  &amp;&amp;</a:t>
                      </a:r>
                      <a:r>
                        <a:rPr lang="en-CA" sz="1000" strike="sngStrike" dirty="0">
                          <a:effectLst/>
                        </a:rPr>
                        <a:t> </a:t>
                      </a:r>
                      <a:r>
                        <a:rPr lang="en-CA" sz="1000" strike="noStrike" dirty="0">
                          <a:effectLst/>
                        </a:rPr>
                        <a:t> </a:t>
                      </a:r>
                      <a:r>
                        <a:rPr lang="en-US" sz="1000" strike="noStrike" kern="1200" dirty="0" err="1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CuPredMode</a:t>
                      </a:r>
                      <a:r>
                        <a:rPr lang="en-US" sz="1000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[ x0 ][ y0 ] = = MODE_INTRA &amp;&amp;</a:t>
                      </a:r>
                      <a:r>
                        <a:rPr lang="zh-TW" altLang="en-US" sz="1000" strike="noStrike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CA" sz="1000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sps</a:t>
                      </a:r>
                      <a:r>
                        <a:rPr lang="en-CA" sz="1000" dirty="0" err="1">
                          <a:effectLst/>
                        </a:rPr>
                        <a:t>_palette_enabled_flag</a:t>
                      </a:r>
                      <a:r>
                        <a:rPr lang="en-CA" sz="1000" dirty="0">
                          <a:effectLst/>
                        </a:rPr>
                        <a:t>  &amp;&amp;  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	  </a:t>
                      </a:r>
                      <a:r>
                        <a:rPr lang="en-CA" sz="1000" dirty="0" err="1">
                          <a:effectLst/>
                        </a:rPr>
                        <a:t>cbWidth</a:t>
                      </a:r>
                      <a:r>
                        <a:rPr lang="en-CA" sz="1000" dirty="0">
                          <a:effectLst/>
                        </a:rPr>
                        <a:t> &lt;= 64  &amp;&amp;  </a:t>
                      </a:r>
                      <a:r>
                        <a:rPr lang="en-CA" sz="1000" dirty="0" err="1">
                          <a:effectLst/>
                        </a:rPr>
                        <a:t>cbHeight</a:t>
                      </a:r>
                      <a:r>
                        <a:rPr lang="en-CA" sz="1000" dirty="0">
                          <a:effectLst/>
                        </a:rPr>
                        <a:t> &lt;= 64  &amp;&amp;  </a:t>
                      </a:r>
                      <a:r>
                        <a:rPr lang="en-CA" sz="1000" dirty="0" err="1">
                          <a:effectLst/>
                        </a:rPr>
                        <a:t>cu_skip_flag</a:t>
                      </a:r>
                      <a:r>
                        <a:rPr lang="en-CA" sz="1000" dirty="0">
                          <a:effectLst/>
                        </a:rPr>
                        <a:t>[ x0 ][ y0 ] = = 0  &amp;&amp;</a:t>
                      </a:r>
                      <a:br>
                        <a:rPr lang="en-CA" sz="1000" dirty="0">
                          <a:effectLst/>
                        </a:rPr>
                      </a:br>
                      <a:r>
                        <a:rPr lang="en-CA" sz="1000" dirty="0">
                          <a:effectLst/>
                        </a:rPr>
                        <a:t>			  </a:t>
                      </a:r>
                      <a:r>
                        <a:rPr lang="en-CA" sz="1000" dirty="0" err="1">
                          <a:effectLst/>
                        </a:rPr>
                        <a:t>modeType</a:t>
                      </a:r>
                      <a:r>
                        <a:rPr lang="en-CA" sz="1000" dirty="0">
                          <a:effectLst/>
                        </a:rPr>
                        <a:t> != MODE_INTER )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9199238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pred_mode_plt_flag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ae(v)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440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27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 (IBC=0</a:t>
            </a:r>
            <a:r>
              <a:rPr lang="en-US" altLang="zh-TW" dirty="0"/>
              <a:t>)</a:t>
            </a:r>
            <a:endParaRPr lang="en-US" dirty="0"/>
          </a:p>
          <a:p>
            <a:pPr hangingPunct="0"/>
            <a:r>
              <a:rPr lang="en-US" dirty="0"/>
              <a:t>Test: Anchor + proposed fix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1D1B1C-8904-4696-9932-AF4AC7376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323" y="2596634"/>
            <a:ext cx="5349962" cy="38699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6637B6A-13EF-4FA9-8FB9-5CB4ABE4A490}"/>
              </a:ext>
            </a:extLst>
          </p:cNvPr>
          <p:cNvSpPr/>
          <p:nvPr/>
        </p:nvSpPr>
        <p:spPr>
          <a:xfrm>
            <a:off x="3162453" y="6456918"/>
            <a:ext cx="161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0)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459ABF-9950-4F49-9312-EB2B38C51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336" y="2594237"/>
            <a:ext cx="5356587" cy="3874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390016-5F94-4227-AAC5-3704DB11CAD2}"/>
              </a:ext>
            </a:extLst>
          </p:cNvPr>
          <p:cNvSpPr/>
          <p:nvPr/>
        </p:nvSpPr>
        <p:spPr>
          <a:xfrm>
            <a:off x="8188265" y="6456918"/>
            <a:ext cx="155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1)</a:t>
            </a:r>
          </a:p>
        </p:txBody>
      </p:sp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fix the un-aligned codewords design of PLT mode</a:t>
            </a:r>
          </a:p>
          <a:p>
            <a:pPr lvl="1" hangingPunct="0"/>
            <a:r>
              <a:rPr lang="en-CA" dirty="0"/>
              <a:t>Fix the physical meaning of prediction mode flag (e.g. 0</a:t>
            </a:r>
            <a:r>
              <a:rPr lang="en-CA" dirty="0">
                <a:sym typeface="Wingdings" panose="05000000000000000000" pitchFamily="2" charset="2"/>
              </a:rPr>
              <a:t>inter, 1intra)</a:t>
            </a:r>
            <a:endParaRPr lang="en-CA" dirty="0"/>
          </a:p>
          <a:p>
            <a:pPr lvl="1" hangingPunct="0"/>
            <a:r>
              <a:rPr lang="en-CA" dirty="0"/>
              <a:t>Simplify the signaling condition of PLT flag</a:t>
            </a:r>
          </a:p>
          <a:p>
            <a:pPr lvl="1" hangingPunct="0"/>
            <a:r>
              <a:rPr lang="en-US" dirty="0"/>
              <a:t>Negligible coding performance (minor coding gain)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</a:t>
            </a:r>
            <a:r>
              <a:rPr lang="en-US"/>
              <a:t>for </a:t>
            </a:r>
            <a:r>
              <a:rPr lang="en-US" altLang="zh-TW"/>
              <a:t>Qualcomm</a:t>
            </a:r>
            <a:r>
              <a:rPr lang="en-US"/>
              <a:t> </a:t>
            </a:r>
            <a:r>
              <a:rPr lang="en-US" dirty="0"/>
              <a:t>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</TotalTime>
  <Words>256</Words>
  <Application>Microsoft Office PowerPoint</Application>
  <PresentationFormat>Widescreen</PresentationFormat>
  <Paragraphs>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Times</vt:lpstr>
      <vt:lpstr>Times New Roman</vt:lpstr>
      <vt:lpstr>Office Theme</vt:lpstr>
      <vt:lpstr>PowerPoint Presentation</vt:lpstr>
      <vt:lpstr>Introduction</vt:lpstr>
      <vt:lpstr>Proposed Fix</vt:lpstr>
      <vt:lpstr>Simulation 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199</cp:revision>
  <dcterms:created xsi:type="dcterms:W3CDTF">2018-09-04T21:01:33Z</dcterms:created>
  <dcterms:modified xsi:type="dcterms:W3CDTF">2019-10-07T09:52:30Z</dcterms:modified>
</cp:coreProperties>
</file>