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8"/>
  </p:notesMasterIdLst>
  <p:sldIdLst>
    <p:sldId id="285" r:id="rId2"/>
    <p:sldId id="292" r:id="rId3"/>
    <p:sldId id="287" r:id="rId4"/>
    <p:sldId id="294" r:id="rId5"/>
    <p:sldId id="288" r:id="rId6"/>
    <p:sldId id="286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B5DAFF-765F-4D17-BB81-089801C05A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351E7D08-0CC0-44F0-8C0B-BCF4735875D1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86F1C00-02F0-4D8E-80E0-15E58955C617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669889"/>
            <a:ext cx="11402060" cy="1159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JVET-P0516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Non-CE8: On palette mode signaling binarization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300" y="4111724"/>
            <a:ext cx="9151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Yi-Wen Chen</a:t>
            </a:r>
            <a:endParaRPr 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85895"/>
          </a:xfrm>
        </p:spPr>
        <p:txBody>
          <a:bodyPr>
            <a:normAutofit/>
          </a:bodyPr>
          <a:lstStyle/>
          <a:p>
            <a:pPr hangingPunct="0"/>
            <a:r>
              <a:rPr lang="en-CA" dirty="0"/>
              <a:t>The PLT mode flag is signaled when the </a:t>
            </a:r>
            <a:r>
              <a:rPr lang="en-CA" dirty="0" err="1"/>
              <a:t>pred_mode_flag</a:t>
            </a:r>
            <a:r>
              <a:rPr lang="en-CA" dirty="0"/>
              <a:t> is signaled as 1 which implies the current CU is intra mode alike</a:t>
            </a:r>
          </a:p>
          <a:p>
            <a:pPr hangingPunct="0"/>
            <a:r>
              <a:rPr lang="en-US" dirty="0"/>
              <a:t>One exception </a:t>
            </a:r>
            <a:r>
              <a:rPr lang="en-CA" dirty="0"/>
              <a:t>breaks the physical meaning of </a:t>
            </a:r>
            <a:r>
              <a:rPr lang="en-CA" dirty="0" err="1"/>
              <a:t>pred_mode_flag</a:t>
            </a:r>
            <a:r>
              <a:rPr lang="en-CA" dirty="0"/>
              <a:t> and complicates the signaling conditions of PLT mode flag</a:t>
            </a:r>
            <a:r>
              <a:rPr lang="en-US" altLang="zh-TW" dirty="0"/>
              <a:t>:</a:t>
            </a:r>
            <a:endParaRPr lang="en-US" dirty="0"/>
          </a:p>
          <a:p>
            <a:pPr hangingPunct="0"/>
            <a:endParaRPr lang="en-CA" sz="3200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AFE9AA6-8F85-432A-85DB-E276BE3293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2382542"/>
              </p:ext>
            </p:extLst>
          </p:nvPr>
        </p:nvGraphicFramePr>
        <p:xfrm>
          <a:off x="3016885" y="3896483"/>
          <a:ext cx="5937250" cy="6705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483995">
                  <a:extLst>
                    <a:ext uri="{9D8B030D-6E8A-4147-A177-3AD203B41FA5}">
                      <a16:colId xmlns:a16="http://schemas.microsoft.com/office/drawing/2014/main" val="1704221658"/>
                    </a:ext>
                  </a:extLst>
                </a:gridCol>
                <a:gridCol w="1483995">
                  <a:extLst>
                    <a:ext uri="{9D8B030D-6E8A-4147-A177-3AD203B41FA5}">
                      <a16:colId xmlns:a16="http://schemas.microsoft.com/office/drawing/2014/main" val="863961100"/>
                    </a:ext>
                  </a:extLst>
                </a:gridCol>
                <a:gridCol w="1484630">
                  <a:extLst>
                    <a:ext uri="{9D8B030D-6E8A-4147-A177-3AD203B41FA5}">
                      <a16:colId xmlns:a16="http://schemas.microsoft.com/office/drawing/2014/main" val="2889642226"/>
                    </a:ext>
                  </a:extLst>
                </a:gridCol>
                <a:gridCol w="1484630">
                  <a:extLst>
                    <a:ext uri="{9D8B030D-6E8A-4147-A177-3AD203B41FA5}">
                      <a16:colId xmlns:a16="http://schemas.microsoft.com/office/drawing/2014/main" val="42816519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err="1">
                          <a:effectLst/>
                        </a:rPr>
                        <a:t>Pred_Modes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 err="1">
                          <a:effectLst/>
                        </a:rPr>
                        <a:t>pred_mode_flag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pred_mode_ibc_flag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pred_mode_plt_flag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572561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INTER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-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003643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PLT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-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512661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INTRA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-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86869465"/>
                  </a:ext>
                </a:extLst>
              </a:tr>
            </a:tbl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1860E5AA-A4C4-4A13-A0BE-B18CBDAF3D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8729" y="5306120"/>
            <a:ext cx="6173562" cy="1351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2129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Proposed Fix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85895"/>
          </a:xfrm>
        </p:spPr>
        <p:txBody>
          <a:bodyPr>
            <a:normAutofit/>
          </a:bodyPr>
          <a:lstStyle/>
          <a:p>
            <a:pPr hangingPunct="0"/>
            <a:r>
              <a:rPr lang="en-US" sz="3200" dirty="0"/>
              <a:t>Proposed to signal </a:t>
            </a:r>
            <a:r>
              <a:rPr lang="en-CA" sz="3200" dirty="0" err="1"/>
              <a:t>pred_mode_plt_flag</a:t>
            </a:r>
            <a:r>
              <a:rPr lang="en-US" sz="3200" dirty="0"/>
              <a:t> when </a:t>
            </a:r>
            <a:r>
              <a:rPr lang="en-CA" sz="3200" dirty="0" err="1"/>
              <a:t>pred_mode_flag</a:t>
            </a:r>
            <a:r>
              <a:rPr lang="en-CA" sz="3200" dirty="0"/>
              <a:t> is signaled as 1 </a:t>
            </a:r>
            <a:r>
              <a:rPr lang="en-US" sz="3200" dirty="0"/>
              <a:t>under all conditions</a:t>
            </a:r>
          </a:p>
          <a:p>
            <a:pPr hangingPunct="0"/>
            <a:r>
              <a:rPr lang="en-US" sz="3200" dirty="0"/>
              <a:t>The re-designed </a:t>
            </a:r>
            <a:r>
              <a:rPr lang="en-US" sz="3200"/>
              <a:t>codeword </a:t>
            </a:r>
            <a:r>
              <a:rPr lang="en-US" altLang="zh-TW" sz="3200"/>
              <a:t>(</a:t>
            </a:r>
            <a:r>
              <a:rPr lang="en-US" sz="3200"/>
              <a:t>when </a:t>
            </a:r>
            <a:r>
              <a:rPr lang="en-US" sz="3200" dirty="0"/>
              <a:t>IBC is </a:t>
            </a:r>
            <a:r>
              <a:rPr lang="en-US" sz="3200"/>
              <a:t>not allowed</a:t>
            </a:r>
            <a:r>
              <a:rPr lang="en-US" altLang="zh-TW" sz="3200"/>
              <a:t>)</a:t>
            </a:r>
            <a:r>
              <a:rPr lang="en-US" sz="3200"/>
              <a:t>:</a:t>
            </a:r>
            <a:endParaRPr lang="en-US" sz="3200" dirty="0"/>
          </a:p>
          <a:p>
            <a:pPr hangingPunct="0"/>
            <a:endParaRPr lang="en-US" sz="3200" dirty="0"/>
          </a:p>
          <a:p>
            <a:pPr hangingPunct="0"/>
            <a:endParaRPr lang="en-CA" sz="3200" dirty="0"/>
          </a:p>
          <a:p>
            <a:pPr hangingPunct="0"/>
            <a:r>
              <a:rPr lang="en-CA" sz="3200" dirty="0"/>
              <a:t>Signaling conditions of PLT mode flag is simplified: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4FA60EE-7F20-4D86-8C46-53590821CE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019715"/>
              </p:ext>
            </p:extLst>
          </p:nvPr>
        </p:nvGraphicFramePr>
        <p:xfrm>
          <a:off x="2868612" y="3483292"/>
          <a:ext cx="5711825" cy="6705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58570">
                  <a:extLst>
                    <a:ext uri="{9D8B030D-6E8A-4147-A177-3AD203B41FA5}">
                      <a16:colId xmlns:a16="http://schemas.microsoft.com/office/drawing/2014/main" val="3281978848"/>
                    </a:ext>
                  </a:extLst>
                </a:gridCol>
                <a:gridCol w="1483995">
                  <a:extLst>
                    <a:ext uri="{9D8B030D-6E8A-4147-A177-3AD203B41FA5}">
                      <a16:colId xmlns:a16="http://schemas.microsoft.com/office/drawing/2014/main" val="2286920377"/>
                    </a:ext>
                  </a:extLst>
                </a:gridCol>
                <a:gridCol w="1484630">
                  <a:extLst>
                    <a:ext uri="{9D8B030D-6E8A-4147-A177-3AD203B41FA5}">
                      <a16:colId xmlns:a16="http://schemas.microsoft.com/office/drawing/2014/main" val="680329955"/>
                    </a:ext>
                  </a:extLst>
                </a:gridCol>
                <a:gridCol w="1484630">
                  <a:extLst>
                    <a:ext uri="{9D8B030D-6E8A-4147-A177-3AD203B41FA5}">
                      <a16:colId xmlns:a16="http://schemas.microsoft.com/office/drawing/2014/main" val="33319385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Pred_Modes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pred_mode_flag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pred_mode_ibc_flag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pred_mode_plt_flag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263790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INTER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-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-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640070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PLT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-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027394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INTRA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-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21802273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881103C-38EE-43F2-BA0D-5AEC663050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6388351"/>
              </p:ext>
            </p:extLst>
          </p:nvPr>
        </p:nvGraphicFramePr>
        <p:xfrm>
          <a:off x="2868612" y="5201920"/>
          <a:ext cx="5768975" cy="12192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026025">
                  <a:extLst>
                    <a:ext uri="{9D8B030D-6E8A-4147-A177-3AD203B41FA5}">
                      <a16:colId xmlns:a16="http://schemas.microsoft.com/office/drawing/2014/main" val="26191535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4186907860"/>
                    </a:ext>
                  </a:extLst>
                </a:gridCol>
              </a:tblGrid>
              <a:tr h="12573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		if(</a:t>
                      </a:r>
                      <a:r>
                        <a:rPr lang="en-CA" sz="1000" strike="sngStrike" dirty="0">
                          <a:effectLst/>
                        </a:rPr>
                        <a:t> </a:t>
                      </a:r>
                      <a:r>
                        <a:rPr lang="en-CA" sz="1000" strike="sngStrike" dirty="0">
                          <a:effectLst/>
                          <a:highlight>
                            <a:srgbClr val="FFFF00"/>
                          </a:highlight>
                        </a:rPr>
                        <a:t>( ( ( </a:t>
                      </a:r>
                      <a:r>
                        <a:rPr lang="en-CA" sz="1000" strike="sngStrike" dirty="0" err="1">
                          <a:effectLst/>
                          <a:highlight>
                            <a:srgbClr val="FFFF00"/>
                          </a:highlight>
                        </a:rPr>
                        <a:t>slice_type</a:t>
                      </a:r>
                      <a:r>
                        <a:rPr lang="en-CA" sz="1000" strike="sngStrike" dirty="0">
                          <a:effectLst/>
                          <a:highlight>
                            <a:srgbClr val="FFFF00"/>
                          </a:highlight>
                        </a:rPr>
                        <a:t>  = =  I | | ( </a:t>
                      </a:r>
                      <a:r>
                        <a:rPr lang="en-CA" sz="1000" strike="sngStrike" dirty="0" err="1">
                          <a:effectLst/>
                          <a:highlight>
                            <a:srgbClr val="FFFF00"/>
                          </a:highlight>
                        </a:rPr>
                        <a:t>cbWidth</a:t>
                      </a:r>
                      <a:r>
                        <a:rPr lang="en-CA" sz="1000" strike="sngStrike" dirty="0">
                          <a:effectLst/>
                          <a:highlight>
                            <a:srgbClr val="FFFF00"/>
                          </a:highlight>
                        </a:rPr>
                        <a:t> = = 4 &amp;&amp; </a:t>
                      </a:r>
                      <a:r>
                        <a:rPr lang="en-CA" sz="1000" strike="sngStrike" dirty="0" err="1">
                          <a:effectLst/>
                          <a:highlight>
                            <a:srgbClr val="FFFF00"/>
                          </a:highlight>
                        </a:rPr>
                        <a:t>cbHeight</a:t>
                      </a:r>
                      <a:r>
                        <a:rPr lang="en-CA" sz="1000" strike="sngStrike" dirty="0">
                          <a:effectLst/>
                          <a:highlight>
                            <a:srgbClr val="FFFF00"/>
                          </a:highlight>
                        </a:rPr>
                        <a:t> = = 4 ) | | </a:t>
                      </a:r>
                      <a:r>
                        <a:rPr lang="en-CA" sz="1000" strike="sngStrike" dirty="0" err="1">
                          <a:effectLst/>
                          <a:highlight>
                            <a:srgbClr val="FFFF00"/>
                          </a:highlight>
                        </a:rPr>
                        <a:t>sps_ibc_enabled_flag</a:t>
                      </a:r>
                      <a:r>
                        <a:rPr lang="en-CA" sz="1000" strike="sngStrike" dirty="0">
                          <a:effectLst/>
                          <a:highlight>
                            <a:srgbClr val="FFFF00"/>
                          </a:highlight>
                        </a:rPr>
                        <a:t> )  &amp;&amp;</a:t>
                      </a:r>
                      <a:br>
                        <a:rPr lang="en-CA" sz="1000" strike="sngStrike" dirty="0">
                          <a:effectLst/>
                          <a:highlight>
                            <a:srgbClr val="FFFF00"/>
                          </a:highlight>
                        </a:rPr>
                      </a:br>
                      <a:r>
                        <a:rPr lang="en-CA" sz="1000" strike="sngStrike" dirty="0">
                          <a:effectLst/>
                          <a:highlight>
                            <a:srgbClr val="FFFF00"/>
                          </a:highlight>
                        </a:rPr>
                        <a:t>			       </a:t>
                      </a:r>
                      <a:r>
                        <a:rPr lang="en-CA" sz="1000" strike="sngStrike" dirty="0" err="1">
                          <a:effectLst/>
                          <a:highlight>
                            <a:srgbClr val="FFFF00"/>
                          </a:highlight>
                        </a:rPr>
                        <a:t>CuPredMode</a:t>
                      </a:r>
                      <a:r>
                        <a:rPr lang="en-CA" sz="1000" strike="sngStrike" dirty="0">
                          <a:effectLst/>
                          <a:highlight>
                            <a:srgbClr val="FFFF00"/>
                          </a:highlight>
                        </a:rPr>
                        <a:t>[ x0 ][ y0 ] = = MODE_INTRA ) | |</a:t>
                      </a:r>
                      <a:br>
                        <a:rPr lang="en-CA" sz="1000" strike="sngStrike" dirty="0">
                          <a:effectLst/>
                          <a:highlight>
                            <a:srgbClr val="FFFF00"/>
                          </a:highlight>
                        </a:rPr>
                      </a:br>
                      <a:r>
                        <a:rPr lang="en-CA" sz="1000" strike="sngStrike" dirty="0">
                          <a:effectLst/>
                          <a:highlight>
                            <a:srgbClr val="FFFF00"/>
                          </a:highlight>
                        </a:rPr>
                        <a:t>			   ( </a:t>
                      </a:r>
                      <a:r>
                        <a:rPr lang="en-CA" sz="1000" strike="sngStrike" dirty="0" err="1">
                          <a:effectLst/>
                          <a:highlight>
                            <a:srgbClr val="FFFF00"/>
                          </a:highlight>
                        </a:rPr>
                        <a:t>slice_type</a:t>
                      </a:r>
                      <a:r>
                        <a:rPr lang="en-CA" sz="1000" strike="sngStrike" dirty="0">
                          <a:effectLst/>
                          <a:highlight>
                            <a:srgbClr val="FFFF00"/>
                          </a:highlight>
                        </a:rPr>
                        <a:t> != I  &amp;&amp;  !( </a:t>
                      </a:r>
                      <a:r>
                        <a:rPr lang="en-CA" sz="1000" strike="sngStrike" dirty="0" err="1">
                          <a:effectLst/>
                          <a:highlight>
                            <a:srgbClr val="FFFF00"/>
                          </a:highlight>
                        </a:rPr>
                        <a:t>cbWidth</a:t>
                      </a:r>
                      <a:r>
                        <a:rPr lang="en-CA" sz="1000" strike="sngStrike" dirty="0">
                          <a:effectLst/>
                          <a:highlight>
                            <a:srgbClr val="FFFF00"/>
                          </a:highlight>
                        </a:rPr>
                        <a:t> = = 4 &amp;&amp; </a:t>
                      </a:r>
                      <a:r>
                        <a:rPr lang="en-CA" sz="1000" strike="sngStrike" dirty="0" err="1">
                          <a:effectLst/>
                          <a:highlight>
                            <a:srgbClr val="FFFF00"/>
                          </a:highlight>
                        </a:rPr>
                        <a:t>cbHeight</a:t>
                      </a:r>
                      <a:r>
                        <a:rPr lang="en-CA" sz="1000" strike="sngStrike" dirty="0">
                          <a:effectLst/>
                          <a:highlight>
                            <a:srgbClr val="FFFF00"/>
                          </a:highlight>
                        </a:rPr>
                        <a:t> = = 4 )  &amp;&amp;  !</a:t>
                      </a:r>
                      <a:r>
                        <a:rPr lang="en-CA" sz="1000" strike="sngStrike" dirty="0" err="1">
                          <a:effectLst/>
                          <a:highlight>
                            <a:srgbClr val="FFFF00"/>
                          </a:highlight>
                        </a:rPr>
                        <a:t>sps_ibc_enabled_flag</a:t>
                      </a:r>
                      <a:r>
                        <a:rPr lang="en-CA" sz="1000" strike="sngStrike" dirty="0">
                          <a:effectLst/>
                          <a:highlight>
                            <a:srgbClr val="FFFF00"/>
                          </a:highlight>
                        </a:rPr>
                        <a:t> </a:t>
                      </a:r>
                      <a:br>
                        <a:rPr lang="en-CA" sz="1000" strike="sngStrike" dirty="0">
                          <a:effectLst/>
                          <a:highlight>
                            <a:srgbClr val="FFFF00"/>
                          </a:highlight>
                        </a:rPr>
                      </a:br>
                      <a:r>
                        <a:rPr lang="en-CA" sz="1000" strike="sngStrike" dirty="0">
                          <a:effectLst/>
                          <a:highlight>
                            <a:srgbClr val="FFFF00"/>
                          </a:highlight>
                        </a:rPr>
                        <a:t>			     &amp;&amp;  </a:t>
                      </a:r>
                      <a:r>
                        <a:rPr lang="en-CA" sz="1000" strike="sngStrike" dirty="0" err="1">
                          <a:effectLst/>
                          <a:highlight>
                            <a:srgbClr val="FFFF00"/>
                          </a:highlight>
                        </a:rPr>
                        <a:t>CuPredMode</a:t>
                      </a:r>
                      <a:r>
                        <a:rPr lang="en-CA" sz="1000" strike="sngStrike" dirty="0">
                          <a:effectLst/>
                          <a:highlight>
                            <a:srgbClr val="FFFF00"/>
                          </a:highlight>
                        </a:rPr>
                        <a:t>[ x0 ][ y0 ] != MODE_INTRA ) )  &amp;&amp;</a:t>
                      </a:r>
                      <a:r>
                        <a:rPr lang="en-CA" sz="1000" strike="sngStrike" dirty="0">
                          <a:effectLst/>
                        </a:rPr>
                        <a:t>  </a:t>
                      </a:r>
                      <a:r>
                        <a:rPr lang="en-CA" sz="1000" dirty="0" err="1">
                          <a:effectLst/>
                        </a:rPr>
                        <a:t>sps_palette_enabled_flag</a:t>
                      </a:r>
                      <a:r>
                        <a:rPr lang="en-CA" sz="1000" dirty="0">
                          <a:effectLst/>
                        </a:rPr>
                        <a:t>  &amp;&amp;  </a:t>
                      </a:r>
                      <a:br>
                        <a:rPr lang="en-CA" sz="1000" dirty="0">
                          <a:effectLst/>
                        </a:rPr>
                      </a:br>
                      <a:r>
                        <a:rPr lang="en-CA" sz="1000" dirty="0">
                          <a:effectLst/>
                        </a:rPr>
                        <a:t>			  </a:t>
                      </a:r>
                      <a:r>
                        <a:rPr lang="en-CA" sz="1000" dirty="0" err="1">
                          <a:effectLst/>
                        </a:rPr>
                        <a:t>cbWidth</a:t>
                      </a:r>
                      <a:r>
                        <a:rPr lang="en-CA" sz="1000" dirty="0">
                          <a:effectLst/>
                        </a:rPr>
                        <a:t> &lt;= 64  &amp;&amp;  </a:t>
                      </a:r>
                      <a:r>
                        <a:rPr lang="en-CA" sz="1000" dirty="0" err="1">
                          <a:effectLst/>
                        </a:rPr>
                        <a:t>cbHeight</a:t>
                      </a:r>
                      <a:r>
                        <a:rPr lang="en-CA" sz="1000" dirty="0">
                          <a:effectLst/>
                        </a:rPr>
                        <a:t> &lt;= 64  &amp;&amp;  </a:t>
                      </a:r>
                      <a:r>
                        <a:rPr lang="en-CA" sz="1000" dirty="0" err="1">
                          <a:effectLst/>
                        </a:rPr>
                        <a:t>cu_skip_flag</a:t>
                      </a:r>
                      <a:r>
                        <a:rPr lang="en-CA" sz="1000" dirty="0">
                          <a:effectLst/>
                        </a:rPr>
                        <a:t>[ x0 ][ y0 ] = = 0  &amp;&amp;</a:t>
                      </a:r>
                      <a:br>
                        <a:rPr lang="en-CA" sz="1000" dirty="0">
                          <a:effectLst/>
                        </a:rPr>
                      </a:br>
                      <a:r>
                        <a:rPr lang="en-CA" sz="1000" dirty="0">
                          <a:effectLst/>
                        </a:rPr>
                        <a:t>			  </a:t>
                      </a:r>
                      <a:r>
                        <a:rPr lang="en-CA" sz="1000" dirty="0" err="1">
                          <a:effectLst/>
                        </a:rPr>
                        <a:t>modeType</a:t>
                      </a:r>
                      <a:r>
                        <a:rPr lang="en-CA" sz="1000" dirty="0">
                          <a:effectLst/>
                        </a:rPr>
                        <a:t> != MODE_INTER )</a:t>
                      </a:r>
                      <a:endParaRPr lang="en-US" sz="1000" dirty="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79199238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	pred_mode_plt_flag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</a:rPr>
                        <a:t>ae(v)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94407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34382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82725"/>
            <a:ext cx="10515600" cy="4351338"/>
          </a:xfrm>
        </p:spPr>
        <p:txBody>
          <a:bodyPr/>
          <a:lstStyle/>
          <a:p>
            <a:pPr hangingPunct="0"/>
            <a:r>
              <a:rPr lang="en-US" dirty="0"/>
              <a:t>Anchor :VTM-6.0 (IBC=0</a:t>
            </a:r>
            <a:r>
              <a:rPr lang="en-US" altLang="zh-TW" dirty="0"/>
              <a:t>)</a:t>
            </a:r>
            <a:endParaRPr lang="en-US" dirty="0"/>
          </a:p>
          <a:p>
            <a:pPr hangingPunct="0"/>
            <a:r>
              <a:rPr lang="en-US" dirty="0"/>
              <a:t>Test: Anchor + proposed fix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C1D1B1C-8904-4696-9932-AF4AC73766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323" y="2596634"/>
            <a:ext cx="5349962" cy="386996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6637B6A-13EF-4FA9-8FB9-5CB4ABE4A490}"/>
              </a:ext>
            </a:extLst>
          </p:cNvPr>
          <p:cNvSpPr/>
          <p:nvPr/>
        </p:nvSpPr>
        <p:spPr>
          <a:xfrm>
            <a:off x="3162453" y="6456918"/>
            <a:ext cx="16132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(</a:t>
            </a:r>
            <a:r>
              <a:rPr lang="en-US" dirty="0" err="1"/>
              <a:t>DualITree</a:t>
            </a:r>
            <a:r>
              <a:rPr lang="en-US" dirty="0"/>
              <a:t> = 0)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B459ABF-9950-4F49-9312-EB2B38C51F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7336" y="2594237"/>
            <a:ext cx="5356587" cy="387476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8390016-5F94-4227-AAC5-3704DB11CAD2}"/>
              </a:ext>
            </a:extLst>
          </p:cNvPr>
          <p:cNvSpPr/>
          <p:nvPr/>
        </p:nvSpPr>
        <p:spPr>
          <a:xfrm>
            <a:off x="8188265" y="6456918"/>
            <a:ext cx="1555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(</a:t>
            </a:r>
            <a:r>
              <a:rPr lang="en-US" dirty="0" err="1"/>
              <a:t>DualITree</a:t>
            </a:r>
            <a:r>
              <a:rPr lang="en-US" dirty="0"/>
              <a:t> = 1)</a:t>
            </a:r>
          </a:p>
        </p:txBody>
      </p:sp>
    </p:spTree>
    <p:extLst>
      <p:ext uri="{BB962C8B-B14F-4D97-AF65-F5344CB8AC3E}">
        <p14:creationId xmlns:p14="http://schemas.microsoft.com/office/powerpoint/2010/main" val="39383126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hangingPunct="0"/>
            <a:r>
              <a:rPr lang="en-CA" dirty="0"/>
              <a:t>Propose to fix the un-aligned codewords design of PLT mode</a:t>
            </a:r>
          </a:p>
          <a:p>
            <a:pPr lvl="1" hangingPunct="0"/>
            <a:r>
              <a:rPr lang="en-CA" dirty="0"/>
              <a:t>Fix the physical meaning of prediction mode flag (e.g. 0</a:t>
            </a:r>
            <a:r>
              <a:rPr lang="en-CA" dirty="0">
                <a:sym typeface="Wingdings" panose="05000000000000000000" pitchFamily="2" charset="2"/>
              </a:rPr>
              <a:t>inter, 1intra)</a:t>
            </a:r>
            <a:endParaRPr lang="en-CA" dirty="0"/>
          </a:p>
          <a:p>
            <a:pPr lvl="1" hangingPunct="0"/>
            <a:r>
              <a:rPr lang="en-CA" dirty="0"/>
              <a:t>Simplify the signaling condition of PLT flag</a:t>
            </a:r>
          </a:p>
          <a:p>
            <a:pPr lvl="1" hangingPunct="0"/>
            <a:r>
              <a:rPr lang="en-US" dirty="0"/>
              <a:t>Negligible coding performance (minor coding gain)</a:t>
            </a:r>
          </a:p>
          <a:p>
            <a:pPr lvl="1" hangingPunct="0"/>
            <a:endParaRPr lang="en-US" dirty="0"/>
          </a:p>
          <a:p>
            <a:pPr hangingPunct="0"/>
            <a:r>
              <a:rPr lang="en-US" dirty="0"/>
              <a:t>Thanks </a:t>
            </a:r>
            <a:r>
              <a:rPr lang="en-US"/>
              <a:t>for </a:t>
            </a:r>
            <a:r>
              <a:rPr lang="en-US" altLang="zh-TW"/>
              <a:t>Qualcomm</a:t>
            </a:r>
            <a:r>
              <a:rPr lang="en-US"/>
              <a:t> </a:t>
            </a:r>
            <a:r>
              <a:rPr lang="en-US" dirty="0"/>
              <a:t>being our cross-checker</a:t>
            </a:r>
          </a:p>
        </p:txBody>
      </p:sp>
    </p:spTree>
    <p:extLst>
      <p:ext uri="{BB962C8B-B14F-4D97-AF65-F5344CB8AC3E}">
        <p14:creationId xmlns:p14="http://schemas.microsoft.com/office/powerpoint/2010/main" val="9184097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F28C0-BFE7-4D0C-8068-0F7065F6A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0694"/>
            <a:ext cx="4439856" cy="1325563"/>
          </a:xfrm>
        </p:spPr>
        <p:txBody>
          <a:bodyPr>
            <a:normAutofit/>
          </a:bodyPr>
          <a:lstStyle/>
          <a:p>
            <a:r>
              <a:rPr lang="en-US" sz="54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6189494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449</TotalTime>
  <Words>256</Words>
  <Application>Microsoft Office PowerPoint</Application>
  <PresentationFormat>Widescreen</PresentationFormat>
  <Paragraphs>61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Source Han Sans CN Light</vt:lpstr>
      <vt:lpstr>Arial</vt:lpstr>
      <vt:lpstr>Calibri</vt:lpstr>
      <vt:lpstr>Calibri Light</vt:lpstr>
      <vt:lpstr>Times</vt:lpstr>
      <vt:lpstr>Times New Roman</vt:lpstr>
      <vt:lpstr>Office Theme</vt:lpstr>
      <vt:lpstr>PowerPoint Presentation</vt:lpstr>
      <vt:lpstr>Introduction</vt:lpstr>
      <vt:lpstr>Proposed Fix</vt:lpstr>
      <vt:lpstr>Simulation Results</vt:lpstr>
      <vt:lpstr>Summary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yiwen Chen</dc:creator>
  <cp:lastModifiedBy>yiwen Chen</cp:lastModifiedBy>
  <cp:revision>197</cp:revision>
  <dcterms:created xsi:type="dcterms:W3CDTF">2018-09-04T21:01:33Z</dcterms:created>
  <dcterms:modified xsi:type="dcterms:W3CDTF">2019-10-04T14:02:34Z</dcterms:modified>
</cp:coreProperties>
</file>