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03" r:id="rId3"/>
    <p:sldId id="304" r:id="rId4"/>
    <p:sldId id="297" r:id="rId5"/>
    <p:sldId id="284" r:id="rId6"/>
    <p:sldId id="309" r:id="rId7"/>
    <p:sldId id="307" r:id="rId8"/>
    <p:sldId id="308" r:id="rId9"/>
    <p:sldId id="286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lxiangli(XiangLi)" initials="x" lastIdx="0" clrIdx="0">
    <p:extLst>
      <p:ext uri="{19B8F6BF-5375-455C-9EA6-DF929625EA0E}">
        <p15:presenceInfo xmlns:p15="http://schemas.microsoft.com/office/powerpoint/2012/main" userId="S-1-5-21-1333135361-625243220-14044502-5988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938" autoAdjust="0"/>
  </p:normalViewPr>
  <p:slideViewPr>
    <p:cSldViewPr>
      <p:cViewPr varScale="1">
        <p:scale>
          <a:sx n="129" d="100"/>
          <a:sy n="129" d="100"/>
        </p:scale>
        <p:origin x="2724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D7B04B3-60C7-4F70-BE2B-077A44657E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F871699-9BEB-41DA-B599-A7763EEF547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B3A857D-56A0-41A8-90CA-943D6E8BA845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DD240DC-B65A-4560-92D6-C01D6DE930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469F6BC7-66B8-4A88-AA99-1C5EEB47A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3A00666-26AA-49EA-9704-53DC37C2479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C7C3876-FA21-4188-9D08-F403EDA806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DA09A5A-7B93-4AEE-B13B-7D9998496C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077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209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DA09A5A-7B93-4AEE-B13B-7D9998496CBF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287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1D91D15-A2BE-444A-AC87-643C624BF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C71FF-E264-4FC9-9D27-F39A5FB44F0F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134B7-2D51-4B62-A7B8-6E9D24077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D79BAEC-FA6C-49FE-B138-6652AA3BB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7C78-CC56-4F99-AF52-B9AD211ACF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95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6E4B87-D345-4145-B2F7-4FB7BB16C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939F5-31CE-4C59-B6A2-04CDC13417DC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56EB1-6E35-4031-89C6-30A08E9CE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38230B3-F5BA-4F48-8196-8F2A7185B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FC3AD9-799F-4B33-8CE8-A569DB114C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710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64255E-7B9D-4097-879D-5EF27E666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D93E7-3A5B-4C70-B8C7-35E5854B6BB2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EBAA65-AAC0-4A5D-AB25-B8D543645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17F129-3A9F-4DBB-A7D7-B50582336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B3799E-46BC-48AD-A3D4-60CB676DEF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4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08353B-D59F-440D-9856-674E9447E6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9BCA-D387-45EE-BE87-8C11B09E2037}" type="datetimeFigureOut">
              <a:rPr lang="zh-CN" altLang="en-US"/>
              <a:pPr>
                <a:defRPr/>
              </a:pPr>
              <a:t>2019/10/8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B7F0AD-4AD0-4690-841D-FA91D068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6A4BCE-A392-4089-B886-745E0EBE6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31E1-041C-48FE-93C0-EECC6916C4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570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66ACB7-8485-4765-B8D2-C993ECC54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72FB-E249-4D28-81CD-31B952195CD1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276084-863F-48CD-B4AC-E605FEC57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4BFA850-FF9F-4ABF-95B6-9A9D3D499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1D8C8-BF8D-44A8-ACA6-724AC1D964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79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62D3138C-E661-4421-980F-CB9935899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47DD34-31CE-470B-B8FF-ED85CC2E78AA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3AEB61E-AF85-41A0-8FDC-152DDC2D83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725B60-7A19-4C13-ADBC-DE6703BB7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58CC5-0700-478A-ABF3-F90E4FE97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7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B25A3A7-D85E-4D09-8F67-A7C2376A0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1BD89-D1D3-4638-A605-B2EBBD6F28A6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199B372D-C017-40CC-8568-6A5D77075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1024EE35-BF9B-4348-8E31-3708F5435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AD1D8-7933-4F4D-AE1D-10EB48D954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9AFA44-D836-4724-98B3-204C3EEA3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5A237-FDA5-4E4F-8629-8FFA937B9E5D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09BB5FEE-54A8-454F-B0D8-3C6F8CE69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EB845A68-D28A-4730-BE69-A24A26B4D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720805-09B6-40A3-9188-81AD27AEAE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45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860BE21-398A-480F-9D40-F72ACBD5B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84C9D-6CE1-40AB-AA8B-32B97FA6EA58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7293B0-476F-455D-89D7-34FDBD37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6936ADD-8D1E-4EC6-A40A-80432B217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295D73-E473-4452-AD44-4722924B59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99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E5D04B96-BC9B-4AEF-8632-52019AD78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5492B-D16D-40A6-8A97-A9FD78033571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5C28F72-D5AA-45DF-935C-B2002D485F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495BFCC9-EC4F-4BF5-A045-EA38C79AA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F2378-B367-4A6E-BF13-6025279918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5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DA4DC5BA-3FE0-4CE1-B609-97B7CD40D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21A40-57A2-4229-836F-E3DFD395AD7E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03F27F1-4A9F-42EC-B928-89D67AFDA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20B3BBC-CDB3-43AF-897D-BC1B1E703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D16BF-E4B0-405F-8113-1244D9383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077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E1ACF5FB-9083-47F3-AB7D-082964DE26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BE2D7893-719E-4473-A620-9E3F6952C49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FC38BB-CD7C-447F-A8F2-216A78E015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B89263D-8764-4E4E-B6BF-4626E1BEC58E}" type="datetimeFigureOut">
              <a:rPr lang="zh-CN" altLang="en-US"/>
              <a:pPr>
                <a:defRPr/>
              </a:pPr>
              <a:t>2019/10/8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9E8F91-9E5E-47C7-B299-638E5EE412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2F62D18-D823-476C-B22F-BA0B5E73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2BB795-E6F5-49C4-871D-5C1813B92AA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hyperlink" Target="https://jvet.hhi.fraunhofer.de/trac/vvc/ticket/551#ticket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hyperlink" Target="https://jvet.hhi.fraunhofer.de/trac/vvc/ticket/551#ticke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3DD42117-BD79-4970-90B0-F25CCC030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9512" y="1484784"/>
            <a:ext cx="8964488" cy="2115666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ea typeface="宋体" panose="02010600030101010101" pitchFamily="2" charset="-122"/>
              </a:rPr>
              <a:t>Non-CE5: On non-linear ALF clipping values </a:t>
            </a:r>
            <a:br>
              <a:rPr lang="en-US" altLang="en-US" sz="3600" b="1" dirty="0">
                <a:ea typeface="宋体" panose="02010600030101010101" pitchFamily="2" charset="-122"/>
              </a:rPr>
            </a:br>
            <a:r>
              <a:rPr lang="en-US" altLang="en-US" sz="3600" b="1" dirty="0">
                <a:ea typeface="宋体" panose="02010600030101010101" pitchFamily="2" charset="-122"/>
              </a:rPr>
              <a:t>(JVET-P0505)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151283-A4C9-42E4-AF09-35698F458E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5556" y="3861048"/>
            <a:ext cx="7992888" cy="1752600"/>
          </a:xfrm>
        </p:spPr>
        <p:txBody>
          <a:bodyPr rtlCol="0">
            <a:norm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Y. Du, X. Zhao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L. Li, X. Li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, S. Liu ( Tencent )</a:t>
            </a:r>
          </a:p>
          <a:p>
            <a:pPr>
              <a:defRPr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9/10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9D1C2-E3F1-4F68-8170-FAA1C60FF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03F6C-8354-4A91-AF7C-3A983298B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/>
              <a:t>In VVC Draft 6, the clipping values of non-linear ALF are dependent on the internal bit depth</a:t>
            </a:r>
          </a:p>
          <a:p>
            <a:endParaRPr lang="en-CA" sz="2800" dirty="0"/>
          </a:p>
          <a:p>
            <a:pPr marL="0" indent="0">
              <a:buNone/>
            </a:pPr>
            <a:r>
              <a:rPr lang="en-CA" sz="2800" dirty="0"/>
              <a:t>    with B equal to the internal bit depth</a:t>
            </a:r>
          </a:p>
          <a:p>
            <a:pPr marL="0" indent="0">
              <a:buNone/>
            </a:pPr>
            <a:endParaRPr lang="en-CA" sz="2800" dirty="0"/>
          </a:p>
          <a:p>
            <a:pPr marL="457200" indent="-457200"/>
            <a:r>
              <a:rPr lang="en-CA" sz="2800" dirty="0"/>
              <a:t>However, in VTM6, the </a:t>
            </a:r>
            <a:r>
              <a:rPr lang="en-CA" sz="2800" dirty="0" err="1"/>
              <a:t>luma</a:t>
            </a:r>
            <a:r>
              <a:rPr lang="en-CA" sz="2800" dirty="0"/>
              <a:t> and chroma are actually using  different clipping values</a:t>
            </a:r>
            <a:endParaRPr lang="en-US" sz="2800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A922E4E-A40F-4A0E-BB40-4432703B962C}"/>
                  </a:ext>
                </a:extLst>
              </p:cNvPr>
              <p:cNvSpPr/>
              <p:nvPr/>
            </p:nvSpPr>
            <p:spPr>
              <a:xfrm>
                <a:off x="1583668" y="5013176"/>
                <a:ext cx="5976664" cy="5824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>
                  <a:buNone/>
                </a:pPr>
                <a:r>
                  <a:rPr lang="en-US" sz="2000" dirty="0"/>
                  <a:t>AlfClip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 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round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num>
                                  <m:den>
                                    <m:r>
                                      <a:rPr lang="en-US" sz="20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sup>
                            </m:sSup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for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1..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d>
                      </m:e>
                    </m:d>
                  </m:oMath>
                </a14:m>
                <a:endParaRPr lang="en-US" sz="2000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A922E4E-A40F-4A0E-BB40-4432703B962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3668" y="5013176"/>
                <a:ext cx="5976664" cy="582467"/>
              </a:xfrm>
              <a:prstGeom prst="rect">
                <a:avLst/>
              </a:prstGeom>
              <a:blipFill>
                <a:blip r:embed="rId2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F9EBAD4-C020-4961-BCE8-00FDAE4FF423}"/>
                  </a:ext>
                </a:extLst>
              </p:cNvPr>
              <p:cNvSpPr/>
              <p:nvPr/>
            </p:nvSpPr>
            <p:spPr>
              <a:xfrm>
                <a:off x="2339752" y="2492896"/>
                <a:ext cx="4824536" cy="5502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indent="0" algn="ctr">
                  <a:buNone/>
                </a:pPr>
                <a:r>
                  <a:rPr lang="en-US" sz="2000" dirty="0"/>
                  <a:t>AlfClip</a:t>
                </a:r>
                <a14:m>
                  <m:oMath xmlns:m="http://schemas.openxmlformats.org/officeDocument/2006/math">
                    <m:r>
                      <a:rPr lang="en-US" sz="2000">
                        <a:latin typeface="Cambria Math" panose="02040503050406030204" pitchFamily="18" charset="0"/>
                      </a:rPr>
                      <m:t> =</m:t>
                    </m:r>
                    <m:d>
                      <m:dPr>
                        <m:begChr m:val="{"/>
                        <m:endChr m:val="}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round</m:t>
                        </m:r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𝐵</m:t>
                                </m:r>
                                <m:f>
                                  <m:fPr>
                                    <m:ctrlP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+1</m:t>
                                    </m:r>
                                  </m:num>
                                  <m:den>
                                    <m:r>
                                      <a:rPr lang="en-US" sz="20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sup>
                            </m:sSup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US" sz="2000">
                            <a:latin typeface="Cambria Math" panose="02040503050406030204" pitchFamily="18" charset="0"/>
                          </a:rPr>
                          <m:t>for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∈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1..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d>
                      </m:e>
                    </m:d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FF9EBAD4-C020-4961-BCE8-00FDAE4FF4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2492896"/>
                <a:ext cx="4824536" cy="550215"/>
              </a:xfrm>
              <a:prstGeom prst="rect">
                <a:avLst/>
              </a:prstGeom>
              <a:blipFill>
                <a:blip r:embed="rId3"/>
                <a:stretch>
                  <a:fillRect l="-1011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7948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9D1C2-E3F1-4F68-8170-FAA1C60FF7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03F6C-8354-4A91-AF7C-3A983298B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sz="2800" dirty="0"/>
              <a:t>Table 1 provides clipping values in VVC Draft 6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7DC1A93-5D16-4246-862A-54B3A31CE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962635"/>
              </p:ext>
            </p:extLst>
          </p:nvPr>
        </p:nvGraphicFramePr>
        <p:xfrm>
          <a:off x="1387581" y="2953980"/>
          <a:ext cx="4028071" cy="3671294"/>
        </p:xfrm>
        <a:graphic>
          <a:graphicData uri="http://schemas.openxmlformats.org/drawingml/2006/table">
            <a:tbl>
              <a:tblPr/>
              <a:tblGrid>
                <a:gridCol w="855813">
                  <a:extLst>
                    <a:ext uri="{9D8B030D-6E8A-4147-A177-3AD203B41FA5}">
                      <a16:colId xmlns:a16="http://schemas.microsoft.com/office/drawing/2014/main" val="2480657355"/>
                    </a:ext>
                  </a:extLst>
                </a:gridCol>
                <a:gridCol w="855813">
                  <a:extLst>
                    <a:ext uri="{9D8B030D-6E8A-4147-A177-3AD203B41FA5}">
                      <a16:colId xmlns:a16="http://schemas.microsoft.com/office/drawing/2014/main" val="4062760412"/>
                    </a:ext>
                  </a:extLst>
                </a:gridCol>
                <a:gridCol w="733081">
                  <a:extLst>
                    <a:ext uri="{9D8B030D-6E8A-4147-A177-3AD203B41FA5}">
                      <a16:colId xmlns:a16="http://schemas.microsoft.com/office/drawing/2014/main" val="3355794920"/>
                    </a:ext>
                  </a:extLst>
                </a:gridCol>
                <a:gridCol w="791682">
                  <a:extLst>
                    <a:ext uri="{9D8B030D-6E8A-4147-A177-3AD203B41FA5}">
                      <a16:colId xmlns:a16="http://schemas.microsoft.com/office/drawing/2014/main" val="3306383373"/>
                    </a:ext>
                  </a:extLst>
                </a:gridCol>
                <a:gridCol w="791682">
                  <a:extLst>
                    <a:ext uri="{9D8B030D-6E8A-4147-A177-3AD203B41FA5}">
                      <a16:colId xmlns:a16="http://schemas.microsoft.com/office/drawing/2014/main" val="3401593356"/>
                    </a:ext>
                  </a:extLst>
                </a:gridCol>
              </a:tblGrid>
              <a:tr h="366744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7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bitDepth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03" marR="94903" marT="47452" marB="47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7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clipIdx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4903" marR="94903" marT="47452" marB="4745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020368"/>
                  </a:ext>
                </a:extLst>
              </a:tr>
              <a:tr h="3304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769975"/>
                  </a:ext>
                </a:extLst>
              </a:tr>
              <a:tr h="330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255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608863"/>
                  </a:ext>
                </a:extLst>
              </a:tr>
              <a:tr h="330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108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138485"/>
                  </a:ext>
                </a:extLst>
              </a:tr>
              <a:tr h="330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1023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686095"/>
                  </a:ext>
                </a:extLst>
              </a:tr>
              <a:tr h="330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2047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304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762379"/>
                  </a:ext>
                </a:extLst>
              </a:tr>
              <a:tr h="330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4095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512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702930"/>
                  </a:ext>
                </a:extLst>
              </a:tr>
              <a:tr h="330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8191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847753"/>
                  </a:ext>
                </a:extLst>
              </a:tr>
              <a:tr h="330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16383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1448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896872"/>
                  </a:ext>
                </a:extLst>
              </a:tr>
              <a:tr h="330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32767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2435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181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719513"/>
                  </a:ext>
                </a:extLst>
              </a:tr>
              <a:tr h="33045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65535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4096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256</a:t>
                      </a:r>
                      <a:endParaRPr lang="en-US" sz="17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7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  <a:endParaRPr lang="en-US" sz="17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85251" marR="8525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900782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226E6DBD-CA77-4242-8A29-66A203562C81}"/>
              </a:ext>
            </a:extLst>
          </p:cNvPr>
          <p:cNvSpPr/>
          <p:nvPr/>
        </p:nvSpPr>
        <p:spPr>
          <a:xfrm>
            <a:off x="1115616" y="2276872"/>
            <a:ext cx="4572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Times New Roman" panose="02020603050405020304" pitchFamily="18" charset="0"/>
                <a:ea typeface="MS Mincho" panose="02020609040205080304" pitchFamily="49" charset="-128"/>
              </a:rPr>
              <a:t>Table 1 – Specification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AlfClip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 pitchFamily="49" charset="-128"/>
              </a:rPr>
              <a:t> depending on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bitDepth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 pitchFamily="49" charset="-128"/>
              </a:rPr>
              <a:t> and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clipIdx</a:t>
            </a:r>
            <a:endParaRPr lang="en-US" sz="2000" i="1" dirty="0">
              <a:effectLst/>
              <a:latin typeface="Times New Roman" panose="02020603050405020304" pitchFamily="18" charset="0"/>
              <a:ea typeface="MS Mincho" panose="02020609040205080304" pitchFamily="49" charset="-128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C022CC-2325-4EB2-B15E-1F298B2604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275177"/>
              </p:ext>
            </p:extLst>
          </p:nvPr>
        </p:nvGraphicFramePr>
        <p:xfrm>
          <a:off x="5754408" y="3680689"/>
          <a:ext cx="2551907" cy="2857599"/>
        </p:xfrm>
        <a:graphic>
          <a:graphicData uri="http://schemas.openxmlformats.org/drawingml/2006/table">
            <a:tbl>
              <a:tblPr/>
              <a:tblGrid>
                <a:gridCol w="688454">
                  <a:extLst>
                    <a:ext uri="{9D8B030D-6E8A-4147-A177-3AD203B41FA5}">
                      <a16:colId xmlns:a16="http://schemas.microsoft.com/office/drawing/2014/main" val="1122279850"/>
                    </a:ext>
                  </a:extLst>
                </a:gridCol>
                <a:gridCol w="589723">
                  <a:extLst>
                    <a:ext uri="{9D8B030D-6E8A-4147-A177-3AD203B41FA5}">
                      <a16:colId xmlns:a16="http://schemas.microsoft.com/office/drawing/2014/main" val="4020878080"/>
                    </a:ext>
                  </a:extLst>
                </a:gridCol>
                <a:gridCol w="636865">
                  <a:extLst>
                    <a:ext uri="{9D8B030D-6E8A-4147-A177-3AD203B41FA5}">
                      <a16:colId xmlns:a16="http://schemas.microsoft.com/office/drawing/2014/main" val="2981091217"/>
                    </a:ext>
                  </a:extLst>
                </a:gridCol>
                <a:gridCol w="636865">
                  <a:extLst>
                    <a:ext uri="{9D8B030D-6E8A-4147-A177-3AD203B41FA5}">
                      <a16:colId xmlns:a16="http://schemas.microsoft.com/office/drawing/2014/main" val="753614911"/>
                    </a:ext>
                  </a:extLst>
                </a:gridCol>
              </a:tblGrid>
              <a:tr h="31751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4: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320577"/>
                  </a:ext>
                </a:extLst>
              </a:tr>
              <a:tr h="317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102: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22: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5514642"/>
                  </a:ext>
                </a:extLst>
              </a:tr>
              <a:tr h="317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171: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30: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062467"/>
                  </a:ext>
                </a:extLst>
              </a:tr>
              <a:tr h="317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292: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43: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204112"/>
                  </a:ext>
                </a:extLst>
              </a:tr>
              <a:tr h="317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512: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64: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4002373"/>
                  </a:ext>
                </a:extLst>
              </a:tr>
              <a:tr h="317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819: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86: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9: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4134354"/>
                  </a:ext>
                </a:extLst>
              </a:tr>
              <a:tr h="317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1489: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132: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12: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0631176"/>
                  </a:ext>
                </a:extLst>
              </a:tr>
              <a:tr h="317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2521: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187: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14: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6623059"/>
                  </a:ext>
                </a:extLst>
              </a:tr>
              <a:tr h="31751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4096: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256: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16: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8551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728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Proposed method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0810" y="1196752"/>
            <a:ext cx="8229600" cy="5040560"/>
          </a:xfrm>
        </p:spPr>
        <p:txBody>
          <a:bodyPr/>
          <a:lstStyle/>
          <a:p>
            <a:pPr algn="just"/>
            <a:endParaRPr lang="en-US" altLang="zh-CN" sz="2800" dirty="0"/>
          </a:p>
          <a:p>
            <a:pPr algn="just"/>
            <a:endParaRPr lang="en-US" altLang="zh-CN" sz="2800" dirty="0"/>
          </a:p>
          <a:p>
            <a:pPr lvl="1"/>
            <a:endParaRPr lang="en-US" altLang="zh-CN" sz="2400" dirty="0"/>
          </a:p>
          <a:p>
            <a:endParaRPr lang="en-US" sz="36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6A8AD0E-14ED-42CA-ACF9-3A1E0823A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4C0502-969C-4FD5-81B4-CD0F9347C4BF}"/>
              </a:ext>
            </a:extLst>
          </p:cNvPr>
          <p:cNvSpPr/>
          <p:nvPr/>
        </p:nvSpPr>
        <p:spPr>
          <a:xfrm>
            <a:off x="688482" y="2352015"/>
            <a:ext cx="55973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en-US" b="1" dirty="0">
                <a:latin typeface="Times New Roman" panose="02020603050405020304" pitchFamily="18" charset="0"/>
                <a:ea typeface="MS Mincho" panose="02020609040205080304" pitchFamily="49" charset="-128"/>
              </a:rPr>
              <a:t>Table 2 – </a:t>
            </a:r>
            <a:r>
              <a:rPr lang="en-US" b="1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AlfClip</a:t>
            </a:r>
            <a:r>
              <a:rPr lang="en-US" b="1" dirty="0">
                <a:latin typeface="Times New Roman" panose="02020603050405020304" pitchFamily="18" charset="0"/>
                <a:ea typeface="MS Mincho" panose="02020609040205080304" pitchFamily="49" charset="-128"/>
              </a:rPr>
              <a:t> derived by the proposed method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1326C6C-3E87-403F-9FA8-2136A90BD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770846"/>
              </p:ext>
            </p:extLst>
          </p:nvPr>
        </p:nvGraphicFramePr>
        <p:xfrm>
          <a:off x="1112072" y="2804670"/>
          <a:ext cx="4467105" cy="3720674"/>
        </p:xfrm>
        <a:graphic>
          <a:graphicData uri="http://schemas.openxmlformats.org/drawingml/2006/table">
            <a:tbl>
              <a:tblPr/>
              <a:tblGrid>
                <a:gridCol w="1052066">
                  <a:extLst>
                    <a:ext uri="{9D8B030D-6E8A-4147-A177-3AD203B41FA5}">
                      <a16:colId xmlns:a16="http://schemas.microsoft.com/office/drawing/2014/main" val="2480657355"/>
                    </a:ext>
                  </a:extLst>
                </a:gridCol>
                <a:gridCol w="846116">
                  <a:extLst>
                    <a:ext uri="{9D8B030D-6E8A-4147-A177-3AD203B41FA5}">
                      <a16:colId xmlns:a16="http://schemas.microsoft.com/office/drawing/2014/main" val="4062760412"/>
                    </a:ext>
                  </a:extLst>
                </a:gridCol>
                <a:gridCol w="812981">
                  <a:extLst>
                    <a:ext uri="{9D8B030D-6E8A-4147-A177-3AD203B41FA5}">
                      <a16:colId xmlns:a16="http://schemas.microsoft.com/office/drawing/2014/main" val="3355794920"/>
                    </a:ext>
                  </a:extLst>
                </a:gridCol>
                <a:gridCol w="877971">
                  <a:extLst>
                    <a:ext uri="{9D8B030D-6E8A-4147-A177-3AD203B41FA5}">
                      <a16:colId xmlns:a16="http://schemas.microsoft.com/office/drawing/2014/main" val="3306383373"/>
                    </a:ext>
                  </a:extLst>
                </a:gridCol>
                <a:gridCol w="877971">
                  <a:extLst>
                    <a:ext uri="{9D8B030D-6E8A-4147-A177-3AD203B41FA5}">
                      <a16:colId xmlns:a16="http://schemas.microsoft.com/office/drawing/2014/main" val="3401593356"/>
                    </a:ext>
                  </a:extLst>
                </a:gridCol>
              </a:tblGrid>
              <a:tr h="337132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5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bitDepth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0753" marR="120753" marT="60377" marB="6037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1500" b="1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clipIdx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120753" marR="120753" marT="60377" marB="60377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1020368"/>
                  </a:ext>
                </a:extLst>
              </a:tr>
              <a:tr h="33713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769975"/>
                  </a:ext>
                </a:extLst>
              </a:tr>
              <a:tr h="3371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255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9608863"/>
                  </a:ext>
                </a:extLst>
              </a:tr>
              <a:tr h="3371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138485"/>
                  </a:ext>
                </a:extLst>
              </a:tr>
              <a:tr h="3371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1023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201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1686095"/>
                  </a:ext>
                </a:extLst>
              </a:tr>
              <a:tr h="3371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2047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402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762379"/>
                  </a:ext>
                </a:extLst>
              </a:tr>
              <a:tr h="3371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4095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803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158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3702930"/>
                  </a:ext>
                </a:extLst>
              </a:tr>
              <a:tr h="3371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8191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1607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315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847753"/>
                  </a:ext>
                </a:extLst>
              </a:tr>
              <a:tr h="3371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16383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3214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630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6896872"/>
                  </a:ext>
                </a:extLst>
              </a:tr>
              <a:tr h="3371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32767</a:t>
                      </a:r>
                      <a:endParaRPr lang="en-US" sz="15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6427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1261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247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2719513"/>
                  </a:ext>
                </a:extLst>
              </a:tr>
              <a:tr h="33713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5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65535</a:t>
                      </a:r>
                      <a:endParaRPr lang="en-US" sz="15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12855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2521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3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495</a:t>
                      </a:r>
                      <a:endParaRPr lang="en-US" sz="15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565" marR="905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890078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060CCC9-43E5-4D30-A2AA-7335A0759B99}"/>
              </a:ext>
            </a:extLst>
          </p:cNvPr>
          <p:cNvSpPr txBox="1"/>
          <p:nvPr/>
        </p:nvSpPr>
        <p:spPr>
          <a:xfrm>
            <a:off x="6060370" y="4464952"/>
            <a:ext cx="26264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constant ratio across different bit depth</a:t>
            </a:r>
            <a:endParaRPr lang="en-US" sz="2000" baseline="30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82B036A-BE8A-4220-808A-CF1CA1289EF1}"/>
              </a:ext>
            </a:extLst>
          </p:cNvPr>
          <p:cNvSpPr txBox="1">
            <a:spLocks/>
          </p:cNvSpPr>
          <p:nvPr/>
        </p:nvSpPr>
        <p:spPr bwMode="auto">
          <a:xfrm>
            <a:off x="611560" y="126876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800" dirty="0"/>
              <a:t>Bug-fix to VTM-6.0 to align with VVC Draft 6</a:t>
            </a:r>
          </a:p>
          <a:p>
            <a:r>
              <a:rPr lang="en-CA" sz="2800" dirty="0"/>
              <a:t>Proposed clipping values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926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 (1)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368152"/>
          </a:xfrm>
        </p:spPr>
        <p:txBody>
          <a:bodyPr/>
          <a:lstStyle/>
          <a:p>
            <a:r>
              <a:rPr lang="en-US" altLang="zh-CN" sz="2400" dirty="0"/>
              <a:t>Anchor: VTM-6.0, </a:t>
            </a:r>
            <a:r>
              <a:rPr lang="en-US" sz="2400" dirty="0" err="1"/>
              <a:t>InternalBitDepth</a:t>
            </a:r>
            <a:r>
              <a:rPr lang="en-US" sz="2400" dirty="0"/>
              <a:t> = 8</a:t>
            </a:r>
            <a:endParaRPr lang="en-US" altLang="zh-CN" sz="2400" dirty="0"/>
          </a:p>
          <a:p>
            <a:r>
              <a:rPr lang="en-US" altLang="zh-CN" sz="2400" dirty="0"/>
              <a:t>Test 1: VTM-6.0 with bug-fix</a:t>
            </a:r>
            <a:r>
              <a:rPr lang="en-US" sz="2400" dirty="0"/>
              <a:t>, </a:t>
            </a:r>
            <a:r>
              <a:rPr lang="en-US" sz="2400" dirty="0" err="1"/>
              <a:t>InternalBitDepth</a:t>
            </a:r>
            <a:r>
              <a:rPr lang="en-US" sz="2400" dirty="0"/>
              <a:t> = 8</a:t>
            </a: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marL="457200" lvl="1" indent="0">
              <a:buNone/>
            </a:pPr>
            <a:endParaRPr lang="en-US" altLang="zh-CN" sz="2000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4735DF-3024-499D-B3BC-1DDED31C4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492896"/>
            <a:ext cx="853424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90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 (2)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1368152"/>
          </a:xfrm>
        </p:spPr>
        <p:txBody>
          <a:bodyPr/>
          <a:lstStyle/>
          <a:p>
            <a:r>
              <a:rPr lang="en-US" altLang="zh-CN" sz="2400" dirty="0"/>
              <a:t>Anchor: VTM-6.0, CTC</a:t>
            </a:r>
          </a:p>
          <a:p>
            <a:r>
              <a:rPr lang="en-US" altLang="zh-CN" sz="2400" dirty="0"/>
              <a:t>Test 2: VTM-6.0 with bug-fix</a:t>
            </a:r>
            <a:r>
              <a:rPr lang="en-US" sz="2400" dirty="0"/>
              <a:t>, </a:t>
            </a:r>
            <a:r>
              <a:rPr lang="en-US" altLang="zh-CN" sz="2400" dirty="0"/>
              <a:t>CTC</a:t>
            </a:r>
            <a:endParaRPr lang="en-US" altLang="zh-CN" dirty="0"/>
          </a:p>
          <a:p>
            <a:pPr lvl="1"/>
            <a:endParaRPr lang="en-US" altLang="zh-CN" sz="2000" dirty="0"/>
          </a:p>
          <a:p>
            <a:pPr marL="457200" lvl="1" indent="0">
              <a:buNone/>
            </a:pPr>
            <a:endParaRPr lang="en-US" altLang="zh-CN" sz="2000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84DC8C-2D7B-402C-A4BB-A6A7C8719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492896"/>
            <a:ext cx="8534243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345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 (3)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363272" cy="1368152"/>
          </a:xfrm>
        </p:spPr>
        <p:txBody>
          <a:bodyPr/>
          <a:lstStyle/>
          <a:p>
            <a:r>
              <a:rPr lang="en-US" altLang="zh-CN" sz="2400" dirty="0"/>
              <a:t>Anchor: VTM-6.0 with bug-fix (</a:t>
            </a:r>
            <a:r>
              <a:rPr lang="en-US" altLang="zh-CN" sz="2400" dirty="0" err="1"/>
              <a:t>luma</a:t>
            </a:r>
            <a:r>
              <a:rPr lang="en-US" altLang="zh-CN" sz="2400" dirty="0"/>
              <a:t> &amp; chroma use single table) </a:t>
            </a:r>
            <a:r>
              <a:rPr lang="en-US" altLang="zh-CN" sz="1800" dirty="0"/>
              <a:t>(</a:t>
            </a:r>
            <a:r>
              <a:rPr lang="en-US" sz="1800" dirty="0">
                <a:hlinkClick r:id="rId2"/>
              </a:rPr>
              <a:t>https://jvet.hhi.fraunhofer.de/trac/vvc/ticket/551#ticket</a:t>
            </a:r>
            <a:r>
              <a:rPr lang="en-US" altLang="zh-CN" sz="1800" dirty="0"/>
              <a:t>)</a:t>
            </a:r>
          </a:p>
          <a:p>
            <a:r>
              <a:rPr lang="en-US" altLang="zh-CN" sz="2400" dirty="0"/>
              <a:t>Test 3: P</a:t>
            </a:r>
            <a:r>
              <a:rPr lang="en-US" sz="2400" dirty="0"/>
              <a:t>roposed method, </a:t>
            </a:r>
            <a:r>
              <a:rPr lang="en-US" sz="2400" dirty="0" err="1"/>
              <a:t>luma</a:t>
            </a:r>
            <a:r>
              <a:rPr lang="en-US" sz="2400" dirty="0"/>
              <a:t> &amp; chroma single table</a:t>
            </a:r>
            <a:endParaRPr lang="en-US" altLang="zh-CN" sz="2400" dirty="0"/>
          </a:p>
          <a:p>
            <a:pPr marL="457200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marL="457200" lvl="1" indent="0">
              <a:buNone/>
            </a:pPr>
            <a:endParaRPr lang="en-US" altLang="zh-CN" sz="2000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6DD05FF-3799-45F5-808F-2F83165B1D0C}"/>
              </a:ext>
            </a:extLst>
          </p:cNvPr>
          <p:cNvSpPr/>
          <p:nvPr/>
        </p:nvSpPr>
        <p:spPr>
          <a:xfrm>
            <a:off x="3275856" y="2420888"/>
            <a:ext cx="25266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/>
              <a:t>InternalBitDepth</a:t>
            </a:r>
            <a:r>
              <a:rPr lang="en-US" sz="2000" dirty="0"/>
              <a:t> = 8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3DA152-8D90-4B88-AAB0-BE0F92E480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825" y="2850139"/>
            <a:ext cx="8812349" cy="25280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1406AC-A403-41C2-8E4E-241EA68DF726}"/>
              </a:ext>
            </a:extLst>
          </p:cNvPr>
          <p:cNvSpPr txBox="1"/>
          <p:nvPr/>
        </p:nvSpPr>
        <p:spPr>
          <a:xfrm>
            <a:off x="165825" y="5517232"/>
            <a:ext cx="881234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Overall BD-rate, i.e., (8*Y+U+V)/10: </a:t>
            </a:r>
          </a:p>
          <a:p>
            <a:r>
              <a:rPr lang="en-US" altLang="zh-CN" b="1" dirty="0"/>
              <a:t>-0.02% </a:t>
            </a:r>
            <a:r>
              <a:rPr lang="en-US" altLang="zh-CN" dirty="0"/>
              <a:t>(AI), </a:t>
            </a:r>
            <a:r>
              <a:rPr lang="en-US" altLang="zh-CN" b="1" dirty="0"/>
              <a:t>-0.14% </a:t>
            </a:r>
            <a:r>
              <a:rPr lang="en-US" altLang="zh-CN" dirty="0"/>
              <a:t>(RA), </a:t>
            </a:r>
            <a:r>
              <a:rPr lang="en-US" altLang="zh-CN" b="1" dirty="0"/>
              <a:t>-0.19% </a:t>
            </a:r>
            <a:r>
              <a:rPr lang="en-US" altLang="zh-CN" dirty="0"/>
              <a:t>(LDB)</a:t>
            </a:r>
          </a:p>
          <a:p>
            <a:r>
              <a:rPr lang="en-US" altLang="zh-CN" b="1" dirty="0"/>
              <a:t>-0.04% </a:t>
            </a:r>
            <a:r>
              <a:rPr lang="en-US" altLang="zh-CN" dirty="0"/>
              <a:t>(AI),</a:t>
            </a:r>
            <a:r>
              <a:rPr lang="zh-CN" altLang="en-US" dirty="0"/>
              <a:t> </a:t>
            </a:r>
            <a:r>
              <a:rPr lang="en-US" altLang="zh-CN" b="1" dirty="0"/>
              <a:t>-0.18% </a:t>
            </a:r>
            <a:r>
              <a:rPr lang="en-US" altLang="zh-CN" dirty="0"/>
              <a:t>(RA),</a:t>
            </a:r>
            <a:r>
              <a:rPr lang="zh-CN" altLang="en-US" dirty="0"/>
              <a:t> </a:t>
            </a:r>
            <a:r>
              <a:rPr lang="en-US" altLang="zh-CN" b="1" dirty="0"/>
              <a:t>-0.19% </a:t>
            </a:r>
            <a:r>
              <a:rPr lang="en-US" altLang="zh-CN" dirty="0"/>
              <a:t>(LDB)</a:t>
            </a:r>
          </a:p>
          <a:p>
            <a:r>
              <a:rPr lang="en-US" altLang="zh-CN" b="1" dirty="0"/>
              <a:t>-0.18% </a:t>
            </a:r>
            <a:r>
              <a:rPr lang="en-US" altLang="zh-CN" dirty="0"/>
              <a:t>(AI),</a:t>
            </a:r>
            <a:r>
              <a:rPr lang="zh-CN" altLang="en-US" dirty="0"/>
              <a:t> </a:t>
            </a:r>
            <a:r>
              <a:rPr lang="en-US" altLang="zh-CN" b="1" dirty="0"/>
              <a:t>-0.29% </a:t>
            </a:r>
            <a:r>
              <a:rPr lang="en-US" altLang="zh-CN" dirty="0"/>
              <a:t>(RA),</a:t>
            </a:r>
            <a:r>
              <a:rPr lang="zh-CN" altLang="en-US" dirty="0"/>
              <a:t> </a:t>
            </a:r>
            <a:r>
              <a:rPr lang="en-US" altLang="zh-CN" b="1" dirty="0"/>
              <a:t>-0.34% </a:t>
            </a:r>
            <a:r>
              <a:rPr lang="en-US" altLang="zh-CN" dirty="0"/>
              <a:t>(LDB)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2835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Simulation Results (4)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1368152"/>
          </a:xfrm>
        </p:spPr>
        <p:txBody>
          <a:bodyPr/>
          <a:lstStyle/>
          <a:p>
            <a:r>
              <a:rPr lang="en-US" altLang="zh-CN" sz="2400" dirty="0"/>
              <a:t>Anchor: VTM-6.0 with bug-fix (</a:t>
            </a:r>
            <a:r>
              <a:rPr lang="en-US" altLang="zh-CN" sz="2400" dirty="0" err="1"/>
              <a:t>luma</a:t>
            </a:r>
            <a:r>
              <a:rPr lang="en-US" altLang="zh-CN" sz="2400" dirty="0"/>
              <a:t> &amp; chroma use single table) </a:t>
            </a:r>
            <a:r>
              <a:rPr lang="en-US" altLang="zh-CN" sz="1800" dirty="0"/>
              <a:t>(</a:t>
            </a:r>
            <a:r>
              <a:rPr lang="en-US" sz="1800" dirty="0">
                <a:hlinkClick r:id="rId2"/>
              </a:rPr>
              <a:t>https://jvet.hhi.fraunhofer.de/trac/vvc/ticket/551#ticket</a:t>
            </a:r>
            <a:r>
              <a:rPr lang="en-US" altLang="zh-CN" sz="1800" dirty="0"/>
              <a:t>)</a:t>
            </a:r>
          </a:p>
          <a:p>
            <a:r>
              <a:rPr lang="en-US" altLang="zh-CN" sz="2400" dirty="0"/>
              <a:t>Test 4: P</a:t>
            </a:r>
            <a:r>
              <a:rPr lang="en-US" sz="2400" dirty="0"/>
              <a:t>roposed method, </a:t>
            </a:r>
            <a:r>
              <a:rPr lang="en-US" sz="2400" dirty="0" err="1"/>
              <a:t>luma</a:t>
            </a:r>
            <a:r>
              <a:rPr lang="en-US" sz="2400" dirty="0"/>
              <a:t> &amp; </a:t>
            </a:r>
            <a:r>
              <a:rPr lang="en-US" sz="2400" dirty="0">
                <a:sym typeface="Symbol" panose="05050102010706020507" pitchFamily="18" charset="2"/>
              </a:rPr>
              <a:t>chroma single table</a:t>
            </a:r>
            <a:endParaRPr lang="en-US" altLang="zh-CN" sz="2400" dirty="0"/>
          </a:p>
          <a:p>
            <a:pPr marL="457200" lvl="1" indent="0">
              <a:buNone/>
            </a:pPr>
            <a:endParaRPr lang="en-US" altLang="zh-CN" dirty="0"/>
          </a:p>
          <a:p>
            <a:pPr lvl="1"/>
            <a:endParaRPr lang="en-US" altLang="zh-CN" dirty="0"/>
          </a:p>
          <a:p>
            <a:pPr lvl="1"/>
            <a:endParaRPr lang="en-US" altLang="zh-CN" sz="2000" dirty="0"/>
          </a:p>
          <a:p>
            <a:pPr marL="457200" lvl="1" indent="0">
              <a:buNone/>
            </a:pPr>
            <a:endParaRPr lang="en-US" altLang="zh-CN" sz="2000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2FDC712-D306-46A8-8247-6DB41E5296D0}"/>
              </a:ext>
            </a:extLst>
          </p:cNvPr>
          <p:cNvSpPr/>
          <p:nvPr/>
        </p:nvSpPr>
        <p:spPr>
          <a:xfrm>
            <a:off x="3275856" y="2674754"/>
            <a:ext cx="25987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err="1"/>
              <a:t>InternalBitDepth</a:t>
            </a:r>
            <a:r>
              <a:rPr lang="en-US" sz="2000" dirty="0"/>
              <a:t> = 10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87DAFCF-3FB9-4AAF-B4AE-3CDEE24882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67" y="3081929"/>
            <a:ext cx="8507465" cy="244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12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0AE32-F7FE-4B28-B75A-E277A51D1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3600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27C39-B0B7-415C-8A97-432445EB3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91264" cy="5179714"/>
          </a:xfrm>
        </p:spPr>
        <p:txBody>
          <a:bodyPr/>
          <a:lstStyle/>
          <a:p>
            <a:pPr algn="just">
              <a:spcAft>
                <a:spcPts val="1200"/>
              </a:spcAft>
            </a:pPr>
            <a:r>
              <a:rPr lang="en-US" altLang="zh-CN" sz="2400" dirty="0"/>
              <a:t>In this contribution, a method is proposed to derive ALF clipping values on top of VTM-6.0. </a:t>
            </a:r>
          </a:p>
          <a:p>
            <a:pPr lvl="1" algn="just">
              <a:spcBef>
                <a:spcPts val="1200"/>
              </a:spcBef>
            </a:pPr>
            <a:r>
              <a:rPr lang="en-US" altLang="zh-CN" sz="2000" dirty="0"/>
              <a:t>When </a:t>
            </a:r>
            <a:r>
              <a:rPr lang="en-US" altLang="zh-CN" sz="2000" dirty="0" err="1"/>
              <a:t>InternalBitDepth</a:t>
            </a:r>
            <a:r>
              <a:rPr lang="en-US" altLang="zh-CN" sz="2000" dirty="0"/>
              <a:t> is set to 8, overall BD-rate ((8*Y+U+V)/10)           </a:t>
            </a:r>
            <a:r>
              <a:rPr lang="en-US" altLang="zh-CN" sz="2000" b="1" dirty="0"/>
              <a:t>-0.02% (AI)</a:t>
            </a:r>
            <a:r>
              <a:rPr lang="en-US" altLang="zh-CN" sz="2000" dirty="0"/>
              <a:t>,</a:t>
            </a:r>
            <a:r>
              <a:rPr lang="zh-CN" altLang="en-US" sz="2000" dirty="0"/>
              <a:t> </a:t>
            </a:r>
            <a:r>
              <a:rPr lang="en-US" altLang="zh-CN" sz="2000" b="1" dirty="0"/>
              <a:t>-0.14% (RA)</a:t>
            </a:r>
            <a:r>
              <a:rPr lang="en-US" altLang="zh-CN" sz="2000" dirty="0"/>
              <a:t>,</a:t>
            </a:r>
            <a:r>
              <a:rPr lang="zh-CN" altLang="en-US" sz="2000" dirty="0"/>
              <a:t> </a:t>
            </a:r>
            <a:r>
              <a:rPr lang="en-US" altLang="zh-CN" sz="2000" b="1" dirty="0"/>
              <a:t>-0.19% (LDB)</a:t>
            </a:r>
            <a:r>
              <a:rPr lang="zh-CN" altLang="en-US" sz="2000" dirty="0"/>
              <a:t> </a:t>
            </a:r>
            <a:r>
              <a:rPr lang="en-US" altLang="zh-CN" sz="2000" dirty="0"/>
              <a:t>are obtained for CTC sequences</a:t>
            </a:r>
          </a:p>
          <a:p>
            <a:pPr lvl="1" algn="just">
              <a:spcBef>
                <a:spcPts val="1200"/>
              </a:spcBef>
            </a:pPr>
            <a:r>
              <a:rPr lang="en-US" altLang="zh-CN" sz="2000" dirty="0"/>
              <a:t>When </a:t>
            </a:r>
            <a:r>
              <a:rPr lang="en-US" altLang="zh-CN" sz="2000" dirty="0" err="1"/>
              <a:t>InternalBitDepth</a:t>
            </a:r>
            <a:r>
              <a:rPr lang="en-US" altLang="zh-CN" sz="2000" dirty="0"/>
              <a:t> is set to 8, overall BD-rate ((8*Y+U+V)/10)          </a:t>
            </a:r>
            <a:r>
              <a:rPr lang="en-US" altLang="zh-CN" sz="2000" b="1" dirty="0"/>
              <a:t>-0.04% (AI)</a:t>
            </a:r>
            <a:r>
              <a:rPr lang="en-US" altLang="zh-CN" sz="2000" dirty="0"/>
              <a:t>,</a:t>
            </a:r>
            <a:r>
              <a:rPr lang="zh-CN" altLang="en-US" sz="2000" dirty="0"/>
              <a:t> </a:t>
            </a:r>
            <a:r>
              <a:rPr lang="en-US" altLang="zh-CN" sz="2000" b="1" dirty="0"/>
              <a:t>-0.18% (RA)</a:t>
            </a:r>
            <a:r>
              <a:rPr lang="en-US" altLang="zh-CN" sz="2000" dirty="0"/>
              <a:t>,</a:t>
            </a:r>
            <a:r>
              <a:rPr lang="zh-CN" altLang="en-US" sz="2000" dirty="0"/>
              <a:t> </a:t>
            </a:r>
            <a:r>
              <a:rPr lang="en-US" altLang="zh-CN" sz="2000" b="1" dirty="0"/>
              <a:t>-0.19% (LDB)</a:t>
            </a:r>
            <a:r>
              <a:rPr lang="zh-CN" altLang="en-US" sz="2000" dirty="0"/>
              <a:t> </a:t>
            </a:r>
            <a:r>
              <a:rPr lang="en-US" altLang="zh-CN" sz="2000" dirty="0"/>
              <a:t>are obtained Class F sequences</a:t>
            </a:r>
          </a:p>
          <a:p>
            <a:pPr lvl="1" algn="just">
              <a:spcBef>
                <a:spcPts val="1200"/>
              </a:spcBef>
            </a:pPr>
            <a:r>
              <a:rPr lang="en-US" altLang="zh-CN" sz="2000" dirty="0"/>
              <a:t>When </a:t>
            </a:r>
            <a:r>
              <a:rPr lang="en-US" altLang="zh-CN" sz="2000" dirty="0" err="1"/>
              <a:t>InternalBitDepth</a:t>
            </a:r>
            <a:r>
              <a:rPr lang="en-US" altLang="zh-CN" sz="2000" dirty="0"/>
              <a:t> is set to 8, overall BD-rate ((8*Y+U+V)/10)          </a:t>
            </a:r>
            <a:r>
              <a:rPr lang="en-US" altLang="zh-CN" sz="2000" b="1" dirty="0"/>
              <a:t>-0.18% (AI)</a:t>
            </a:r>
            <a:r>
              <a:rPr lang="en-US" altLang="zh-CN" sz="2000" dirty="0"/>
              <a:t>,</a:t>
            </a:r>
            <a:r>
              <a:rPr lang="zh-CN" altLang="en-US" sz="2000" dirty="0"/>
              <a:t> </a:t>
            </a:r>
            <a:r>
              <a:rPr lang="en-US" altLang="zh-CN" sz="2000" b="1" dirty="0"/>
              <a:t>-0.29% (RA)</a:t>
            </a:r>
            <a:r>
              <a:rPr lang="en-US" altLang="zh-CN" sz="2000" dirty="0"/>
              <a:t>,</a:t>
            </a:r>
            <a:r>
              <a:rPr lang="zh-CN" altLang="en-US" sz="2000" dirty="0"/>
              <a:t> </a:t>
            </a:r>
            <a:r>
              <a:rPr lang="en-US" altLang="zh-CN" sz="2000" b="1" dirty="0"/>
              <a:t>-0.34% (LDB)</a:t>
            </a:r>
            <a:r>
              <a:rPr lang="zh-CN" altLang="en-US" sz="2000" b="1" dirty="0"/>
              <a:t> </a:t>
            </a:r>
            <a:r>
              <a:rPr lang="en-US" altLang="zh-CN" sz="2000" dirty="0"/>
              <a:t>are obtained for SCC sequences</a:t>
            </a:r>
          </a:p>
          <a:p>
            <a:pPr algn="just">
              <a:spcBef>
                <a:spcPts val="1200"/>
              </a:spcBef>
            </a:pPr>
            <a:r>
              <a:rPr lang="en-US" altLang="zh-CN" sz="2400" dirty="0"/>
              <a:t>It is proposed to adopt this proposal</a:t>
            </a:r>
            <a:endParaRPr lang="en-US" altLang="zh-CN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1634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16741</TotalTime>
  <Words>651</Words>
  <Application>Microsoft Office PowerPoint</Application>
  <PresentationFormat>On-screen Show (4:3)</PresentationFormat>
  <Paragraphs>195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Cambria Math</vt:lpstr>
      <vt:lpstr>Times New Roman</vt:lpstr>
      <vt:lpstr>Office 主题</vt:lpstr>
      <vt:lpstr>Non-CE5: On non-linear ALF clipping values  (JVET-P0505)</vt:lpstr>
      <vt:lpstr>Introduction</vt:lpstr>
      <vt:lpstr>Introduction</vt:lpstr>
      <vt:lpstr>Proposed method</vt:lpstr>
      <vt:lpstr>Simulation Results (1)</vt:lpstr>
      <vt:lpstr>Simulation Results (2)</vt:lpstr>
      <vt:lpstr>Simulation Results (3)</vt:lpstr>
      <vt:lpstr>Simulation Results (4)</vt:lpstr>
      <vt:lpstr>Conclusions</vt:lpstr>
    </vt:vector>
  </TitlesOfParts>
  <Company>tencent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hoowowguo</dc:creator>
  <cp:lastModifiedBy>Xin Zhao</cp:lastModifiedBy>
  <cp:revision>371</cp:revision>
  <dcterms:created xsi:type="dcterms:W3CDTF">2010-10-25T03:40:34Z</dcterms:created>
  <dcterms:modified xsi:type="dcterms:W3CDTF">2019-10-08T09:00:02Z</dcterms:modified>
</cp:coreProperties>
</file>