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1" r:id="rId1"/>
  </p:sldMasterIdLst>
  <p:notesMasterIdLst>
    <p:notesMasterId r:id="rId7"/>
  </p:notesMasterIdLst>
  <p:handoutMasterIdLst>
    <p:handoutMasterId r:id="rId8"/>
  </p:handoutMasterIdLst>
  <p:sldIdLst>
    <p:sldId id="256" r:id="rId2"/>
    <p:sldId id="283" r:id="rId3"/>
    <p:sldId id="286" r:id="rId4"/>
    <p:sldId id="285" r:id="rId5"/>
    <p:sldId id="28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89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970519-9751-4A6E-8413-E17ECA4B2C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2FABF-715E-4C2E-834B-08189AE1D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1D7AB-BD5E-4E4B-A463-033CD0074B90}" type="datetime1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765B2-1E5C-4036-AF9B-186BBECC92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3290F-C7B7-4C59-9E6F-FB60D3FA35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B2FA-600C-42B8-B553-1B43D208C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870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JVET-</a:t>
            </a:r>
            <a:r>
              <a:rPr lang="en-US" altLang="zh-CN" dirty="0"/>
              <a:t>M0255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11DA-A984-4ED5-AB4A-EBB066BF17FF}" type="datetime1">
              <a:rPr lang="en-US" smtClean="0"/>
              <a:t>10/5/2019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318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6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D3FBCD9-51B9-4BD3-ADBC-AA71D88E8CEB}" type="datetime1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CB5D-BD2E-4EC4-A0B4-C253B94611AA}" type="datetime1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0D074-8329-43E0-85CE-F30E90E2C9A0}" type="datetime1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31C-4FB3-40EA-8BC9-36992930E90C}" type="datetime1">
              <a:rPr lang="en-US" smtClean="0"/>
              <a:t>10/5/2019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FD3011E-B3C0-4E14-9E1E-CB3C326DF7D8}" type="datetime1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5C4D8-33F6-422D-96DF-86FA661B274A}" type="datetime1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</a:t>
            </a:r>
            <a:r>
              <a:rPr lang="en-US" altLang="zh-CN" dirty="0"/>
              <a:t>O</a:t>
            </a:r>
            <a:r>
              <a:rPr lang="en-US" dirty="0"/>
              <a:t>0625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98A7-000E-4B1E-8337-BFDABA70B2FD}" type="datetime1">
              <a:rPr lang="en-US" smtClean="0"/>
              <a:t>10/5/2019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JVET-O0625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B22C0-0CDD-496D-97EA-9DCC61E5AE38}" type="datetime1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4055-F23E-4FEE-A593-D0CB0C4041B0}" type="datetime1">
              <a:rPr lang="en-US" smtClean="0"/>
              <a:t>10/5/2019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33D80D-58EF-4FBF-8786-1C2263DBC404}" type="datetime1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D54DB7-C5FB-466F-8FFC-4D2871F9727E}" type="datetime1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97C408B-0C30-4993-9F2E-79F0DE5237ED}" type="datetime1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JVET-O0625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r>
              <a:rPr lang="en-US" sz="4800" dirty="0"/>
              <a:t>CE4-related: On MVD derivation in PROF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dirty="0"/>
              <a:t>Hongbin Liu, Li Zhang, Kai Zhang, </a:t>
            </a:r>
            <a:r>
              <a:rPr lang="en-US" altLang="zh-CN" dirty="0"/>
              <a:t>Yang Wang, </a:t>
            </a:r>
            <a:r>
              <a:rPr lang="en-US" altLang="zh-CN" dirty="0" err="1"/>
              <a:t>Jizheng</a:t>
            </a:r>
            <a:r>
              <a:rPr lang="en-US" altLang="zh-CN" dirty="0"/>
              <a:t> Xu, Yue Wang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49" y="1171575"/>
            <a:ext cx="7380275" cy="535801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Problem</a:t>
            </a:r>
          </a:p>
          <a:p>
            <a:pPr lvl="1"/>
            <a:r>
              <a:rPr lang="en-US" altLang="zh-CN" dirty="0"/>
              <a:t>In PROF, </a:t>
            </a:r>
            <a:r>
              <a:rPr lang="en-CA" dirty="0"/>
              <a:t>position (x, y) and position (3 – x, 3 – y) have opposite MVD values</a:t>
            </a:r>
            <a:r>
              <a:rPr lang="en-US" altLang="zh-CN" dirty="0"/>
              <a:t> in theory. </a:t>
            </a:r>
          </a:p>
          <a:p>
            <a:pPr lvl="1"/>
            <a:r>
              <a:rPr lang="en-US" altLang="zh-CN" dirty="0"/>
              <a:t>However, unsymmetrical MVD clipping range [-32 31] breaks this behavior. </a:t>
            </a:r>
          </a:p>
          <a:p>
            <a:pPr marL="384048" lvl="1">
              <a:spcBef>
                <a:spcPts val="1000"/>
              </a:spcBef>
              <a:buFont typeface="Franklin Gothic Book" panose="020B0503020102020204" pitchFamily="34" charset="0"/>
              <a:buChar char="■"/>
            </a:pPr>
            <a:r>
              <a:rPr lang="en-US" altLang="zh-CN" dirty="0"/>
              <a:t>Solution</a:t>
            </a:r>
          </a:p>
          <a:p>
            <a:pPr lvl="1"/>
            <a:r>
              <a:rPr lang="en-US" altLang="zh-CN" dirty="0"/>
              <a:t>Modified MVD clipping range to be symmetrical </a:t>
            </a:r>
          </a:p>
          <a:p>
            <a:pPr lvl="2"/>
            <a:r>
              <a:rPr lang="en-US" altLang="zh-CN" dirty="0"/>
              <a:t>From [-32, 31] to [-31 31]</a:t>
            </a:r>
          </a:p>
          <a:p>
            <a:pPr lvl="2"/>
            <a:r>
              <a:rPr lang="en-US" altLang="zh-CN" dirty="0"/>
              <a:t>For both PROF and BDOF </a:t>
            </a:r>
          </a:p>
          <a:p>
            <a:r>
              <a:rPr lang="en-US" altLang="zh-CN" dirty="0"/>
              <a:t>Benefit</a:t>
            </a:r>
          </a:p>
          <a:p>
            <a:pPr lvl="1"/>
            <a:r>
              <a:rPr lang="en-US" altLang="zh-CN" dirty="0"/>
              <a:t>Flexibility to use different ways for implementation </a:t>
            </a:r>
          </a:p>
          <a:p>
            <a:pPr lvl="2"/>
            <a:r>
              <a:rPr lang="en-US" altLang="zh-CN" dirty="0"/>
              <a:t>Derive MVD using affine parameters (followed by rounding and clipping) for half positions, and use their opposite values for the other half positions directly</a:t>
            </a:r>
          </a:p>
          <a:p>
            <a:pPr lvl="3"/>
            <a:r>
              <a:rPr lang="en-US" altLang="zh-CN" dirty="0"/>
              <a:t>Save computational complexity (MVD calculation/clipping) by 50%</a:t>
            </a:r>
          </a:p>
          <a:p>
            <a:pPr lvl="2"/>
            <a:r>
              <a:rPr lang="en-US" altLang="zh-CN" dirty="0"/>
              <a:t>Or use current design, per sample calculation (identical results)</a:t>
            </a:r>
          </a:p>
          <a:p>
            <a:endParaRPr lang="en-US" altLang="zh-CN" dirty="0"/>
          </a:p>
          <a:p>
            <a:pPr marL="384048" lvl="1">
              <a:spcBef>
                <a:spcPts val="1000"/>
              </a:spcBef>
              <a:buFont typeface="Franklin Gothic Book" panose="020B0503020102020204" pitchFamily="34" charset="0"/>
              <a:buChar char="■"/>
            </a:pPr>
            <a:endParaRPr lang="en-US" altLang="zh-CN" dirty="0"/>
          </a:p>
          <a:p>
            <a:pPr lvl="1"/>
            <a:endParaRPr lang="en-US" altLang="zh-C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F07279-4E37-418A-9324-CFB337BC7B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425" y="1374879"/>
            <a:ext cx="2798307" cy="2487384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50AEAF-CEE2-4137-9974-ABA86EDCDA7F}"/>
              </a:ext>
            </a:extLst>
          </p:cNvPr>
          <p:cNvSpPr/>
          <p:nvPr/>
        </p:nvSpPr>
        <p:spPr>
          <a:xfrm>
            <a:off x="8580424" y="4065567"/>
            <a:ext cx="29357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Figure 1: position pairs (e.g., positions with same color) having opposite MVD values.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710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3F9F6-4218-43AB-8E5A-1398C6A9D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74C21-8647-43F5-947A-380FB0249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CE4-2.1 (adopted in this meeting)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C5C0BB1-39D5-44F1-9E57-ECB437D57C40}"/>
              </a:ext>
            </a:extLst>
          </p:cNvPr>
          <p:cNvGraphicFramePr>
            <a:graphicFrameLocks noGrp="1"/>
          </p:cNvGraphicFramePr>
          <p:nvPr/>
        </p:nvGraphicFramePr>
        <p:xfrm>
          <a:off x="1660741" y="1726532"/>
          <a:ext cx="8951112" cy="4096749"/>
        </p:xfrm>
        <a:graphic>
          <a:graphicData uri="http://schemas.openxmlformats.org/drawingml/2006/table">
            <a:tbl>
              <a:tblPr firstRow="1" firstCol="1" bandRow="1"/>
              <a:tblGrid>
                <a:gridCol w="1234361">
                  <a:extLst>
                    <a:ext uri="{9D8B030D-6E8A-4147-A177-3AD203B41FA5}">
                      <a16:colId xmlns:a16="http://schemas.microsoft.com/office/drawing/2014/main" val="1116676219"/>
                    </a:ext>
                  </a:extLst>
                </a:gridCol>
                <a:gridCol w="809586">
                  <a:extLst>
                    <a:ext uri="{9D8B030D-6E8A-4147-A177-3AD203B41FA5}">
                      <a16:colId xmlns:a16="http://schemas.microsoft.com/office/drawing/2014/main" val="3954763776"/>
                    </a:ext>
                  </a:extLst>
                </a:gridCol>
                <a:gridCol w="832422">
                  <a:extLst>
                    <a:ext uri="{9D8B030D-6E8A-4147-A177-3AD203B41FA5}">
                      <a16:colId xmlns:a16="http://schemas.microsoft.com/office/drawing/2014/main" val="1698010375"/>
                    </a:ext>
                  </a:extLst>
                </a:gridCol>
                <a:gridCol w="832422">
                  <a:extLst>
                    <a:ext uri="{9D8B030D-6E8A-4147-A177-3AD203B41FA5}">
                      <a16:colId xmlns:a16="http://schemas.microsoft.com/office/drawing/2014/main" val="3952360993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val="2403830003"/>
                    </a:ext>
                  </a:extLst>
                </a:gridCol>
                <a:gridCol w="737647">
                  <a:extLst>
                    <a:ext uri="{9D8B030D-6E8A-4147-A177-3AD203B41FA5}">
                      <a16:colId xmlns:a16="http://schemas.microsoft.com/office/drawing/2014/main" val="4175634094"/>
                    </a:ext>
                  </a:extLst>
                </a:gridCol>
                <a:gridCol w="743357">
                  <a:extLst>
                    <a:ext uri="{9D8B030D-6E8A-4147-A177-3AD203B41FA5}">
                      <a16:colId xmlns:a16="http://schemas.microsoft.com/office/drawing/2014/main" val="3798643154"/>
                    </a:ext>
                  </a:extLst>
                </a:gridCol>
                <a:gridCol w="761627">
                  <a:extLst>
                    <a:ext uri="{9D8B030D-6E8A-4147-A177-3AD203B41FA5}">
                      <a16:colId xmlns:a16="http://schemas.microsoft.com/office/drawing/2014/main" val="4158360234"/>
                    </a:ext>
                  </a:extLst>
                </a:gridCol>
                <a:gridCol w="761627">
                  <a:extLst>
                    <a:ext uri="{9D8B030D-6E8A-4147-A177-3AD203B41FA5}">
                      <a16:colId xmlns:a16="http://schemas.microsoft.com/office/drawing/2014/main" val="3575725803"/>
                    </a:ext>
                  </a:extLst>
                </a:gridCol>
                <a:gridCol w="696541">
                  <a:extLst>
                    <a:ext uri="{9D8B030D-6E8A-4147-A177-3AD203B41FA5}">
                      <a16:colId xmlns:a16="http://schemas.microsoft.com/office/drawing/2014/main" val="1276310434"/>
                    </a:ext>
                  </a:extLst>
                </a:gridCol>
                <a:gridCol w="846125">
                  <a:extLst>
                    <a:ext uri="{9D8B030D-6E8A-4147-A177-3AD203B41FA5}">
                      <a16:colId xmlns:a16="http://schemas.microsoft.com/office/drawing/2014/main" val="841419633"/>
                    </a:ext>
                  </a:extLst>
                </a:gridCol>
              </a:tblGrid>
              <a:tr h="393328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843280" algn="l"/>
                          <a:tab pos="914400" algn="l"/>
                          <a:tab pos="934085" algn="ctr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8885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520823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242308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898153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774660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27506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953248"/>
                  </a:ext>
                </a:extLst>
              </a:tr>
              <a:tr h="556797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921031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070287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872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62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3F9F6-4218-43AB-8E5A-1398C6A9D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74C21-8647-43F5-947A-380FB0249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VTM-6.0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C5C0BB1-39D5-44F1-9E57-ECB437D57C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248499"/>
              </p:ext>
            </p:extLst>
          </p:nvPr>
        </p:nvGraphicFramePr>
        <p:xfrm>
          <a:off x="1660741" y="1726532"/>
          <a:ext cx="8951112" cy="4096749"/>
        </p:xfrm>
        <a:graphic>
          <a:graphicData uri="http://schemas.openxmlformats.org/drawingml/2006/table">
            <a:tbl>
              <a:tblPr firstRow="1" firstCol="1" bandRow="1"/>
              <a:tblGrid>
                <a:gridCol w="1234361">
                  <a:extLst>
                    <a:ext uri="{9D8B030D-6E8A-4147-A177-3AD203B41FA5}">
                      <a16:colId xmlns:a16="http://schemas.microsoft.com/office/drawing/2014/main" val="1116676219"/>
                    </a:ext>
                  </a:extLst>
                </a:gridCol>
                <a:gridCol w="809586">
                  <a:extLst>
                    <a:ext uri="{9D8B030D-6E8A-4147-A177-3AD203B41FA5}">
                      <a16:colId xmlns:a16="http://schemas.microsoft.com/office/drawing/2014/main" val="3954763776"/>
                    </a:ext>
                  </a:extLst>
                </a:gridCol>
                <a:gridCol w="832422">
                  <a:extLst>
                    <a:ext uri="{9D8B030D-6E8A-4147-A177-3AD203B41FA5}">
                      <a16:colId xmlns:a16="http://schemas.microsoft.com/office/drawing/2014/main" val="1698010375"/>
                    </a:ext>
                  </a:extLst>
                </a:gridCol>
                <a:gridCol w="832422">
                  <a:extLst>
                    <a:ext uri="{9D8B030D-6E8A-4147-A177-3AD203B41FA5}">
                      <a16:colId xmlns:a16="http://schemas.microsoft.com/office/drawing/2014/main" val="3952360993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val="2403830003"/>
                    </a:ext>
                  </a:extLst>
                </a:gridCol>
                <a:gridCol w="737647">
                  <a:extLst>
                    <a:ext uri="{9D8B030D-6E8A-4147-A177-3AD203B41FA5}">
                      <a16:colId xmlns:a16="http://schemas.microsoft.com/office/drawing/2014/main" val="4175634094"/>
                    </a:ext>
                  </a:extLst>
                </a:gridCol>
                <a:gridCol w="743357">
                  <a:extLst>
                    <a:ext uri="{9D8B030D-6E8A-4147-A177-3AD203B41FA5}">
                      <a16:colId xmlns:a16="http://schemas.microsoft.com/office/drawing/2014/main" val="3798643154"/>
                    </a:ext>
                  </a:extLst>
                </a:gridCol>
                <a:gridCol w="761627">
                  <a:extLst>
                    <a:ext uri="{9D8B030D-6E8A-4147-A177-3AD203B41FA5}">
                      <a16:colId xmlns:a16="http://schemas.microsoft.com/office/drawing/2014/main" val="4158360234"/>
                    </a:ext>
                  </a:extLst>
                </a:gridCol>
                <a:gridCol w="761627">
                  <a:extLst>
                    <a:ext uri="{9D8B030D-6E8A-4147-A177-3AD203B41FA5}">
                      <a16:colId xmlns:a16="http://schemas.microsoft.com/office/drawing/2014/main" val="3575725803"/>
                    </a:ext>
                  </a:extLst>
                </a:gridCol>
                <a:gridCol w="696541">
                  <a:extLst>
                    <a:ext uri="{9D8B030D-6E8A-4147-A177-3AD203B41FA5}">
                      <a16:colId xmlns:a16="http://schemas.microsoft.com/office/drawing/2014/main" val="1276310434"/>
                    </a:ext>
                  </a:extLst>
                </a:gridCol>
                <a:gridCol w="846125">
                  <a:extLst>
                    <a:ext uri="{9D8B030D-6E8A-4147-A177-3AD203B41FA5}">
                      <a16:colId xmlns:a16="http://schemas.microsoft.com/office/drawing/2014/main" val="841419633"/>
                    </a:ext>
                  </a:extLst>
                </a:gridCol>
              </a:tblGrid>
              <a:tr h="393328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843280" algn="l"/>
                          <a:tab pos="914400" algn="l"/>
                          <a:tab pos="934085" algn="ctr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8885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520823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242308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898153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774660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27506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-0.21%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953248"/>
                  </a:ext>
                </a:extLst>
              </a:tr>
              <a:tr h="556797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921031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070287"/>
                  </a:ext>
                </a:extLst>
              </a:tr>
              <a:tr h="393328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872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49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E7262-7C99-404E-AB64-537E03EE4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altLang="zh-CN" b="1" dirty="0"/>
              <a:t>Conclusions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69439-04DA-4374-AE12-1F6DF804E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MVD range of PROF and BDOF are changed to [-31 31]. Minor change of current design.</a:t>
            </a:r>
          </a:p>
          <a:p>
            <a:r>
              <a:rPr lang="en-US" altLang="zh-CN" dirty="0"/>
              <a:t>Can save the MVD derivation process for half of the positions.</a:t>
            </a:r>
          </a:p>
          <a:p>
            <a:r>
              <a:rPr lang="en-US" altLang="zh-CN" dirty="0"/>
              <a:t>Negligible impact on coding performance.</a:t>
            </a:r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en-US" altLang="zh-CN" b="1" dirty="0"/>
              <a:t>Thanks to Sharp for crosschecking this proposal! JVET-P0745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3718636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1212</TotalTime>
  <Words>579</Words>
  <Application>Microsoft Office PowerPoint</Application>
  <PresentationFormat>Widescreen</PresentationFormat>
  <Paragraphs>230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Franklin Gothic Book</vt:lpstr>
      <vt:lpstr>Times New Roman</vt:lpstr>
      <vt:lpstr>Crop</vt:lpstr>
      <vt:lpstr>CE4-related: On MVD derivation in PROF</vt:lpstr>
      <vt:lpstr>Summary</vt:lpstr>
      <vt:lpstr>Simulation results</vt:lpstr>
      <vt:lpstr>Simulation results</vt:lpstr>
      <vt:lpstr>Conclusions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Li Zhang</cp:lastModifiedBy>
  <cp:revision>239</cp:revision>
  <dcterms:created xsi:type="dcterms:W3CDTF">2018-06-14T01:00:05Z</dcterms:created>
  <dcterms:modified xsi:type="dcterms:W3CDTF">2019-10-05T08:18:34Z</dcterms:modified>
</cp:coreProperties>
</file>