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6"/>
  </p:notesMasterIdLst>
  <p:handoutMasterIdLst>
    <p:handoutMasterId r:id="rId7"/>
  </p:handoutMasterIdLst>
  <p:sldIdLst>
    <p:sldId id="573" r:id="rId2"/>
    <p:sldId id="604" r:id="rId3"/>
    <p:sldId id="612" r:id="rId4"/>
    <p:sldId id="623" r:id="rId5"/>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AFCCA7-2B4D-41E8-907A-872967433520}" v="13" dt="2019-07-11T16:02:48.9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p:scale>
          <a:sx n="125" d="100"/>
          <a:sy n="125" d="100"/>
        </p:scale>
        <p:origin x="-24" y="-19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o-Hsiung Hung" userId="3ea7e979-cf28-474b-ae0c-616ab3bff769" providerId="ADAL" clId="{31AFCCA7-2B4D-41E8-907A-872967433520}"/>
    <pc:docChg chg="undo custSel modSld">
      <pc:chgData name="Chao-Hsiung Hung" userId="3ea7e979-cf28-474b-ae0c-616ab3bff769" providerId="ADAL" clId="{31AFCCA7-2B4D-41E8-907A-872967433520}" dt="2019-07-11T16:03:03.900" v="48" actId="1076"/>
      <pc:docMkLst>
        <pc:docMk/>
      </pc:docMkLst>
      <pc:sldChg chg="addSp delSp modSp">
        <pc:chgData name="Chao-Hsiung Hung" userId="3ea7e979-cf28-474b-ae0c-616ab3bff769" providerId="ADAL" clId="{31AFCCA7-2B4D-41E8-907A-872967433520}" dt="2019-07-11T15:59:34.658" v="13" actId="1076"/>
        <pc:sldMkLst>
          <pc:docMk/>
          <pc:sldMk cId="3694136620" sldId="620"/>
        </pc:sldMkLst>
        <pc:picChg chg="add del mod">
          <ac:chgData name="Chao-Hsiung Hung" userId="3ea7e979-cf28-474b-ae0c-616ab3bff769" providerId="ADAL" clId="{31AFCCA7-2B4D-41E8-907A-872967433520}" dt="2019-07-11T15:59:30.789" v="12" actId="478"/>
          <ac:picMkLst>
            <pc:docMk/>
            <pc:sldMk cId="3694136620" sldId="620"/>
            <ac:picMk id="3" creationId="{49D40347-79C9-488D-BD51-E564A830C8FC}"/>
          </ac:picMkLst>
        </pc:picChg>
        <pc:picChg chg="add del mod">
          <ac:chgData name="Chao-Hsiung Hung" userId="3ea7e979-cf28-474b-ae0c-616ab3bff769" providerId="ADAL" clId="{31AFCCA7-2B4D-41E8-907A-872967433520}" dt="2019-07-11T15:59:30.789" v="12" actId="478"/>
          <ac:picMkLst>
            <pc:docMk/>
            <pc:sldMk cId="3694136620" sldId="620"/>
            <ac:picMk id="5" creationId="{2BC1330C-2A97-4D73-B2F2-F8E0838C561E}"/>
          </ac:picMkLst>
        </pc:picChg>
        <pc:picChg chg="add del mod">
          <ac:chgData name="Chao-Hsiung Hung" userId="3ea7e979-cf28-474b-ae0c-616ab3bff769" providerId="ADAL" clId="{31AFCCA7-2B4D-41E8-907A-872967433520}" dt="2019-07-11T15:59:30.789" v="12" actId="478"/>
          <ac:picMkLst>
            <pc:docMk/>
            <pc:sldMk cId="3694136620" sldId="620"/>
            <ac:picMk id="6" creationId="{3666F956-4F43-48B1-AF69-09955E07E05C}"/>
          </ac:picMkLst>
        </pc:picChg>
        <pc:picChg chg="del">
          <ac:chgData name="Chao-Hsiung Hung" userId="3ea7e979-cf28-474b-ae0c-616ab3bff769" providerId="ADAL" clId="{31AFCCA7-2B4D-41E8-907A-872967433520}" dt="2019-07-11T15:58:38.694" v="0" actId="478"/>
          <ac:picMkLst>
            <pc:docMk/>
            <pc:sldMk cId="3694136620" sldId="620"/>
            <ac:picMk id="7" creationId="{8D1C7650-B51C-4AF2-89FC-C699E8341E0E}"/>
          </ac:picMkLst>
        </pc:picChg>
        <pc:picChg chg="add mod">
          <ac:chgData name="Chao-Hsiung Hung" userId="3ea7e979-cf28-474b-ae0c-616ab3bff769" providerId="ADAL" clId="{31AFCCA7-2B4D-41E8-907A-872967433520}" dt="2019-07-11T15:59:34.658" v="13" actId="1076"/>
          <ac:picMkLst>
            <pc:docMk/>
            <pc:sldMk cId="3694136620" sldId="620"/>
            <ac:picMk id="8" creationId="{218F0A45-2894-4723-861E-D4AF544DDC57}"/>
          </ac:picMkLst>
        </pc:picChg>
      </pc:sldChg>
      <pc:sldChg chg="addSp delSp modSp">
        <pc:chgData name="Chao-Hsiung Hung" userId="3ea7e979-cf28-474b-ae0c-616ab3bff769" providerId="ADAL" clId="{31AFCCA7-2B4D-41E8-907A-872967433520}" dt="2019-07-11T16:01:17.123" v="27" actId="1076"/>
        <pc:sldMkLst>
          <pc:docMk/>
          <pc:sldMk cId="3705614448" sldId="621"/>
        </pc:sldMkLst>
        <pc:picChg chg="add del mod">
          <ac:chgData name="Chao-Hsiung Hung" userId="3ea7e979-cf28-474b-ae0c-616ab3bff769" providerId="ADAL" clId="{31AFCCA7-2B4D-41E8-907A-872967433520}" dt="2019-07-11T16:01:09.051" v="26" actId="478"/>
          <ac:picMkLst>
            <pc:docMk/>
            <pc:sldMk cId="3705614448" sldId="621"/>
            <ac:picMk id="3" creationId="{AC5798DB-7CD7-44B7-92F0-A4DB1791A3C3}"/>
          </ac:picMkLst>
        </pc:picChg>
        <pc:picChg chg="add del mod">
          <ac:chgData name="Chao-Hsiung Hung" userId="3ea7e979-cf28-474b-ae0c-616ab3bff769" providerId="ADAL" clId="{31AFCCA7-2B4D-41E8-907A-872967433520}" dt="2019-07-11T16:01:09.051" v="26" actId="478"/>
          <ac:picMkLst>
            <pc:docMk/>
            <pc:sldMk cId="3705614448" sldId="621"/>
            <ac:picMk id="5" creationId="{5E89B6EC-1CC7-41F1-BF91-62A738DCA438}"/>
          </ac:picMkLst>
        </pc:picChg>
        <pc:picChg chg="add del mod">
          <ac:chgData name="Chao-Hsiung Hung" userId="3ea7e979-cf28-474b-ae0c-616ab3bff769" providerId="ADAL" clId="{31AFCCA7-2B4D-41E8-907A-872967433520}" dt="2019-07-11T16:01:09.051" v="26" actId="478"/>
          <ac:picMkLst>
            <pc:docMk/>
            <pc:sldMk cId="3705614448" sldId="621"/>
            <ac:picMk id="6" creationId="{B7DC0C97-7586-457E-9F7D-C44F0FDCD42A}"/>
          </ac:picMkLst>
        </pc:picChg>
        <pc:picChg chg="del">
          <ac:chgData name="Chao-Hsiung Hung" userId="3ea7e979-cf28-474b-ae0c-616ab3bff769" providerId="ADAL" clId="{31AFCCA7-2B4D-41E8-907A-872967433520}" dt="2019-07-11T15:59:48.891" v="14" actId="478"/>
          <ac:picMkLst>
            <pc:docMk/>
            <pc:sldMk cId="3705614448" sldId="621"/>
            <ac:picMk id="8" creationId="{E8E916A0-C83B-428D-B16D-CDFD01A0C1B7}"/>
          </ac:picMkLst>
        </pc:picChg>
        <pc:picChg chg="add mod">
          <ac:chgData name="Chao-Hsiung Hung" userId="3ea7e979-cf28-474b-ae0c-616ab3bff769" providerId="ADAL" clId="{31AFCCA7-2B4D-41E8-907A-872967433520}" dt="2019-07-11T16:01:17.123" v="27" actId="1076"/>
          <ac:picMkLst>
            <pc:docMk/>
            <pc:sldMk cId="3705614448" sldId="621"/>
            <ac:picMk id="9" creationId="{88D32F6F-2ACF-4EF8-B679-5CE9F73F9EA9}"/>
          </ac:picMkLst>
        </pc:picChg>
      </pc:sldChg>
      <pc:sldChg chg="addSp delSp modSp">
        <pc:chgData name="Chao-Hsiung Hung" userId="3ea7e979-cf28-474b-ae0c-616ab3bff769" providerId="ADAL" clId="{31AFCCA7-2B4D-41E8-907A-872967433520}" dt="2019-07-11T16:03:03.900" v="48" actId="1076"/>
        <pc:sldMkLst>
          <pc:docMk/>
          <pc:sldMk cId="1687650758" sldId="622"/>
        </pc:sldMkLst>
        <pc:picChg chg="add del mod">
          <ac:chgData name="Chao-Hsiung Hung" userId="3ea7e979-cf28-474b-ae0c-616ab3bff769" providerId="ADAL" clId="{31AFCCA7-2B4D-41E8-907A-872967433520}" dt="2019-07-11T16:02:52.211" v="45" actId="478"/>
          <ac:picMkLst>
            <pc:docMk/>
            <pc:sldMk cId="1687650758" sldId="622"/>
            <ac:picMk id="3" creationId="{E80D32FD-A5F1-4862-BABF-F9778FDC80E3}"/>
          </ac:picMkLst>
        </pc:picChg>
        <pc:picChg chg="add del mod">
          <ac:chgData name="Chao-Hsiung Hung" userId="3ea7e979-cf28-474b-ae0c-616ab3bff769" providerId="ADAL" clId="{31AFCCA7-2B4D-41E8-907A-872967433520}" dt="2019-07-11T16:02:52.211" v="45" actId="478"/>
          <ac:picMkLst>
            <pc:docMk/>
            <pc:sldMk cId="1687650758" sldId="622"/>
            <ac:picMk id="5" creationId="{6D481B4D-3655-4218-948E-14DE9F0D0A27}"/>
          </ac:picMkLst>
        </pc:picChg>
        <pc:picChg chg="add del mod">
          <ac:chgData name="Chao-Hsiung Hung" userId="3ea7e979-cf28-474b-ae0c-616ab3bff769" providerId="ADAL" clId="{31AFCCA7-2B4D-41E8-907A-872967433520}" dt="2019-07-11T16:02:52.211" v="45" actId="478"/>
          <ac:picMkLst>
            <pc:docMk/>
            <pc:sldMk cId="1687650758" sldId="622"/>
            <ac:picMk id="6" creationId="{04C3BD6E-6E09-44E7-A2B5-EAD0634809D1}"/>
          </ac:picMkLst>
        </pc:picChg>
        <pc:picChg chg="del">
          <ac:chgData name="Chao-Hsiung Hung" userId="3ea7e979-cf28-474b-ae0c-616ab3bff769" providerId="ADAL" clId="{31AFCCA7-2B4D-41E8-907A-872967433520}" dt="2019-07-11T16:01:22.203" v="28" actId="478"/>
          <ac:picMkLst>
            <pc:docMk/>
            <pc:sldMk cId="1687650758" sldId="622"/>
            <ac:picMk id="7" creationId="{89943AC4-314C-4951-B001-2640C48827AB}"/>
          </ac:picMkLst>
        </pc:picChg>
        <pc:picChg chg="add del mod">
          <ac:chgData name="Chao-Hsiung Hung" userId="3ea7e979-cf28-474b-ae0c-616ab3bff769" providerId="ADAL" clId="{31AFCCA7-2B4D-41E8-907A-872967433520}" dt="2019-07-11T16:02:45.260" v="43" actId="478"/>
          <ac:picMkLst>
            <pc:docMk/>
            <pc:sldMk cId="1687650758" sldId="622"/>
            <ac:picMk id="9" creationId="{1D82BE79-6C34-4B1F-A43F-C257237C045F}"/>
          </ac:picMkLst>
        </pc:picChg>
        <pc:picChg chg="add mod">
          <ac:chgData name="Chao-Hsiung Hung" userId="3ea7e979-cf28-474b-ae0c-616ab3bff769" providerId="ADAL" clId="{31AFCCA7-2B4D-41E8-907A-872967433520}" dt="2019-07-11T16:03:03.900" v="48" actId="1076"/>
          <ac:picMkLst>
            <pc:docMk/>
            <pc:sldMk cId="1687650758" sldId="622"/>
            <ac:picMk id="10" creationId="{2E134D4E-87CF-4E8D-A698-A82AE5E25C2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350659" y="2590539"/>
            <a:ext cx="8575227" cy="1461939"/>
          </a:xfrm>
        </p:spPr>
        <p:txBody>
          <a:bodyPr/>
          <a:lstStyle/>
          <a:p>
            <a:r>
              <a:rPr lang="en-US" sz="3600" b="1" dirty="0"/>
              <a:t>JVET-P0479</a:t>
            </a:r>
            <a:br>
              <a:rPr lang="en-US" sz="3600" b="1" dirty="0"/>
            </a:br>
            <a:r>
              <a:rPr lang="en-US" sz="3600" b="1" dirty="0"/>
              <a:t>CE8-related: Restriction on context coded bins in palette</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r>
              <a:rPr lang="en-US" sz="2000" dirty="0"/>
              <a:t>Chao-Hsiung Hung, Yung-Hsuan Chao, Marta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a:xfrm>
            <a:off x="332763" y="533631"/>
            <a:ext cx="11526473" cy="429028"/>
          </a:xfrm>
        </p:spPr>
        <p:txBody>
          <a:bodyPr/>
          <a:lstStyle/>
          <a:p>
            <a:r>
              <a:rPr lang="en-US" dirty="0"/>
              <a:t>Restriction on context coded bins in palette</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buFont typeface="Arial" panose="020B0604020202020204" pitchFamily="34" charset="0"/>
              <a:buChar char="•"/>
            </a:pPr>
            <a:r>
              <a:rPr lang="en-US" dirty="0"/>
              <a:t>Context Coded Bins (</a:t>
            </a:r>
            <a:r>
              <a:rPr lang="en-US" dirty="0" err="1"/>
              <a:t>ccb</a:t>
            </a:r>
            <a:r>
              <a:rPr lang="en-US" dirty="0"/>
              <a:t>) in Palette</a:t>
            </a:r>
          </a:p>
          <a:p>
            <a:pPr marL="800100" lvl="1" indent="-342900" algn="l">
              <a:buFont typeface="Arial" panose="020B0604020202020204" pitchFamily="34" charset="0"/>
              <a:buChar char="•"/>
            </a:pPr>
            <a:r>
              <a:rPr lang="en-US" dirty="0" err="1"/>
              <a:t>copy_above_indices_for_final_run_flag</a:t>
            </a:r>
            <a:endParaRPr lang="en-US" dirty="0"/>
          </a:p>
          <a:p>
            <a:pPr marL="800100" lvl="1" indent="-342900" algn="l">
              <a:buFont typeface="Arial" panose="020B0604020202020204" pitchFamily="34" charset="0"/>
              <a:buChar char="•"/>
            </a:pPr>
            <a:r>
              <a:rPr lang="en-CA" dirty="0" err="1"/>
              <a:t>copy_above_palette_indices_flag</a:t>
            </a:r>
            <a:endParaRPr lang="en-CA" dirty="0"/>
          </a:p>
          <a:p>
            <a:pPr marL="800100" lvl="1" indent="-342900" algn="l">
              <a:buFont typeface="Arial" panose="020B0604020202020204" pitchFamily="34" charset="0"/>
              <a:buChar char="•"/>
            </a:pPr>
            <a:r>
              <a:rPr lang="en-CA" dirty="0" err="1"/>
              <a:t>palette_run_prefix</a:t>
            </a:r>
            <a:endParaRPr lang="en-CA" dirty="0"/>
          </a:p>
          <a:p>
            <a:pPr marL="342900" indent="-342900">
              <a:buFont typeface="Arial" panose="020B0604020202020204" pitchFamily="34" charset="0"/>
              <a:buChar char="•"/>
            </a:pPr>
            <a:r>
              <a:rPr lang="en-US" dirty="0">
                <a:solidFill>
                  <a:schemeClr val="tx1"/>
                </a:solidFill>
              </a:rPr>
              <a:t>Restriction</a:t>
            </a:r>
          </a:p>
          <a:p>
            <a:pPr marL="800100" lvl="1" indent="-342900" algn="just">
              <a:buFont typeface="Arial" panose="020B0604020202020204" pitchFamily="34" charset="0"/>
              <a:buChar char="•"/>
            </a:pPr>
            <a:r>
              <a:rPr lang="en-US" dirty="0">
                <a:solidFill>
                  <a:schemeClr val="tx1"/>
                </a:solidFill>
              </a:rPr>
              <a:t>Threshold on </a:t>
            </a:r>
            <a:r>
              <a:rPr lang="en-US" dirty="0" err="1">
                <a:solidFill>
                  <a:schemeClr val="tx1"/>
                </a:solidFill>
              </a:rPr>
              <a:t>ccb</a:t>
            </a:r>
            <a:r>
              <a:rPr lang="en-US" dirty="0">
                <a:solidFill>
                  <a:schemeClr val="tx1"/>
                </a:solidFill>
              </a:rPr>
              <a:t> number = </a:t>
            </a:r>
            <a:r>
              <a:rPr lang="en-CA" dirty="0"/>
              <a:t>1.75 × CU height × CU width</a:t>
            </a:r>
          </a:p>
          <a:p>
            <a:pPr marL="800100" lvl="1" indent="-342900" algn="just">
              <a:buFont typeface="Arial" panose="020B0604020202020204" pitchFamily="34" charset="0"/>
              <a:buChar char="•"/>
            </a:pPr>
            <a:r>
              <a:rPr lang="en-CA" dirty="0">
                <a:solidFill>
                  <a:schemeClr val="tx1"/>
                </a:solidFill>
              </a:rPr>
              <a:t>If </a:t>
            </a:r>
            <a:r>
              <a:rPr lang="en-CA" dirty="0" err="1">
                <a:solidFill>
                  <a:schemeClr val="tx1"/>
                </a:solidFill>
              </a:rPr>
              <a:t>ccb</a:t>
            </a:r>
            <a:r>
              <a:rPr lang="en-CA" dirty="0">
                <a:solidFill>
                  <a:schemeClr val="tx1"/>
                </a:solidFill>
              </a:rPr>
              <a:t> number &gt; threshold, bypass coded this bin</a:t>
            </a:r>
            <a:endParaRPr lang="en-US" dirty="0">
              <a:solidFill>
                <a:schemeClr val="tx1"/>
              </a:solidFill>
            </a:endParaRPr>
          </a:p>
          <a:p>
            <a:pPr lvl="1" algn="just"/>
            <a:endParaRPr lang="en-CA" dirty="0"/>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3368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94690" y="1102183"/>
            <a:ext cx="11202619" cy="1934632"/>
          </a:xfrm>
        </p:spPr>
        <p:txBody>
          <a:bodyPr/>
          <a:lstStyle/>
          <a:p>
            <a:pPr marL="342900" indent="-342900">
              <a:buFont typeface="Arial" panose="020B0604020202020204" pitchFamily="34" charset="0"/>
              <a:buChar char="•"/>
            </a:pPr>
            <a:r>
              <a:rPr lang="en-CA" dirty="0"/>
              <a:t>Anchor: VTM 6.0</a:t>
            </a:r>
          </a:p>
          <a:p>
            <a:pPr marL="342900" indent="-342900">
              <a:buFont typeface="Arial" panose="020B0604020202020204" pitchFamily="34" charset="0"/>
              <a:buChar char="•"/>
            </a:pPr>
            <a:r>
              <a:rPr lang="en-CA" dirty="0">
                <a:solidFill>
                  <a:schemeClr val="tx1"/>
                </a:solidFill>
              </a:rPr>
              <a:t>Test: VTM 6.0 + proposed method</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8" name="Picture 7">
            <a:extLst>
              <a:ext uri="{FF2B5EF4-FFF2-40B4-BE49-F238E27FC236}">
                <a16:creationId xmlns:a16="http://schemas.microsoft.com/office/drawing/2014/main" id="{8E48D5F9-84CC-4494-874A-E6DC202AE1C9}"/>
              </a:ext>
            </a:extLst>
          </p:cNvPr>
          <p:cNvPicPr>
            <a:picLocks noChangeAspect="1"/>
          </p:cNvPicPr>
          <p:nvPr/>
        </p:nvPicPr>
        <p:blipFill>
          <a:blip r:embed="rId2"/>
          <a:stretch>
            <a:fillRect/>
          </a:stretch>
        </p:blipFill>
        <p:spPr>
          <a:xfrm>
            <a:off x="-18708" y="2069499"/>
            <a:ext cx="12192000" cy="1469848"/>
          </a:xfrm>
          <a:prstGeom prst="rect">
            <a:avLst/>
          </a:prstGeom>
        </p:spPr>
      </p:pic>
      <p:sp>
        <p:nvSpPr>
          <p:cNvPr id="9" name="TextBox 8">
            <a:extLst>
              <a:ext uri="{FF2B5EF4-FFF2-40B4-BE49-F238E27FC236}">
                <a16:creationId xmlns:a16="http://schemas.microsoft.com/office/drawing/2014/main" id="{4810399E-63E6-438D-A615-C35BE2011502}"/>
              </a:ext>
            </a:extLst>
          </p:cNvPr>
          <p:cNvSpPr txBox="1"/>
          <p:nvPr/>
        </p:nvSpPr>
        <p:spPr>
          <a:xfrm>
            <a:off x="5080977" y="3531226"/>
            <a:ext cx="2030043"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IBC ON and DT OFF</a:t>
            </a:r>
          </a:p>
        </p:txBody>
      </p:sp>
      <p:pic>
        <p:nvPicPr>
          <p:cNvPr id="13" name="Picture 12">
            <a:extLst>
              <a:ext uri="{FF2B5EF4-FFF2-40B4-BE49-F238E27FC236}">
                <a16:creationId xmlns:a16="http://schemas.microsoft.com/office/drawing/2014/main" id="{176B595D-D600-41B6-ABCF-5EA4CF645418}"/>
              </a:ext>
            </a:extLst>
          </p:cNvPr>
          <p:cNvPicPr>
            <a:picLocks noChangeAspect="1"/>
          </p:cNvPicPr>
          <p:nvPr/>
        </p:nvPicPr>
        <p:blipFill>
          <a:blip r:embed="rId3"/>
          <a:stretch>
            <a:fillRect/>
          </a:stretch>
        </p:blipFill>
        <p:spPr>
          <a:xfrm>
            <a:off x="-18708" y="4101710"/>
            <a:ext cx="12192000" cy="1471449"/>
          </a:xfrm>
          <a:prstGeom prst="rect">
            <a:avLst/>
          </a:prstGeom>
        </p:spPr>
      </p:pic>
      <p:sp>
        <p:nvSpPr>
          <p:cNvPr id="14" name="TextBox 13">
            <a:extLst>
              <a:ext uri="{FF2B5EF4-FFF2-40B4-BE49-F238E27FC236}">
                <a16:creationId xmlns:a16="http://schemas.microsoft.com/office/drawing/2014/main" id="{D87D0416-E564-4378-A07C-7F4BE31F6B32}"/>
              </a:ext>
            </a:extLst>
          </p:cNvPr>
          <p:cNvSpPr txBox="1"/>
          <p:nvPr/>
        </p:nvSpPr>
        <p:spPr>
          <a:xfrm>
            <a:off x="5132272" y="5573159"/>
            <a:ext cx="1927451"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IBC ON and DT ON</a:t>
            </a:r>
          </a:p>
        </p:txBody>
      </p:sp>
    </p:spTree>
    <p:extLst>
      <p:ext uri="{BB962C8B-B14F-4D97-AF65-F5344CB8AC3E}">
        <p14:creationId xmlns:p14="http://schemas.microsoft.com/office/powerpoint/2010/main" val="341129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94690" y="1102183"/>
            <a:ext cx="11202619" cy="1934632"/>
          </a:xfrm>
        </p:spPr>
        <p:txBody>
          <a:bodyPr/>
          <a:lstStyle/>
          <a:p>
            <a:pPr marL="342900" indent="-342900" algn="just">
              <a:buFont typeface="Arial" panose="020B0604020202020204" pitchFamily="34" charset="0"/>
              <a:buChar char="•"/>
            </a:pPr>
            <a:r>
              <a:rPr lang="en-US" altLang="zh-TW" dirty="0"/>
              <a:t>Restrictions on </a:t>
            </a:r>
            <a:r>
              <a:rPr lang="en-US" altLang="zh-TW" dirty="0" err="1"/>
              <a:t>ccb</a:t>
            </a:r>
            <a:r>
              <a:rPr lang="en-US" altLang="zh-TW" dirty="0"/>
              <a:t> number in palette</a:t>
            </a:r>
          </a:p>
          <a:p>
            <a:pPr marL="800100" lvl="1" indent="-342900" algn="just">
              <a:buFont typeface="Arial" panose="020B0604020202020204" pitchFamily="34" charset="0"/>
              <a:buChar char="•"/>
            </a:pPr>
            <a:r>
              <a:rPr lang="en-US" dirty="0">
                <a:solidFill>
                  <a:schemeClr val="tx1"/>
                </a:solidFill>
              </a:rPr>
              <a:t>Threshold on </a:t>
            </a:r>
            <a:r>
              <a:rPr lang="en-US" dirty="0" err="1">
                <a:solidFill>
                  <a:schemeClr val="tx1"/>
                </a:solidFill>
              </a:rPr>
              <a:t>ccb</a:t>
            </a:r>
            <a:r>
              <a:rPr lang="en-US" dirty="0">
                <a:solidFill>
                  <a:schemeClr val="tx1"/>
                </a:solidFill>
              </a:rPr>
              <a:t> number = </a:t>
            </a:r>
            <a:r>
              <a:rPr lang="en-CA" dirty="0"/>
              <a:t>1.75 × CU height × CU width</a:t>
            </a:r>
          </a:p>
          <a:p>
            <a:pPr marL="800100" lvl="1" indent="-342900" algn="just">
              <a:buFont typeface="Arial" panose="020B0604020202020204" pitchFamily="34" charset="0"/>
              <a:buChar char="•"/>
            </a:pPr>
            <a:r>
              <a:rPr lang="en-CA" dirty="0">
                <a:solidFill>
                  <a:schemeClr val="tx1"/>
                </a:solidFill>
              </a:rPr>
              <a:t>If </a:t>
            </a:r>
            <a:r>
              <a:rPr lang="en-CA" dirty="0" err="1">
                <a:solidFill>
                  <a:schemeClr val="tx1"/>
                </a:solidFill>
              </a:rPr>
              <a:t>ccb</a:t>
            </a:r>
            <a:r>
              <a:rPr lang="en-CA" dirty="0">
                <a:solidFill>
                  <a:schemeClr val="tx1"/>
                </a:solidFill>
              </a:rPr>
              <a:t> number &gt; threshold, bypass coded this bin</a:t>
            </a:r>
            <a:endParaRPr lang="en-US" dirty="0">
              <a:solidFill>
                <a:schemeClr val="tx1"/>
              </a:solidFill>
            </a:endParaRPr>
          </a:p>
          <a:p>
            <a:pPr marL="342900" indent="-342900" algn="just">
              <a:buFont typeface="Arial" panose="020B0604020202020204" pitchFamily="34" charset="0"/>
              <a:buChar char="•"/>
            </a:pPr>
            <a:r>
              <a:rPr lang="en-US" altLang="zh-TW" dirty="0"/>
              <a:t>We thank xxx for crosschecking.</a:t>
            </a:r>
            <a:endParaRPr lang="en-CA" dirty="0"/>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758487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3963</TotalTime>
  <Words>133</Words>
  <Application>Microsoft Office PowerPoint</Application>
  <PresentationFormat>Widescreen</PresentationFormat>
  <Paragraphs>21</Paragraphs>
  <Slides>4</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Century Gothic</vt:lpstr>
      <vt:lpstr>Microsoft Sans Serif</vt:lpstr>
      <vt:lpstr>Qualcomm</vt:lpstr>
      <vt:lpstr>JVET-P0479 CE8-related: Restriction on context coded bins in palette</vt:lpstr>
      <vt:lpstr>Restriction on context coded bins in palette</vt:lpstr>
      <vt:lpstr>Experimental Results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Chao-Hsiung Hung</cp:lastModifiedBy>
  <cp:revision>301</cp:revision>
  <dcterms:created xsi:type="dcterms:W3CDTF">2018-11-06T17:03:09Z</dcterms:created>
  <dcterms:modified xsi:type="dcterms:W3CDTF">2019-09-27T16:21:19Z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