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16"/>
  </p:notesMasterIdLst>
  <p:handoutMasterIdLst>
    <p:handoutMasterId r:id="rId17"/>
  </p:handoutMasterIdLst>
  <p:sldIdLst>
    <p:sldId id="334" r:id="rId2"/>
    <p:sldId id="328" r:id="rId3"/>
    <p:sldId id="376" r:id="rId4"/>
    <p:sldId id="373" r:id="rId5"/>
    <p:sldId id="374" r:id="rId6"/>
    <p:sldId id="375" r:id="rId7"/>
    <p:sldId id="377" r:id="rId8"/>
    <p:sldId id="378" r:id="rId9"/>
    <p:sldId id="379" r:id="rId10"/>
    <p:sldId id="380" r:id="rId11"/>
    <p:sldId id="381" r:id="rId12"/>
    <p:sldId id="382" r:id="rId13"/>
    <p:sldId id="383" r:id="rId14"/>
    <p:sldId id="384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5" autoAdjust="0"/>
    <p:restoredTop sz="88797" autoAdjust="0"/>
  </p:normalViewPr>
  <p:slideViewPr>
    <p:cSldViewPr snapToGrid="0" snapToObjects="1">
      <p:cViewPr varScale="1">
        <p:scale>
          <a:sx n="57" d="100"/>
          <a:sy n="57" d="100"/>
        </p:scale>
        <p:origin x="100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2019/10/3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2019/10/3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575771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047312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83892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2356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3488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25982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5844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257690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55493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167636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478655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19682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JVET-P0463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CA" b="1" dirty="0" smtClean="0"/>
              <a:t>AHG18</a:t>
            </a:r>
            <a:r>
              <a:rPr lang="en-CA" b="1" dirty="0"/>
              <a:t>: Residual coding method for lossless mode</a:t>
            </a:r>
            <a:r>
              <a:rPr lang="en-US" sz="4000" dirty="0" smtClean="0"/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2019/10/3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Test 2 : BDPCM uses regular residual coding 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Anchor: VTM-6.0-lossless + BDPCM </a:t>
            </a:r>
            <a:r>
              <a:rPr lang="en-US" sz="2400" dirty="0" err="1" smtClean="0"/>
              <a:t>bugfix</a:t>
            </a:r>
            <a:r>
              <a:rPr lang="en-US" sz="2400" dirty="0" smtClean="0"/>
              <a:t> 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Test:      VTM-6.0-lossless </a:t>
            </a:r>
            <a:r>
              <a:rPr lang="en-US" sz="2400" dirty="0"/>
              <a:t>+ BDPCM </a:t>
            </a:r>
            <a:r>
              <a:rPr lang="en-US" sz="2400" dirty="0" err="1"/>
              <a:t>bugfix</a:t>
            </a:r>
            <a:r>
              <a:rPr lang="en-US" sz="2400" dirty="0"/>
              <a:t> </a:t>
            </a:r>
            <a:r>
              <a:rPr lang="en-US" sz="2400" dirty="0" smtClean="0"/>
              <a:t>+ BDPCM-ON + BDPCM uses regular residual coding </a:t>
            </a:r>
            <a:endParaRPr lang="en-US" sz="2400" dirty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272488" y="4087560"/>
            <a:ext cx="221065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anchor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BDPCM on only in class F &amp;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TGM</a:t>
            </a:r>
          </a:p>
          <a:p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test: BDPCM on in all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sequences </a:t>
            </a:r>
            <a:endParaRPr lang="en-US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823501"/>
              </p:ext>
            </p:extLst>
          </p:nvPr>
        </p:nvGraphicFramePr>
        <p:xfrm>
          <a:off x="3554167" y="2786534"/>
          <a:ext cx="7457442" cy="3784602"/>
        </p:xfrm>
        <a:graphic>
          <a:graphicData uri="http://schemas.openxmlformats.org/drawingml/2006/table">
            <a:tbl>
              <a:tblPr firstRow="1" firstCol="1" bandRow="1"/>
              <a:tblGrid>
                <a:gridCol w="975086">
                  <a:extLst>
                    <a:ext uri="{9D8B030D-6E8A-4147-A177-3AD203B41FA5}">
                      <a16:colId xmlns:a16="http://schemas.microsoft.com/office/drawing/2014/main" val="2789463089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3822135556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2607254642"/>
                    </a:ext>
                  </a:extLst>
                </a:gridCol>
                <a:gridCol w="709823">
                  <a:extLst>
                    <a:ext uri="{9D8B030D-6E8A-4147-A177-3AD203B41FA5}">
                      <a16:colId xmlns:a16="http://schemas.microsoft.com/office/drawing/2014/main" val="1466281581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44139654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354814195"/>
                    </a:ext>
                  </a:extLst>
                </a:gridCol>
                <a:gridCol w="709823">
                  <a:extLst>
                    <a:ext uri="{9D8B030D-6E8A-4147-A177-3AD203B41FA5}">
                      <a16:colId xmlns:a16="http://schemas.microsoft.com/office/drawing/2014/main" val="3852405690"/>
                    </a:ext>
                  </a:extLst>
                </a:gridCol>
                <a:gridCol w="724560">
                  <a:extLst>
                    <a:ext uri="{9D8B030D-6E8A-4147-A177-3AD203B41FA5}">
                      <a16:colId xmlns:a16="http://schemas.microsoft.com/office/drawing/2014/main" val="1042017917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3167738533"/>
                    </a:ext>
                  </a:extLst>
                </a:gridCol>
                <a:gridCol w="724560">
                  <a:extLst>
                    <a:ext uri="{9D8B030D-6E8A-4147-A177-3AD203B41FA5}">
                      <a16:colId xmlns:a16="http://schemas.microsoft.com/office/drawing/2014/main" val="4273001981"/>
                    </a:ext>
                  </a:extLst>
                </a:gridCol>
              </a:tblGrid>
              <a:tr h="155575">
                <a:tc row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731390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7475097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 Fix +  BDPCM use regular residual coding(CTC + BDPCM-ON)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 Fix +  BDPCM use regular residual coding(CTC + BDPCM-ON)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 Fix +  BDPCM use regular residual coding(CTC + BDPCM-ON)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7168983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4022711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9084192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404458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752803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974566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0684332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61.3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61.2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482212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7171649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0033221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4276416"/>
                  </a:ext>
                </a:extLst>
              </a:tr>
              <a:tr h="546102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70808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45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Test 3 : Test 1 + Test 2  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Anchor: VTM-6.0-lossless + BDPCM </a:t>
            </a:r>
            <a:r>
              <a:rPr lang="en-US" sz="2400" dirty="0" err="1" smtClean="0"/>
              <a:t>bugfix</a:t>
            </a:r>
            <a:r>
              <a:rPr lang="en-US" sz="2400" dirty="0" smtClean="0"/>
              <a:t> 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Test:      VTM-6.0-lossless </a:t>
            </a:r>
            <a:r>
              <a:rPr lang="en-US" sz="2400" dirty="0"/>
              <a:t>+ BDPCM </a:t>
            </a:r>
            <a:r>
              <a:rPr lang="en-US" sz="2400" dirty="0" err="1"/>
              <a:t>bugfix</a:t>
            </a:r>
            <a:r>
              <a:rPr lang="en-US" sz="2400" dirty="0"/>
              <a:t> </a:t>
            </a:r>
            <a:r>
              <a:rPr lang="en-US" sz="2400" dirty="0" smtClean="0"/>
              <a:t>+ </a:t>
            </a:r>
            <a:r>
              <a:rPr lang="en-US" sz="2400" dirty="0"/>
              <a:t>BDPCM-ON </a:t>
            </a:r>
            <a:r>
              <a:rPr lang="en-US" sz="2400" dirty="0" smtClean="0"/>
              <a:t>+ BDPCM uses regular residual coding + remove last position signaling </a:t>
            </a:r>
            <a:endParaRPr lang="en-US" sz="2400" dirty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272488" y="4087560"/>
            <a:ext cx="221065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anchor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BDPCM on only in class F &amp;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TGM</a:t>
            </a:r>
          </a:p>
          <a:p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test: BDPCM on in all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sequences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9851558"/>
              </p:ext>
            </p:extLst>
          </p:nvPr>
        </p:nvGraphicFramePr>
        <p:xfrm>
          <a:off x="3424291" y="2953115"/>
          <a:ext cx="7457442" cy="3531235"/>
        </p:xfrm>
        <a:graphic>
          <a:graphicData uri="http://schemas.openxmlformats.org/drawingml/2006/table">
            <a:tbl>
              <a:tblPr firstRow="1" firstCol="1" bandRow="1"/>
              <a:tblGrid>
                <a:gridCol w="975086">
                  <a:extLst>
                    <a:ext uri="{9D8B030D-6E8A-4147-A177-3AD203B41FA5}">
                      <a16:colId xmlns:a16="http://schemas.microsoft.com/office/drawing/2014/main" val="1478417822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188889033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1016896083"/>
                    </a:ext>
                  </a:extLst>
                </a:gridCol>
                <a:gridCol w="709823">
                  <a:extLst>
                    <a:ext uri="{9D8B030D-6E8A-4147-A177-3AD203B41FA5}">
                      <a16:colId xmlns:a16="http://schemas.microsoft.com/office/drawing/2014/main" val="3620259593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3111325213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341538044"/>
                    </a:ext>
                  </a:extLst>
                </a:gridCol>
                <a:gridCol w="709823">
                  <a:extLst>
                    <a:ext uri="{9D8B030D-6E8A-4147-A177-3AD203B41FA5}">
                      <a16:colId xmlns:a16="http://schemas.microsoft.com/office/drawing/2014/main" val="4254000229"/>
                    </a:ext>
                  </a:extLst>
                </a:gridCol>
                <a:gridCol w="724560">
                  <a:extLst>
                    <a:ext uri="{9D8B030D-6E8A-4147-A177-3AD203B41FA5}">
                      <a16:colId xmlns:a16="http://schemas.microsoft.com/office/drawing/2014/main" val="1437818659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2053765879"/>
                    </a:ext>
                  </a:extLst>
                </a:gridCol>
                <a:gridCol w="724560">
                  <a:extLst>
                    <a:ext uri="{9D8B030D-6E8A-4147-A177-3AD203B41FA5}">
                      <a16:colId xmlns:a16="http://schemas.microsoft.com/office/drawing/2014/main" val="1062618706"/>
                    </a:ext>
                  </a:extLst>
                </a:gridCol>
              </a:tblGrid>
              <a:tr h="155575">
                <a:tc row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6929387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8792151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 Fix +  LastCoeff + BDPCM use regular residual coding(CTC + BDPCM-ON)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 Fix +  LastCoeff + BDPCM use regular residual coding(CTC + BDPCM-ON)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 Fix +  LastCoeff + BDPCM use regular residual coding(CTC + BDPCM-ON)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4821486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0225673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7517282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4923068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7434936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402127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468236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61.3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60.9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9586754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141.8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3702187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7554238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7992138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9095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020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Test 4: BDPCM uses CE7-1.3.b-alt TS residual coding 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Anchor: VTM-6.0-lossless + BDPCM </a:t>
            </a:r>
            <a:r>
              <a:rPr lang="en-US" sz="2400" dirty="0" err="1" smtClean="0"/>
              <a:t>bugfix</a:t>
            </a:r>
            <a:r>
              <a:rPr lang="en-US" sz="2400" dirty="0" smtClean="0"/>
              <a:t> 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Test:      VTM-6.0-lossless </a:t>
            </a:r>
            <a:r>
              <a:rPr lang="en-US" sz="2400" dirty="0"/>
              <a:t>+ BDPCM </a:t>
            </a:r>
            <a:r>
              <a:rPr lang="en-US" sz="2400" dirty="0" err="1"/>
              <a:t>bugfix</a:t>
            </a:r>
            <a:r>
              <a:rPr lang="en-US" sz="2400" dirty="0"/>
              <a:t> </a:t>
            </a:r>
            <a:r>
              <a:rPr lang="en-US" sz="2400" dirty="0" smtClean="0"/>
              <a:t>+ </a:t>
            </a:r>
            <a:r>
              <a:rPr lang="en-US" sz="2400" dirty="0"/>
              <a:t>BDPCM-ON </a:t>
            </a:r>
            <a:r>
              <a:rPr lang="en-US" sz="2400" dirty="0" smtClean="0"/>
              <a:t>+ BDPCM uses </a:t>
            </a:r>
            <a:r>
              <a:rPr lang="en-US" sz="2400" dirty="0"/>
              <a:t>CE7-1.3.b-alt TS residual coding </a:t>
            </a:r>
            <a:r>
              <a:rPr lang="en-US" sz="2400" dirty="0" smtClean="0"/>
              <a:t> </a:t>
            </a:r>
            <a:endParaRPr lang="en-US" sz="2400" dirty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272488" y="4087560"/>
            <a:ext cx="221065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anchor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BDPCM on only in class F &amp;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TGM</a:t>
            </a:r>
          </a:p>
          <a:p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test: BDPCM on in all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sequences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981500"/>
              </p:ext>
            </p:extLst>
          </p:nvPr>
        </p:nvGraphicFramePr>
        <p:xfrm>
          <a:off x="3273290" y="2959515"/>
          <a:ext cx="7457442" cy="3394075"/>
        </p:xfrm>
        <a:graphic>
          <a:graphicData uri="http://schemas.openxmlformats.org/drawingml/2006/table">
            <a:tbl>
              <a:tblPr firstRow="1" firstCol="1" bandRow="1"/>
              <a:tblGrid>
                <a:gridCol w="975086">
                  <a:extLst>
                    <a:ext uri="{9D8B030D-6E8A-4147-A177-3AD203B41FA5}">
                      <a16:colId xmlns:a16="http://schemas.microsoft.com/office/drawing/2014/main" val="622855963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1950778917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3425043162"/>
                    </a:ext>
                  </a:extLst>
                </a:gridCol>
                <a:gridCol w="709823">
                  <a:extLst>
                    <a:ext uri="{9D8B030D-6E8A-4147-A177-3AD203B41FA5}">
                      <a16:colId xmlns:a16="http://schemas.microsoft.com/office/drawing/2014/main" val="826572386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3021720017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2747255960"/>
                    </a:ext>
                  </a:extLst>
                </a:gridCol>
                <a:gridCol w="709823">
                  <a:extLst>
                    <a:ext uri="{9D8B030D-6E8A-4147-A177-3AD203B41FA5}">
                      <a16:colId xmlns:a16="http://schemas.microsoft.com/office/drawing/2014/main" val="4281243767"/>
                    </a:ext>
                  </a:extLst>
                </a:gridCol>
                <a:gridCol w="724560">
                  <a:extLst>
                    <a:ext uri="{9D8B030D-6E8A-4147-A177-3AD203B41FA5}">
                      <a16:colId xmlns:a16="http://schemas.microsoft.com/office/drawing/2014/main" val="1923957145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223126909"/>
                    </a:ext>
                  </a:extLst>
                </a:gridCol>
                <a:gridCol w="724560">
                  <a:extLst>
                    <a:ext uri="{9D8B030D-6E8A-4147-A177-3AD203B41FA5}">
                      <a16:colId xmlns:a16="http://schemas.microsoft.com/office/drawing/2014/main" val="341745461"/>
                    </a:ext>
                  </a:extLst>
                </a:gridCol>
              </a:tblGrid>
              <a:tr h="155575">
                <a:tc row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8204763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3373468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 Fix +  CE7-1.3balt residual coding(CTC + BDPCM-ON)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 Fix +  CE7-1.3balt residual coding(CTC + BDPCM-ON)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 Fix +  CE7-1.3balt residual coding(CTC + BDPCM-ON)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4535508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5699441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629119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757634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327638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059674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5679546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6214741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01764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3742214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0449946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41434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560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772201" y="951546"/>
            <a:ext cx="110440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Test 5: Test 1 + Test 4 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Anchor: VTM-6.0-lossless + BDPCM </a:t>
            </a:r>
            <a:r>
              <a:rPr lang="en-US" sz="2400" dirty="0" err="1" smtClean="0"/>
              <a:t>bugfix</a:t>
            </a:r>
            <a:r>
              <a:rPr lang="en-US" sz="2400" dirty="0" smtClean="0"/>
              <a:t> 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Test:      VTM-6.0-lossless </a:t>
            </a:r>
            <a:r>
              <a:rPr lang="en-US" sz="2400" dirty="0"/>
              <a:t>+ BDPCM </a:t>
            </a:r>
            <a:r>
              <a:rPr lang="en-US" sz="2400" dirty="0" err="1"/>
              <a:t>bugfix</a:t>
            </a:r>
            <a:r>
              <a:rPr lang="en-US" sz="2400" dirty="0"/>
              <a:t> </a:t>
            </a:r>
            <a:r>
              <a:rPr lang="en-US" sz="2400" dirty="0" smtClean="0"/>
              <a:t>+ </a:t>
            </a:r>
            <a:r>
              <a:rPr lang="en-US" sz="2400" dirty="0"/>
              <a:t>BDPCM-ON </a:t>
            </a:r>
            <a:r>
              <a:rPr lang="en-US" sz="2400" dirty="0" smtClean="0"/>
              <a:t> + BDPCM use  CE7-1.3.b-alt </a:t>
            </a:r>
            <a:r>
              <a:rPr lang="en-US" sz="2400" dirty="0"/>
              <a:t>TS residual </a:t>
            </a:r>
            <a:r>
              <a:rPr lang="en-US" sz="2400" dirty="0" smtClean="0"/>
              <a:t>coding + remove last position signaling   </a:t>
            </a:r>
            <a:endParaRPr lang="en-US" sz="2400" dirty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272488" y="4087560"/>
            <a:ext cx="221065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anchor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BDPCM on only in class F &amp;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TGM</a:t>
            </a:r>
          </a:p>
          <a:p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test: BDPCM on in all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sequences 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223195"/>
              </p:ext>
            </p:extLst>
          </p:nvPr>
        </p:nvGraphicFramePr>
        <p:xfrm>
          <a:off x="3734807" y="2596197"/>
          <a:ext cx="7457442" cy="3942715"/>
        </p:xfrm>
        <a:graphic>
          <a:graphicData uri="http://schemas.openxmlformats.org/drawingml/2006/table">
            <a:tbl>
              <a:tblPr firstRow="1" firstCol="1" bandRow="1"/>
              <a:tblGrid>
                <a:gridCol w="975086">
                  <a:extLst>
                    <a:ext uri="{9D8B030D-6E8A-4147-A177-3AD203B41FA5}">
                      <a16:colId xmlns:a16="http://schemas.microsoft.com/office/drawing/2014/main" val="3270592874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2372715386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3153681117"/>
                    </a:ext>
                  </a:extLst>
                </a:gridCol>
                <a:gridCol w="709823">
                  <a:extLst>
                    <a:ext uri="{9D8B030D-6E8A-4147-A177-3AD203B41FA5}">
                      <a16:colId xmlns:a16="http://schemas.microsoft.com/office/drawing/2014/main" val="1758816932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2805840169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115849131"/>
                    </a:ext>
                  </a:extLst>
                </a:gridCol>
                <a:gridCol w="709823">
                  <a:extLst>
                    <a:ext uri="{9D8B030D-6E8A-4147-A177-3AD203B41FA5}">
                      <a16:colId xmlns:a16="http://schemas.microsoft.com/office/drawing/2014/main" val="2252550692"/>
                    </a:ext>
                  </a:extLst>
                </a:gridCol>
                <a:gridCol w="724560">
                  <a:extLst>
                    <a:ext uri="{9D8B030D-6E8A-4147-A177-3AD203B41FA5}">
                      <a16:colId xmlns:a16="http://schemas.microsoft.com/office/drawing/2014/main" val="1264014039"/>
                    </a:ext>
                  </a:extLst>
                </a:gridCol>
                <a:gridCol w="722718">
                  <a:extLst>
                    <a:ext uri="{9D8B030D-6E8A-4147-A177-3AD203B41FA5}">
                      <a16:colId xmlns:a16="http://schemas.microsoft.com/office/drawing/2014/main" val="276639434"/>
                    </a:ext>
                  </a:extLst>
                </a:gridCol>
                <a:gridCol w="724560">
                  <a:extLst>
                    <a:ext uri="{9D8B030D-6E8A-4147-A177-3AD203B41FA5}">
                      <a16:colId xmlns:a16="http://schemas.microsoft.com/office/drawing/2014/main" val="3063270314"/>
                    </a:ext>
                  </a:extLst>
                </a:gridCol>
              </a:tblGrid>
              <a:tr h="155575">
                <a:tc row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5011559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0974034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 Fix +  Last Coefficient Coding + BDPCM use CE7-1.3balt residual coding(CTC + BDPCM-ON)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 Fix +  Last Coefficient Coding + BDPCM use CE7-1.3balt residual coding(CTC + BDPCM-ON)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 Fix +  Last Coefficient Coding + BDPCM use CE7-1.3balt residual coding(CTC + BDPCM-ON)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2848536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628572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892078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591373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0555125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01679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8690144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8855293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6076448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5279943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2853533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23729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868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19014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Summary </a:t>
            </a:r>
            <a:r>
              <a:rPr lang="en-US" sz="2400" dirty="0" smtClean="0"/>
              <a:t>results ( Anchor: VTM-6.0-lossless + </a:t>
            </a:r>
            <a:r>
              <a:rPr lang="en-US" sz="2400" dirty="0" err="1" smtClean="0"/>
              <a:t>BugFix</a:t>
            </a:r>
            <a:r>
              <a:rPr lang="en-US" sz="2400" dirty="0" smtClean="0"/>
              <a:t>)</a:t>
            </a:r>
            <a:endParaRPr lang="en-US" sz="2400" dirty="0" smtClean="0"/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Test 1: -</a:t>
            </a:r>
            <a:r>
              <a:rPr lang="en-US" sz="2400" dirty="0" smtClean="0"/>
              <a:t>0.51% </a:t>
            </a:r>
            <a:r>
              <a:rPr lang="en-US" sz="2400" dirty="0"/>
              <a:t>(AI), </a:t>
            </a:r>
            <a:r>
              <a:rPr lang="en-US" sz="2400" dirty="0" smtClean="0"/>
              <a:t>-</a:t>
            </a:r>
            <a:r>
              <a:rPr lang="en-US" sz="2400" dirty="0" smtClean="0"/>
              <a:t>0.44% </a:t>
            </a:r>
            <a:r>
              <a:rPr lang="en-US" sz="2400" dirty="0"/>
              <a:t>(RA), </a:t>
            </a:r>
            <a:r>
              <a:rPr lang="en-US" sz="2400" dirty="0" smtClean="0"/>
              <a:t>-</a:t>
            </a:r>
            <a:r>
              <a:rPr lang="en-US" sz="2400" dirty="0" smtClean="0"/>
              <a:t>0.49% </a:t>
            </a:r>
            <a:r>
              <a:rPr lang="en-US" sz="2400" dirty="0"/>
              <a:t>(LB) </a:t>
            </a:r>
            <a:r>
              <a:rPr lang="en-US" sz="2400" dirty="0" err="1"/>
              <a:t>luma</a:t>
            </a:r>
            <a:r>
              <a:rPr lang="en-US" sz="2400" dirty="0"/>
              <a:t> BD-rate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Test 2</a:t>
            </a:r>
            <a:r>
              <a:rPr lang="en-US" sz="2400" dirty="0"/>
              <a:t>: </a:t>
            </a:r>
            <a:r>
              <a:rPr lang="en-US" sz="2400" dirty="0" smtClean="0"/>
              <a:t>-1.28% </a:t>
            </a:r>
            <a:r>
              <a:rPr lang="en-US" sz="2400" dirty="0"/>
              <a:t>(AI), -</a:t>
            </a:r>
            <a:r>
              <a:rPr lang="en-US" sz="2400" dirty="0" smtClean="0"/>
              <a:t>0.26% </a:t>
            </a:r>
            <a:r>
              <a:rPr lang="en-US" sz="2400" dirty="0"/>
              <a:t>(RA), -</a:t>
            </a:r>
            <a:r>
              <a:rPr lang="en-US" sz="2400" dirty="0" smtClean="0"/>
              <a:t>0.47% </a:t>
            </a:r>
            <a:r>
              <a:rPr lang="en-US" sz="2400" dirty="0"/>
              <a:t>(LB) </a:t>
            </a:r>
            <a:r>
              <a:rPr lang="en-US" sz="2400" dirty="0" err="1"/>
              <a:t>luma</a:t>
            </a:r>
            <a:r>
              <a:rPr lang="en-US" sz="2400" dirty="0"/>
              <a:t> </a:t>
            </a:r>
            <a:r>
              <a:rPr lang="en-US" sz="2400" dirty="0" smtClean="0"/>
              <a:t>BD-rate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/>
              <a:t>Test </a:t>
            </a:r>
            <a:r>
              <a:rPr lang="en-US" sz="2400" dirty="0" smtClean="0"/>
              <a:t>3: </a:t>
            </a:r>
            <a:r>
              <a:rPr lang="en-US" sz="2400" dirty="0"/>
              <a:t>-</a:t>
            </a:r>
            <a:r>
              <a:rPr lang="en-US" sz="2400" dirty="0" smtClean="0"/>
              <a:t>1.71% </a:t>
            </a:r>
            <a:r>
              <a:rPr lang="en-US" sz="2400" dirty="0"/>
              <a:t>(AI), -</a:t>
            </a:r>
            <a:r>
              <a:rPr lang="en-US" sz="2400" dirty="0" smtClean="0"/>
              <a:t>0.70% </a:t>
            </a:r>
            <a:r>
              <a:rPr lang="en-US" sz="2400" dirty="0"/>
              <a:t>(RA), -</a:t>
            </a:r>
            <a:r>
              <a:rPr lang="en-US" sz="2400" dirty="0" smtClean="0"/>
              <a:t>0.xx% </a:t>
            </a:r>
            <a:r>
              <a:rPr lang="en-US" sz="2400" dirty="0"/>
              <a:t>(LB) </a:t>
            </a:r>
            <a:r>
              <a:rPr lang="en-US" sz="2400" dirty="0" err="1"/>
              <a:t>luma</a:t>
            </a:r>
            <a:r>
              <a:rPr lang="en-US" sz="2400" dirty="0"/>
              <a:t> </a:t>
            </a:r>
            <a:r>
              <a:rPr lang="en-US" sz="2400" dirty="0" smtClean="0"/>
              <a:t>BD-rate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/>
              <a:t>Test </a:t>
            </a:r>
            <a:r>
              <a:rPr lang="en-US" sz="2400" dirty="0" smtClean="0"/>
              <a:t>4: -0.96% </a:t>
            </a:r>
            <a:r>
              <a:rPr lang="en-US" sz="2400" dirty="0"/>
              <a:t>(AI), </a:t>
            </a:r>
            <a:r>
              <a:rPr lang="en-US" sz="2400" dirty="0" smtClean="0"/>
              <a:t>-</a:t>
            </a:r>
            <a:r>
              <a:rPr lang="en-US" sz="2400" dirty="0" err="1" smtClean="0"/>
              <a:t>x.xx</a:t>
            </a:r>
            <a:r>
              <a:rPr lang="en-US" sz="2400" dirty="0" smtClean="0"/>
              <a:t>% </a:t>
            </a:r>
            <a:r>
              <a:rPr lang="en-US" sz="2400" dirty="0"/>
              <a:t>(RA), </a:t>
            </a:r>
            <a:r>
              <a:rPr lang="en-US" sz="2400" dirty="0" smtClean="0"/>
              <a:t>-</a:t>
            </a:r>
            <a:r>
              <a:rPr lang="en-US" sz="2400" dirty="0" err="1" smtClean="0"/>
              <a:t>x.xx</a:t>
            </a:r>
            <a:r>
              <a:rPr lang="en-US" sz="2400" dirty="0" smtClean="0"/>
              <a:t>% </a:t>
            </a:r>
            <a:r>
              <a:rPr lang="en-US" sz="2400" dirty="0"/>
              <a:t>(LB) </a:t>
            </a:r>
            <a:r>
              <a:rPr lang="en-US" sz="2400" dirty="0" err="1"/>
              <a:t>luma</a:t>
            </a:r>
            <a:r>
              <a:rPr lang="en-US" sz="2400" dirty="0"/>
              <a:t> BD-rate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/>
              <a:t>Test 3: -</a:t>
            </a:r>
            <a:r>
              <a:rPr lang="en-US" sz="2400" dirty="0" smtClean="0"/>
              <a:t>1.33% </a:t>
            </a:r>
            <a:r>
              <a:rPr lang="en-US" sz="2400" dirty="0"/>
              <a:t>(AI), </a:t>
            </a:r>
            <a:r>
              <a:rPr lang="en-US" sz="2400" dirty="0" smtClean="0"/>
              <a:t>-</a:t>
            </a:r>
            <a:r>
              <a:rPr lang="en-US" sz="2400" dirty="0" err="1" smtClean="0"/>
              <a:t>x.xx</a:t>
            </a:r>
            <a:r>
              <a:rPr lang="en-US" sz="2400" dirty="0" smtClean="0"/>
              <a:t>% </a:t>
            </a:r>
            <a:r>
              <a:rPr lang="en-US" sz="2400" dirty="0"/>
              <a:t>(RA), -0.xx% (LB) </a:t>
            </a:r>
            <a:r>
              <a:rPr lang="en-US" sz="2400" dirty="0" err="1"/>
              <a:t>luma</a:t>
            </a:r>
            <a:r>
              <a:rPr lang="en-US" sz="2400" dirty="0"/>
              <a:t> BD-rate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1023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30026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Following methods are proposed: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BDPCM bug-fix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Remove last position coding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BDPCM mode uses regular residual coding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BDPCM uses CE7-1.3b-alt [P0072] TS residual coding</a:t>
            </a:r>
            <a:endParaRPr lang="en-US" sz="2400" dirty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56684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method: BDPCM bug-fix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In the AHG18 VTM-6.0-lossless software, </a:t>
            </a:r>
            <a:r>
              <a:rPr lang="en-US" sz="2400" dirty="0"/>
              <a:t>the inverse BDPCM and forward BDPCM functions were never being called when </a:t>
            </a:r>
            <a:r>
              <a:rPr lang="en-US" sz="2400" dirty="0" err="1"/>
              <a:t>cu_transquant_bypass_flag</a:t>
            </a:r>
            <a:r>
              <a:rPr lang="en-US" sz="2400" dirty="0"/>
              <a:t> = 1. This proposal fixes that bug.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468879" y="2539524"/>
          <a:ext cx="7254241" cy="2571115"/>
        </p:xfrm>
        <a:graphic>
          <a:graphicData uri="http://schemas.openxmlformats.org/drawingml/2006/table">
            <a:tbl>
              <a:tblPr firstRow="1" firstCol="1" bandRow="1"/>
              <a:tblGrid>
                <a:gridCol w="977657">
                  <a:extLst>
                    <a:ext uri="{9D8B030D-6E8A-4147-A177-3AD203B41FA5}">
                      <a16:colId xmlns:a16="http://schemas.microsoft.com/office/drawing/2014/main" val="186679002"/>
                    </a:ext>
                  </a:extLst>
                </a:gridCol>
                <a:gridCol w="711695">
                  <a:extLst>
                    <a:ext uri="{9D8B030D-6E8A-4147-A177-3AD203B41FA5}">
                      <a16:colId xmlns:a16="http://schemas.microsoft.com/office/drawing/2014/main" val="946089435"/>
                    </a:ext>
                  </a:extLst>
                </a:gridCol>
                <a:gridCol w="661827">
                  <a:extLst>
                    <a:ext uri="{9D8B030D-6E8A-4147-A177-3AD203B41FA5}">
                      <a16:colId xmlns:a16="http://schemas.microsoft.com/office/drawing/2014/main" val="530638710"/>
                    </a:ext>
                  </a:extLst>
                </a:gridCol>
                <a:gridCol w="711695">
                  <a:extLst>
                    <a:ext uri="{9D8B030D-6E8A-4147-A177-3AD203B41FA5}">
                      <a16:colId xmlns:a16="http://schemas.microsoft.com/office/drawing/2014/main" val="2671885522"/>
                    </a:ext>
                  </a:extLst>
                </a:gridCol>
                <a:gridCol w="711695">
                  <a:extLst>
                    <a:ext uri="{9D8B030D-6E8A-4147-A177-3AD203B41FA5}">
                      <a16:colId xmlns:a16="http://schemas.microsoft.com/office/drawing/2014/main" val="1388355842"/>
                    </a:ext>
                  </a:extLst>
                </a:gridCol>
                <a:gridCol w="661827">
                  <a:extLst>
                    <a:ext uri="{9D8B030D-6E8A-4147-A177-3AD203B41FA5}">
                      <a16:colId xmlns:a16="http://schemas.microsoft.com/office/drawing/2014/main" val="1039942920"/>
                    </a:ext>
                  </a:extLst>
                </a:gridCol>
                <a:gridCol w="711695">
                  <a:extLst>
                    <a:ext uri="{9D8B030D-6E8A-4147-A177-3AD203B41FA5}">
                      <a16:colId xmlns:a16="http://schemas.microsoft.com/office/drawing/2014/main" val="2214596523"/>
                    </a:ext>
                  </a:extLst>
                </a:gridCol>
                <a:gridCol w="726471">
                  <a:extLst>
                    <a:ext uri="{9D8B030D-6E8A-4147-A177-3AD203B41FA5}">
                      <a16:colId xmlns:a16="http://schemas.microsoft.com/office/drawing/2014/main" val="2424375862"/>
                    </a:ext>
                  </a:extLst>
                </a:gridCol>
                <a:gridCol w="653208">
                  <a:extLst>
                    <a:ext uri="{9D8B030D-6E8A-4147-A177-3AD203B41FA5}">
                      <a16:colId xmlns:a16="http://schemas.microsoft.com/office/drawing/2014/main" val="4038065674"/>
                    </a:ext>
                  </a:extLst>
                </a:gridCol>
                <a:gridCol w="726471">
                  <a:extLst>
                    <a:ext uri="{9D8B030D-6E8A-4147-A177-3AD203B41FA5}">
                      <a16:colId xmlns:a16="http://schemas.microsoft.com/office/drawing/2014/main" val="644746946"/>
                    </a:ext>
                  </a:extLst>
                </a:gridCol>
              </a:tblGrid>
              <a:tr h="155575">
                <a:tc row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5973274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86428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5831608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3383627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9037603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3257336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471924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6810582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3660101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39.4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60.7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61.3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1455575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372923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7469147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7381051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07877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02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82092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method: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Removing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last coefficient coding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772201" y="1234654"/>
            <a:ext cx="110440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Remove last coefficient signaling for lossless blocks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Last position is inferred to be bottom-right position of the TB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653965"/>
              </p:ext>
            </p:extLst>
          </p:nvPr>
        </p:nvGraphicFramePr>
        <p:xfrm>
          <a:off x="2143513" y="2605042"/>
          <a:ext cx="6211922" cy="2560320"/>
        </p:xfrm>
        <a:graphic>
          <a:graphicData uri="http://schemas.openxmlformats.org/drawingml/2006/table">
            <a:tbl>
              <a:tblPr/>
              <a:tblGrid>
                <a:gridCol w="5269391">
                  <a:extLst>
                    <a:ext uri="{9D8B030D-6E8A-4147-A177-3AD203B41FA5}">
                      <a16:colId xmlns:a16="http://schemas.microsoft.com/office/drawing/2014/main" val="673293286"/>
                    </a:ext>
                  </a:extLst>
                </a:gridCol>
                <a:gridCol w="942531">
                  <a:extLst>
                    <a:ext uri="{9D8B030D-6E8A-4147-A177-3AD203B41FA5}">
                      <a16:colId xmlns:a16="http://schemas.microsoft.com/office/drawing/2014/main" val="38114681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if (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cu_transquant_bypass_flag){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78455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LastSignificantCoeffX = (1 &lt;&lt; log2TbWidth) – 1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23533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LastSignificantCoeffY = (1 &lt;&lt; 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log2TbHeight) – 1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04108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}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84759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else{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38527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     </a:t>
                      </a:r>
                      <a:r>
                        <a:rPr lang="en-CA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if( log2TbWidth &gt; 0 )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92304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   </a:t>
                      </a: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last_sig_coeff_x_prefix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33773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    </a:t>
                      </a:r>
                      <a:r>
                        <a:rPr lang="en-CA" sz="12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if( log2TbHeight &gt; 0 )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84992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   </a:t>
                      </a: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last_sig_coeff_y_prefix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4767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     if( last_sig_coeff_x_prefix &gt; 3 )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172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   </a:t>
                      </a:r>
                      <a:r>
                        <a:rPr lang="en-CA" sz="1200" b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last_sig_coeff_x_suffix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93222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    if( last_sig_coeff_y_prefix &gt; 3 )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80893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dirty="0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   </a:t>
                      </a:r>
                      <a:r>
                        <a:rPr lang="en-CA" sz="1200" b="1" dirty="0" err="1">
                          <a:solidFill>
                            <a:srgbClr val="000000"/>
                          </a:solidFill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last_sig_coeff_y_suffix</a:t>
                      </a:r>
                      <a:endParaRPr lang="en-US" sz="12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817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}</a:t>
                      </a:r>
                      <a:endParaRPr lang="en-US" sz="12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930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199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108989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method: residual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coding method for lossless BDPCM mode 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772201" y="1234654"/>
            <a:ext cx="110440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Method 1: Always use regular residual coding method for lossless BDPCM block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148681"/>
              </p:ext>
            </p:extLst>
          </p:nvPr>
        </p:nvGraphicFramePr>
        <p:xfrm>
          <a:off x="2416267" y="2642233"/>
          <a:ext cx="6865270" cy="2560320"/>
        </p:xfrm>
        <a:graphic>
          <a:graphicData uri="http://schemas.openxmlformats.org/drawingml/2006/table">
            <a:tbl>
              <a:tblPr/>
              <a:tblGrid>
                <a:gridCol w="6033116">
                  <a:extLst>
                    <a:ext uri="{9D8B030D-6E8A-4147-A177-3AD203B41FA5}">
                      <a16:colId xmlns:a16="http://schemas.microsoft.com/office/drawing/2014/main" val="655434792"/>
                    </a:ext>
                  </a:extLst>
                </a:gridCol>
                <a:gridCol w="832154">
                  <a:extLst>
                    <a:ext uri="{9D8B030D-6E8A-4147-A177-3AD203B41FA5}">
                      <a16:colId xmlns:a16="http://schemas.microsoft.com/office/drawing/2014/main" val="260680236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tu_cbf_luma[ x0 ][ y0 ] ) {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81953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!transform_skip_flag[ x0 ][ y0 ] </a:t>
                      </a: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| | cu_transquant_bypass_flag</a:t>
                      </a: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0356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residual_coding( x0, y0, Log2( tbWidth ), Log2( tbHeight ), 0 )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25051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400" dirty="0" smtClean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else</a:t>
                      </a:r>
                      <a:endParaRPr lang="en-US" sz="14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5177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residual_ts_coding( x0, y0, Log2( tbWidth ), Log2( tbHeight ), 0 )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7678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15256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tu_cbf_cb[ x0 ][ y0 ] )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65629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residual_coding( xC, yC, Log2( wC ), Log2( hC ), 1 )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2352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tu_cbf_cr[ x0 ][ y0 ]  &amp;&amp;  </a:t>
                      </a:r>
                      <a:b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!( tu_cbf_cb[ x0 ][ y0 ]  &amp;&amp;  tu_joint_cbcr_residual_flag[ x0 ][ y0 ] )) {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6699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residual_coding( xC, yC, Log2( wC ), Log2( hC ), 2 )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24445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95716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515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108989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</a:t>
            </a:r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method: residual 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coding method for lossless BDPCM mode 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772201" y="1234654"/>
            <a:ext cx="110440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/>
              <a:t>Method 2: </a:t>
            </a:r>
            <a:r>
              <a:rPr lang="en-US" sz="2400" dirty="0" smtClean="0"/>
              <a:t>An SPS level flag</a:t>
            </a:r>
            <a:r>
              <a:rPr lang="en-US" sz="2400" dirty="0"/>
              <a:t>, </a:t>
            </a:r>
            <a:r>
              <a:rPr lang="en-US" sz="2400" b="1" dirty="0" err="1"/>
              <a:t>sps_bdpcm_transform_residual_coding_flag</a:t>
            </a:r>
            <a:r>
              <a:rPr lang="en-US" sz="2400" dirty="0"/>
              <a:t> </a:t>
            </a:r>
            <a:endParaRPr lang="en-US" sz="2400" dirty="0" smtClean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endParaRPr lang="en-US" sz="2400" dirty="0" smtClean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754443"/>
              </p:ext>
            </p:extLst>
          </p:nvPr>
        </p:nvGraphicFramePr>
        <p:xfrm>
          <a:off x="3054661" y="2055211"/>
          <a:ext cx="6475233" cy="1066800"/>
        </p:xfrm>
        <a:graphic>
          <a:graphicData uri="http://schemas.openxmlformats.org/drawingml/2006/table">
            <a:tbl>
              <a:tblPr/>
              <a:tblGrid>
                <a:gridCol w="5649867">
                  <a:extLst>
                    <a:ext uri="{9D8B030D-6E8A-4147-A177-3AD203B41FA5}">
                      <a16:colId xmlns:a16="http://schemas.microsoft.com/office/drawing/2014/main" val="83915449"/>
                    </a:ext>
                  </a:extLst>
                </a:gridCol>
                <a:gridCol w="825366">
                  <a:extLst>
                    <a:ext uri="{9D8B030D-6E8A-4147-A177-3AD203B41FA5}">
                      <a16:colId xmlns:a16="http://schemas.microsoft.com/office/drawing/2014/main" val="38608160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	sps_transform_skip_enabled_flag</a:t>
                      </a:r>
                      <a:endParaRPr lang="en-US" sz="11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16170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	if( </a:t>
                      </a:r>
                      <a:r>
                        <a:rPr lang="en-CA" sz="1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sps_transform_skip_enabled_flag</a:t>
                      </a: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)</a:t>
                      </a:r>
                      <a:endParaRPr lang="en-US" sz="11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1146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		sps_bdpcm_enabled_flag</a:t>
                      </a:r>
                      <a:endParaRPr lang="en-US" sz="11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40367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	if(sps_bdpcm_enabled_flag &amp;&amp; transquant_bypass_enabled_flag)</a:t>
                      </a:r>
                      <a:endParaRPr lang="en-US" sz="11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1508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4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sps_bdpcm_transform_residual_coding_flag</a:t>
                      </a:r>
                      <a:r>
                        <a:rPr lang="en-CA" sz="14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11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0389912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229438"/>
              </p:ext>
            </p:extLst>
          </p:nvPr>
        </p:nvGraphicFramePr>
        <p:xfrm>
          <a:off x="3054661" y="3582670"/>
          <a:ext cx="6475233" cy="2773680"/>
        </p:xfrm>
        <a:graphic>
          <a:graphicData uri="http://schemas.openxmlformats.org/drawingml/2006/table">
            <a:tbl>
              <a:tblPr/>
              <a:tblGrid>
                <a:gridCol w="5690356">
                  <a:extLst>
                    <a:ext uri="{9D8B030D-6E8A-4147-A177-3AD203B41FA5}">
                      <a16:colId xmlns:a16="http://schemas.microsoft.com/office/drawing/2014/main" val="2069791178"/>
                    </a:ext>
                  </a:extLst>
                </a:gridCol>
                <a:gridCol w="784877">
                  <a:extLst>
                    <a:ext uri="{9D8B030D-6E8A-4147-A177-3AD203B41FA5}">
                      <a16:colId xmlns:a16="http://schemas.microsoft.com/office/drawing/2014/main" val="35076945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tu_cbf_luma[ x0 ][ y0 ] ) {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1015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!transform_skip_flag[ x0 ][ y0 ]  </a:t>
                      </a: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| | (sps_bdpcm_transform_residual_coding_flag</a:t>
                      </a: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&amp;&amp; BdpcmFlag[ x0 ][ y0 ]</a:t>
                      </a: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)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49283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residual_coding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 x0, y0, Log2( 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tbWidth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), Log2( </a:t>
                      </a:r>
                      <a:r>
                        <a:rPr lang="en-CA" sz="1400" dirty="0" err="1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tbHeight</a:t>
                      </a:r>
                      <a:r>
                        <a:rPr lang="en-CA" sz="1400" dirty="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), 0 )</a:t>
                      </a:r>
                      <a:endParaRPr lang="en-US" sz="1400" dirty="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4687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Else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6465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residual_ts_coding( x0, y0, Log2( tbWidth ), Log2( tbHeight ), 0 )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30377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03850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tu_cbf_cb[ x0 ][ y0 ] )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90581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residual_coding( xC, yC, Log2( wC ), Log2( hC ), 1 )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5546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tu_cbf_cr[ x0 ][ y0 ]  &amp;&amp;  </a:t>
                      </a:r>
                      <a:b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!( tu_cbf_cb[ x0 ][ y0 ]  &amp;&amp;  tu_joint_cbcr_residual_flag[ x0 ][ y0 ] )) {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06124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residual_coding( xC, yC, Log2( wC ), Log2( hC ), 2 )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91525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>
                          <a:effectLst/>
                          <a:latin typeface="Times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400">
                        <a:effectLst/>
                        <a:latin typeface="Times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4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61779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572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Test 1: Remove </a:t>
            </a:r>
            <a:r>
              <a:rPr lang="en-US" sz="2400" dirty="0"/>
              <a:t>last coefficient </a:t>
            </a:r>
            <a:r>
              <a:rPr lang="en-US" sz="2400" dirty="0" smtClean="0"/>
              <a:t>coding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endParaRPr lang="en-US" sz="2400" dirty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Test 2: BDPCM </a:t>
            </a:r>
            <a:r>
              <a:rPr lang="en-US" sz="2400" dirty="0"/>
              <a:t>uses transform residual </a:t>
            </a:r>
            <a:r>
              <a:rPr lang="en-US" sz="2400" dirty="0" smtClean="0"/>
              <a:t>coding ( Method 1 is implemented)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endParaRPr lang="en-US" sz="2400" dirty="0" smtClean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Test 3: Test 1 + test 2  </a:t>
            </a:r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endParaRPr lang="en-US" sz="2400" dirty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Test </a:t>
            </a:r>
            <a:r>
              <a:rPr lang="en-US" sz="2400" dirty="0"/>
              <a:t>4: </a:t>
            </a:r>
            <a:r>
              <a:rPr lang="en-US" sz="2400" dirty="0" smtClean="0"/>
              <a:t>BDPCM used CE7-1.3.b </a:t>
            </a:r>
            <a:r>
              <a:rPr lang="en-US" sz="2400" dirty="0"/>
              <a:t>alternative </a:t>
            </a:r>
            <a:r>
              <a:rPr lang="en-US" sz="2400" dirty="0" smtClean="0"/>
              <a:t>residual </a:t>
            </a:r>
            <a:r>
              <a:rPr lang="en-US" sz="2400" smtClean="0"/>
              <a:t>coding method. </a:t>
            </a:r>
            <a:endParaRPr lang="en-US" sz="2400" dirty="0" smtClean="0"/>
          </a:p>
          <a:p>
            <a:pPr>
              <a:lnSpc>
                <a:spcPct val="100000"/>
              </a:lnSpc>
            </a:pPr>
            <a:endParaRPr lang="en-US" sz="2400" dirty="0"/>
          </a:p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Test </a:t>
            </a:r>
            <a:r>
              <a:rPr lang="en-US" sz="2400" dirty="0"/>
              <a:t>5: </a:t>
            </a:r>
            <a:r>
              <a:rPr lang="en-US" sz="2400" dirty="0" smtClean="0"/>
              <a:t>Test1 + Test 4</a:t>
            </a:r>
            <a:endParaRPr lang="en-US" sz="2400" dirty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1374454" y="5148564"/>
            <a:ext cx="9061451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 dirty="0" smtClean="0"/>
              <a:t>Anchor for all tests is (AHG lossless software + BDPCM bug-fix)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6488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Test 1: Remove </a:t>
            </a:r>
            <a:r>
              <a:rPr lang="en-US" sz="2400" dirty="0"/>
              <a:t>last coefficient </a:t>
            </a:r>
            <a:r>
              <a:rPr lang="en-US" sz="2400" dirty="0" smtClean="0"/>
              <a:t>coding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Anchor: VTM-6.0-lossless + BDPCM </a:t>
            </a:r>
            <a:r>
              <a:rPr lang="en-US" sz="2400" dirty="0" err="1" smtClean="0"/>
              <a:t>bugfix</a:t>
            </a:r>
            <a:r>
              <a:rPr lang="en-US" sz="2400" dirty="0" smtClean="0"/>
              <a:t> 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Test:      VTM-6.0-lossless </a:t>
            </a:r>
            <a:r>
              <a:rPr lang="en-US" sz="2400" dirty="0"/>
              <a:t>+ BDPCM </a:t>
            </a:r>
            <a:r>
              <a:rPr lang="en-US" sz="2400" dirty="0" err="1"/>
              <a:t>bugfix</a:t>
            </a:r>
            <a:r>
              <a:rPr lang="en-US" sz="2400" dirty="0"/>
              <a:t> </a:t>
            </a:r>
            <a:r>
              <a:rPr lang="en-US" sz="2400" dirty="0" smtClean="0"/>
              <a:t>+ Remove last coefficient coding </a:t>
            </a:r>
            <a:endParaRPr lang="en-US" sz="2400" dirty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337288"/>
              </p:ext>
            </p:extLst>
          </p:nvPr>
        </p:nvGraphicFramePr>
        <p:xfrm>
          <a:off x="2253504" y="2946181"/>
          <a:ext cx="7381241" cy="2982595"/>
        </p:xfrm>
        <a:graphic>
          <a:graphicData uri="http://schemas.openxmlformats.org/drawingml/2006/table">
            <a:tbl>
              <a:tblPr firstRow="1" firstCol="1" bandRow="1"/>
              <a:tblGrid>
                <a:gridCol w="978170">
                  <a:extLst>
                    <a:ext uri="{9D8B030D-6E8A-4147-A177-3AD203B41FA5}">
                      <a16:colId xmlns:a16="http://schemas.microsoft.com/office/drawing/2014/main" val="1078635893"/>
                    </a:ext>
                  </a:extLst>
                </a:gridCol>
                <a:gridCol w="712068">
                  <a:extLst>
                    <a:ext uri="{9D8B030D-6E8A-4147-A177-3AD203B41FA5}">
                      <a16:colId xmlns:a16="http://schemas.microsoft.com/office/drawing/2014/main" val="441298679"/>
                    </a:ext>
                  </a:extLst>
                </a:gridCol>
                <a:gridCol w="700365">
                  <a:extLst>
                    <a:ext uri="{9D8B030D-6E8A-4147-A177-3AD203B41FA5}">
                      <a16:colId xmlns:a16="http://schemas.microsoft.com/office/drawing/2014/main" val="1293315192"/>
                    </a:ext>
                  </a:extLst>
                </a:gridCol>
                <a:gridCol w="712068">
                  <a:extLst>
                    <a:ext uri="{9D8B030D-6E8A-4147-A177-3AD203B41FA5}">
                      <a16:colId xmlns:a16="http://schemas.microsoft.com/office/drawing/2014/main" val="75910662"/>
                    </a:ext>
                  </a:extLst>
                </a:gridCol>
                <a:gridCol w="712068">
                  <a:extLst>
                    <a:ext uri="{9D8B030D-6E8A-4147-A177-3AD203B41FA5}">
                      <a16:colId xmlns:a16="http://schemas.microsoft.com/office/drawing/2014/main" val="166590394"/>
                    </a:ext>
                  </a:extLst>
                </a:gridCol>
                <a:gridCol w="700365">
                  <a:extLst>
                    <a:ext uri="{9D8B030D-6E8A-4147-A177-3AD203B41FA5}">
                      <a16:colId xmlns:a16="http://schemas.microsoft.com/office/drawing/2014/main" val="4265676349"/>
                    </a:ext>
                  </a:extLst>
                </a:gridCol>
                <a:gridCol w="712068">
                  <a:extLst>
                    <a:ext uri="{9D8B030D-6E8A-4147-A177-3AD203B41FA5}">
                      <a16:colId xmlns:a16="http://schemas.microsoft.com/office/drawing/2014/main" val="1074149916"/>
                    </a:ext>
                  </a:extLst>
                </a:gridCol>
                <a:gridCol w="726852">
                  <a:extLst>
                    <a:ext uri="{9D8B030D-6E8A-4147-A177-3AD203B41FA5}">
                      <a16:colId xmlns:a16="http://schemas.microsoft.com/office/drawing/2014/main" val="3087636243"/>
                    </a:ext>
                  </a:extLst>
                </a:gridCol>
                <a:gridCol w="700365">
                  <a:extLst>
                    <a:ext uri="{9D8B030D-6E8A-4147-A177-3AD203B41FA5}">
                      <a16:colId xmlns:a16="http://schemas.microsoft.com/office/drawing/2014/main" val="2331981080"/>
                    </a:ext>
                  </a:extLst>
                </a:gridCol>
                <a:gridCol w="726852">
                  <a:extLst>
                    <a:ext uri="{9D8B030D-6E8A-4147-A177-3AD203B41FA5}">
                      <a16:colId xmlns:a16="http://schemas.microsoft.com/office/drawing/2014/main" val="2590020631"/>
                    </a:ext>
                  </a:extLst>
                </a:gridCol>
              </a:tblGrid>
              <a:tr h="155575">
                <a:tc row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8848950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7297387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 + Remove Last Coeff(CTC)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 + Remove Last Coeff(CTC)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 + Remove Last Coeff(CTC)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435198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003015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8537634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237134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3357201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3321156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1577109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61.3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61.0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222075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141.8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042559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3977538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0866160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32313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817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2201" y="409508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40BC4DC-DFA6-8248-8B02-0E8594D29B3D}"/>
              </a:ext>
            </a:extLst>
          </p:cNvPr>
          <p:cNvSpPr txBox="1"/>
          <p:nvPr/>
        </p:nvSpPr>
        <p:spPr>
          <a:xfrm>
            <a:off x="846464" y="1234654"/>
            <a:ext cx="110440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00000"/>
              </a:lnSpc>
              <a:buFont typeface="Symbol" panose="05050102010706020507" pitchFamily="18" charset="2"/>
              <a:buChar char=""/>
            </a:pPr>
            <a:r>
              <a:rPr lang="en-US" sz="2400" dirty="0" smtClean="0"/>
              <a:t>BDPCM off vs BDPCM on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Anchor: VTM-6.0-lossless + BDPCM </a:t>
            </a:r>
            <a:r>
              <a:rPr lang="en-US" sz="2400" dirty="0" err="1" smtClean="0"/>
              <a:t>bugfix</a:t>
            </a:r>
            <a:r>
              <a:rPr lang="en-US" sz="2400" dirty="0" smtClean="0"/>
              <a:t> </a:t>
            </a:r>
          </a:p>
          <a:p>
            <a:pPr marL="800100" lvl="1" indent="-342900">
              <a:buFont typeface="Symbol" panose="05050102010706020507" pitchFamily="18" charset="2"/>
              <a:buChar char=""/>
            </a:pPr>
            <a:r>
              <a:rPr lang="en-US" sz="2400" dirty="0" smtClean="0"/>
              <a:t>Test:      VTM-6.0-lossless </a:t>
            </a:r>
            <a:r>
              <a:rPr lang="en-US" sz="2400" dirty="0"/>
              <a:t>+ BDPCM </a:t>
            </a:r>
            <a:r>
              <a:rPr lang="en-US" sz="2400" dirty="0" err="1"/>
              <a:t>bugfix</a:t>
            </a:r>
            <a:r>
              <a:rPr lang="en-US" sz="2400" dirty="0"/>
              <a:t> </a:t>
            </a:r>
            <a:r>
              <a:rPr lang="en-US" sz="2400" dirty="0" smtClean="0"/>
              <a:t>+ BDPCM-ON</a:t>
            </a:r>
            <a:endParaRPr lang="en-US" sz="2400" dirty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  <a:p>
            <a:pPr marL="800100" lvl="1" indent="-342900">
              <a:buFont typeface="Symbol" panose="05050102010706020507" pitchFamily="18" charset="2"/>
              <a:buChar char=""/>
            </a:pPr>
            <a:endParaRPr lang="en-US" sz="2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380639"/>
              </p:ext>
            </p:extLst>
          </p:nvPr>
        </p:nvGraphicFramePr>
        <p:xfrm>
          <a:off x="2443783" y="2816538"/>
          <a:ext cx="7381241" cy="2845435"/>
        </p:xfrm>
        <a:graphic>
          <a:graphicData uri="http://schemas.openxmlformats.org/drawingml/2006/table">
            <a:tbl>
              <a:tblPr firstRow="1" firstCol="1" bandRow="1"/>
              <a:tblGrid>
                <a:gridCol w="978170">
                  <a:extLst>
                    <a:ext uri="{9D8B030D-6E8A-4147-A177-3AD203B41FA5}">
                      <a16:colId xmlns:a16="http://schemas.microsoft.com/office/drawing/2014/main" val="1334492519"/>
                    </a:ext>
                  </a:extLst>
                </a:gridCol>
                <a:gridCol w="712068">
                  <a:extLst>
                    <a:ext uri="{9D8B030D-6E8A-4147-A177-3AD203B41FA5}">
                      <a16:colId xmlns:a16="http://schemas.microsoft.com/office/drawing/2014/main" val="2357868851"/>
                    </a:ext>
                  </a:extLst>
                </a:gridCol>
                <a:gridCol w="700365">
                  <a:extLst>
                    <a:ext uri="{9D8B030D-6E8A-4147-A177-3AD203B41FA5}">
                      <a16:colId xmlns:a16="http://schemas.microsoft.com/office/drawing/2014/main" val="493854992"/>
                    </a:ext>
                  </a:extLst>
                </a:gridCol>
                <a:gridCol w="712068">
                  <a:extLst>
                    <a:ext uri="{9D8B030D-6E8A-4147-A177-3AD203B41FA5}">
                      <a16:colId xmlns:a16="http://schemas.microsoft.com/office/drawing/2014/main" val="1163234418"/>
                    </a:ext>
                  </a:extLst>
                </a:gridCol>
                <a:gridCol w="712068">
                  <a:extLst>
                    <a:ext uri="{9D8B030D-6E8A-4147-A177-3AD203B41FA5}">
                      <a16:colId xmlns:a16="http://schemas.microsoft.com/office/drawing/2014/main" val="149064509"/>
                    </a:ext>
                  </a:extLst>
                </a:gridCol>
                <a:gridCol w="700365">
                  <a:extLst>
                    <a:ext uri="{9D8B030D-6E8A-4147-A177-3AD203B41FA5}">
                      <a16:colId xmlns:a16="http://schemas.microsoft.com/office/drawing/2014/main" val="33516592"/>
                    </a:ext>
                  </a:extLst>
                </a:gridCol>
                <a:gridCol w="712068">
                  <a:extLst>
                    <a:ext uri="{9D8B030D-6E8A-4147-A177-3AD203B41FA5}">
                      <a16:colId xmlns:a16="http://schemas.microsoft.com/office/drawing/2014/main" val="3036645608"/>
                    </a:ext>
                  </a:extLst>
                </a:gridCol>
                <a:gridCol w="726852">
                  <a:extLst>
                    <a:ext uri="{9D8B030D-6E8A-4147-A177-3AD203B41FA5}">
                      <a16:colId xmlns:a16="http://schemas.microsoft.com/office/drawing/2014/main" val="4274389544"/>
                    </a:ext>
                  </a:extLst>
                </a:gridCol>
                <a:gridCol w="700365">
                  <a:extLst>
                    <a:ext uri="{9D8B030D-6E8A-4147-A177-3AD203B41FA5}">
                      <a16:colId xmlns:a16="http://schemas.microsoft.com/office/drawing/2014/main" val="3709416615"/>
                    </a:ext>
                  </a:extLst>
                </a:gridCol>
                <a:gridCol w="726852">
                  <a:extLst>
                    <a:ext uri="{9D8B030D-6E8A-4147-A177-3AD203B41FA5}">
                      <a16:colId xmlns:a16="http://schemas.microsoft.com/office/drawing/2014/main" val="3464571553"/>
                    </a:ext>
                  </a:extLst>
                </a:gridCol>
              </a:tblGrid>
              <a:tr h="155575">
                <a:tc row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7347734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ratio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ratio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893886"/>
                  </a:ext>
                </a:extLst>
              </a:tr>
              <a:tr h="155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 + BDPCM ON)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 + BDPCM ON)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VTM-6.0-Lossless + Bug-fix(CTC + BDPCM ON)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3224594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3159946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375013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178768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0459618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95381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9580914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5.7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40.1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61.3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61.3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72296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12.5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113.3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142.8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3095266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4211768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Enc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1494997"/>
                  </a:ext>
                </a:extLst>
              </a:tr>
              <a:tr h="155575">
                <a:tc>
                  <a:txBody>
                    <a:bodyPr/>
                    <a:lstStyle/>
                    <a:p>
                      <a:pPr marL="0" marR="0" algn="l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Dec Time[%]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2464374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3320488" y="572870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anchor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BDPCM on only in class F &amp;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TGM</a:t>
            </a:r>
          </a:p>
          <a:p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test: BDPCM on in all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sequences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64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16132</TotalTime>
  <Words>2046</Words>
  <Application>Microsoft Office PowerPoint</Application>
  <PresentationFormat>Widescreen</PresentationFormat>
  <Paragraphs>984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Malgun Gothic</vt:lpstr>
      <vt:lpstr>Microsoft YaHei</vt:lpstr>
      <vt:lpstr>SimSun</vt:lpstr>
      <vt:lpstr>SimSun</vt:lpstr>
      <vt:lpstr>Arial</vt:lpstr>
      <vt:lpstr>DengXian</vt:lpstr>
      <vt:lpstr>Symbol</vt:lpstr>
      <vt:lpstr>Times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1344</cp:revision>
  <dcterms:created xsi:type="dcterms:W3CDTF">2018-05-21T01:42:17Z</dcterms:created>
  <dcterms:modified xsi:type="dcterms:W3CDTF">2019-10-04T07:17:20Z</dcterms:modified>
</cp:coreProperties>
</file>