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2" r:id="rId3"/>
    <p:sldId id="286" r:id="rId4"/>
    <p:sldId id="283" r:id="rId5"/>
    <p:sldId id="287" r:id="rId6"/>
    <p:sldId id="277" r:id="rId7"/>
    <p:sldId id="291" r:id="rId8"/>
    <p:sldId id="290" r:id="rId9"/>
    <p:sldId id="288" r:id="rId10"/>
    <p:sldId id="289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CA" b="1" dirty="0"/>
              <a:t>Non-CE8: Constraints on IBC reference block locations</a:t>
            </a:r>
            <a:br>
              <a:rPr lang="en-CA" b="1" dirty="0"/>
            </a:br>
            <a:r>
              <a:rPr lang="en-US" altLang="zh-CN" b="1" dirty="0"/>
              <a:t>(JVET-P0454)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X. Li, S. Liu (Tencent)</a:t>
            </a:r>
          </a:p>
          <a:p>
            <a:pPr>
              <a:defRPr/>
            </a:pPr>
            <a:r>
              <a:rPr lang="en-US" dirty="0"/>
              <a:t>2019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changes for method 2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EBED1F7-69DA-403D-923E-C4E53B501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1002"/>
            <a:ext cx="9144000" cy="28331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84478FD-92E0-40A4-95D9-C0840B2F7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8" y="1431671"/>
            <a:ext cx="9144000" cy="224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1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CD text/VTM-6.0, </a:t>
            </a:r>
          </a:p>
          <a:p>
            <a:pPr lvl="1"/>
            <a:r>
              <a:rPr lang="en-US" altLang="zh-CN" sz="2400" dirty="0"/>
              <a:t>A virtual buffer concept is adopted to indicate the availability of IBC reference samples</a:t>
            </a:r>
          </a:p>
          <a:p>
            <a:pPr lvl="1"/>
            <a:r>
              <a:rPr lang="en-US" altLang="zh-CN" sz="2400" dirty="0"/>
              <a:t>Decoded block vector will go through modulo operation to point into the virtual buffer</a:t>
            </a:r>
          </a:p>
          <a:p>
            <a:pPr lvl="1"/>
            <a:r>
              <a:rPr lang="en-US" altLang="zh-CN" sz="2400" dirty="0"/>
              <a:t>Some undesirable cases are now supported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two methods are proposed to remove those cases</a:t>
            </a:r>
            <a:endParaRPr lang="en-US" altLang="en-US" sz="2000" dirty="0">
              <a:ea typeface="宋体" panose="02010600030101010101" pitchFamily="2" charset="-122"/>
            </a:endParaRPr>
          </a:p>
          <a:p>
            <a:r>
              <a:rPr lang="en-US" altLang="en-US" sz="2800" dirty="0">
                <a:ea typeface="宋体" panose="02010600030101010101" pitchFamily="2" charset="-122"/>
              </a:rPr>
              <a:t>It is asserted that with the proposed methods, a reference block will not contain discontinued reference samples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Undesirable cases supported by the current VTM decoder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CD text/VTM-6.0, a reference block for IBC mode can be generated such that:</a:t>
            </a:r>
          </a:p>
          <a:p>
            <a:pPr lvl="1"/>
            <a:r>
              <a:rPr lang="en-US" altLang="zh-CN" sz="2000" dirty="0"/>
              <a:t>The samples in the ref block are not continuous (case (a) and (b))</a:t>
            </a:r>
          </a:p>
          <a:p>
            <a:pPr lvl="1"/>
            <a:r>
              <a:rPr lang="en-US" altLang="zh-CN" sz="2000" dirty="0"/>
              <a:t>Some part of the reference block may come from left CTU while others come from current CTU (case (b))</a:t>
            </a:r>
          </a:p>
          <a:p>
            <a:pPr lvl="1"/>
            <a:r>
              <a:rPr lang="en-US" altLang="zh-CN" sz="2000" dirty="0"/>
              <a:t>The number of VPDU access is up to 4 (case (b))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B30189-CA42-47F3-8DE1-DDA694BA327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17032"/>
            <a:ext cx="698477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92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2919-D7DB-40BA-8578-969470544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D4B9C-23A3-4FFF-8073-CAB76B377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525963"/>
          </a:xfrm>
        </p:spPr>
        <p:txBody>
          <a:bodyPr/>
          <a:lstStyle/>
          <a:p>
            <a:r>
              <a:rPr lang="en-US" sz="2400" dirty="0"/>
              <a:t>Method 1: limit the reference block location to be within the same VPDU</a:t>
            </a:r>
          </a:p>
          <a:p>
            <a:pPr lvl="1"/>
            <a:r>
              <a:rPr lang="en-US" sz="2000" dirty="0"/>
              <a:t>Max number of VPDU access is reduced to 1</a:t>
            </a:r>
          </a:p>
          <a:p>
            <a:pPr lvl="1"/>
            <a:r>
              <a:rPr lang="en-US" sz="2000" dirty="0"/>
              <a:t>Remove the possibility of discontinued reference block</a:t>
            </a:r>
          </a:p>
          <a:p>
            <a:r>
              <a:rPr lang="en-US" sz="2400" dirty="0"/>
              <a:t>Method 2: limit the reference block location to disallow horizontal wrap-around and to disallow having reference samples from more than 1 CTU when CTU size is 128x128</a:t>
            </a:r>
          </a:p>
          <a:p>
            <a:pPr lvl="1"/>
            <a:r>
              <a:rPr lang="en-US" sz="2000" dirty="0"/>
              <a:t>Max number of VPDU access remains the same</a:t>
            </a:r>
          </a:p>
          <a:p>
            <a:pPr lvl="1"/>
            <a:r>
              <a:rPr lang="en-US" sz="2000" dirty="0"/>
              <a:t>Remove the possibility of discontinued reference block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5486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18C876-BCC1-4B09-AD2A-5C02C763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1ED1D0-7A89-4552-B45C-2690C6E01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4784"/>
          </a:xfrm>
        </p:spPr>
        <p:txBody>
          <a:bodyPr/>
          <a:lstStyle/>
          <a:p>
            <a:r>
              <a:rPr lang="en-US" dirty="0"/>
              <a:t>Method 1                               Method 2</a:t>
            </a:r>
            <a:endParaRPr lang="en-GB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E6E64EA-35F1-406C-91EE-E43C30323F6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" y="2708920"/>
            <a:ext cx="4442460" cy="268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7AD65C-D71C-4F95-A368-2119E7BB5D6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496" y="2708920"/>
            <a:ext cx="4441190" cy="26885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0816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Two methods are suggested to limit the location of reference block inside the IBC virtual buffer</a:t>
            </a:r>
          </a:p>
          <a:p>
            <a:pPr lvl="1"/>
            <a:r>
              <a:rPr lang="en-CA" sz="2400" dirty="0"/>
              <a:t>In method 1, all samples should be from the same VPDU. The BD rate change is 1.22% for TGM AI</a:t>
            </a:r>
          </a:p>
          <a:p>
            <a:pPr lvl="1"/>
            <a:r>
              <a:rPr lang="en-CA" sz="2400" dirty="0"/>
              <a:t>In method 2, all samples should be from the same CTU. The BD rate change is 0.42% for TGM AI</a:t>
            </a:r>
          </a:p>
          <a:p>
            <a:r>
              <a:rPr lang="en-CA" sz="2400" dirty="0"/>
              <a:t>The proposed changes are asserted to be more friendly for implementation and ease the effort for conformance tests</a:t>
            </a:r>
          </a:p>
          <a:p>
            <a:r>
              <a:rPr lang="en-CA" sz="2400" dirty="0"/>
              <a:t>It is recommended to include one of the two methods into the specification</a:t>
            </a:r>
          </a:p>
          <a:p>
            <a:r>
              <a:rPr lang="en-CA" sz="2400" dirty="0"/>
              <a:t>Thanks </a:t>
            </a:r>
            <a:r>
              <a:rPr lang="en-CA" sz="2400" dirty="0" err="1"/>
              <a:t>Kwai</a:t>
            </a:r>
            <a:r>
              <a:rPr lang="en-CA" sz="2400" dirty="0"/>
              <a:t> for performing the crosscheck!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7DB7F-B020-4B1B-BB7B-9519C5D5A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/>
          <a:lstStyle/>
          <a:p>
            <a:r>
              <a:rPr lang="en-US" dirty="0"/>
              <a:t>Method 1</a:t>
            </a:r>
            <a:br>
              <a:rPr lang="en-US" dirty="0"/>
            </a:br>
            <a:r>
              <a:rPr lang="en-US" dirty="0"/>
              <a:t>Performance with various CTU sizes</a:t>
            </a:r>
            <a:endParaRPr lang="en-GB" dirty="0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10A95C-83B8-446C-95AF-5D3CE27E7E10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1"/>
            <a:ext cx="4038600" cy="67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CTU128</a:t>
            </a:r>
            <a:endParaRPr lang="en-GB" dirty="0"/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FCA850C5-5B62-47ED-81BD-408C220B24BC}"/>
              </a:ext>
            </a:extLst>
          </p:cNvPr>
          <p:cNvSpPr txBox="1">
            <a:spLocks/>
          </p:cNvSpPr>
          <p:nvPr/>
        </p:nvSpPr>
        <p:spPr>
          <a:xfrm>
            <a:off x="4648200" y="1600201"/>
            <a:ext cx="4038600" cy="6766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CTU64</a:t>
            </a:r>
            <a:endParaRPr lang="en-GB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6FD1E3AA-D0D2-4B4F-9F8A-5AEA5E512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684532"/>
              </p:ext>
            </p:extLst>
          </p:nvPr>
        </p:nvGraphicFramePr>
        <p:xfrm>
          <a:off x="4648200" y="2670335"/>
          <a:ext cx="4457703" cy="177355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1294699005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41003801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66522666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79703050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78874057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6418696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67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VTM60-IBCon CTU64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583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778312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183758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2861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9654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863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VTM60-IBCon CTU64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6336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245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575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480346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6D44F363-39C4-49E3-BB58-CC57CC4CB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411311"/>
              </p:ext>
            </p:extLst>
          </p:nvPr>
        </p:nvGraphicFramePr>
        <p:xfrm>
          <a:off x="31430" y="2670335"/>
          <a:ext cx="4457703" cy="177355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104567298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97571028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41987016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284140023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74196605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6835583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7642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VTM60-IBCon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644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732304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0428394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892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460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410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VTM60-IBCon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3344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5364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119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3701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117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7DB7F-B020-4B1B-BB7B-9519C5D5A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</a:t>
            </a:r>
            <a:br>
              <a:rPr lang="en-US" dirty="0"/>
            </a:br>
            <a:r>
              <a:rPr lang="en-US" dirty="0"/>
              <a:t>Performance vs. IBC off</a:t>
            </a:r>
            <a:endParaRPr lang="en-GB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51230030-3111-4A6D-B43F-92C0FA937A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651153"/>
              </p:ext>
            </p:extLst>
          </p:nvPr>
        </p:nvGraphicFramePr>
        <p:xfrm>
          <a:off x="91318" y="2276872"/>
          <a:ext cx="4457703" cy="274510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2646057214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3792785833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039908928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83249078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348873002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9849590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8132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770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057865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-11.05%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548532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-29.47%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882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6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1931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27859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8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-8.98%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081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377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580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444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070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953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1638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-10.14%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-10.80%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-11.12%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212718"/>
                  </a:ext>
                </a:extLst>
              </a:tr>
            </a:tbl>
          </a:graphicData>
        </a:graphic>
      </p:graphicFrame>
      <p:sp>
        <p:nvSpPr>
          <p:cNvPr id="7" name="内容占位符 2">
            <a:extLst>
              <a:ext uri="{FF2B5EF4-FFF2-40B4-BE49-F238E27FC236}">
                <a16:creationId xmlns:a16="http://schemas.microsoft.com/office/drawing/2014/main" id="{1710A95C-83B8-446C-95AF-5D3CE27E7E10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1"/>
            <a:ext cx="4038600" cy="67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VTM-6.0</a:t>
            </a:r>
            <a:endParaRPr lang="en-GB" dirty="0"/>
          </a:p>
        </p:txBody>
      </p:sp>
      <p:sp>
        <p:nvSpPr>
          <p:cNvPr id="8" name="内容占位符 3">
            <a:extLst>
              <a:ext uri="{FF2B5EF4-FFF2-40B4-BE49-F238E27FC236}">
                <a16:creationId xmlns:a16="http://schemas.microsoft.com/office/drawing/2014/main" id="{FCA850C5-5B62-47ED-81BD-408C220B24BC}"/>
              </a:ext>
            </a:extLst>
          </p:cNvPr>
          <p:cNvSpPr txBox="1">
            <a:spLocks/>
          </p:cNvSpPr>
          <p:nvPr/>
        </p:nvSpPr>
        <p:spPr>
          <a:xfrm>
            <a:off x="4648200" y="1600201"/>
            <a:ext cx="4038600" cy="6766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Proposed Method </a:t>
            </a:r>
            <a:r>
              <a:rPr lang="en-US" altLang="zh-CN" dirty="0"/>
              <a:t>1</a:t>
            </a:r>
            <a:endParaRPr lang="en-GB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011DFD2-B443-44FF-83BE-91FD7243D6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166550"/>
              </p:ext>
            </p:extLst>
          </p:nvPr>
        </p:nvGraphicFramePr>
        <p:xfrm>
          <a:off x="4649803" y="2277291"/>
          <a:ext cx="4457703" cy="2745105"/>
        </p:xfrm>
        <a:graphic>
          <a:graphicData uri="http://schemas.openxmlformats.org/drawingml/2006/table">
            <a:tbl>
              <a:tblPr/>
              <a:tblGrid>
                <a:gridCol w="1548723">
                  <a:extLst>
                    <a:ext uri="{9D8B030D-6E8A-4147-A177-3AD203B41FA5}">
                      <a16:colId xmlns:a16="http://schemas.microsoft.com/office/drawing/2014/main" val="1676375159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776188537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2903908210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246321336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182827028"/>
                    </a:ext>
                  </a:extLst>
                </a:gridCol>
                <a:gridCol w="581796">
                  <a:extLst>
                    <a:ext uri="{9D8B030D-6E8A-4147-A177-3AD203B41FA5}">
                      <a16:colId xmlns:a16="http://schemas.microsoft.com/office/drawing/2014/main" val="13229757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03123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535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49272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-10.71%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158868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-29.89%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383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470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970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7657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585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6617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-16.83%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9902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8454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4913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VTM60-IBCoff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096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863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420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 1080p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-9.51%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4624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83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1C133-9933-4BCB-863F-3F84FFF8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change for method 1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BE1149-366F-47EB-82DE-B0620E3C8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/>
          <a:lstStyle/>
          <a:p>
            <a:r>
              <a:rPr lang="en-US" dirty="0"/>
              <a:t>The top-left corner and bottom-right corner of the reference block shall be inside the same VPDU region in the virtual buffer</a:t>
            </a:r>
            <a:endParaRPr lang="en-GB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B622848-F337-4F6F-8845-A1177C18B8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6" y="3429000"/>
            <a:ext cx="9144000" cy="190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2910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12230</TotalTime>
  <Words>824</Words>
  <Application>Microsoft Office PowerPoint</Application>
  <PresentationFormat>全屏显示(4:3)</PresentationFormat>
  <Paragraphs>230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Office 主题</vt:lpstr>
      <vt:lpstr>Non-CE8: Constraints on IBC reference block locations (JVET-P0454)</vt:lpstr>
      <vt:lpstr>Summary</vt:lpstr>
      <vt:lpstr>Undesirable cases supported by the current VTM decoder</vt:lpstr>
      <vt:lpstr>Proposed methods</vt:lpstr>
      <vt:lpstr>Results</vt:lpstr>
      <vt:lpstr>Conclusion</vt:lpstr>
      <vt:lpstr>Method 1 Performance with various CTU sizes</vt:lpstr>
      <vt:lpstr>Method 1 Performance vs. IBC off</vt:lpstr>
      <vt:lpstr>Text change for method 1</vt:lpstr>
      <vt:lpstr>Text changes for method 2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319</cp:revision>
  <dcterms:created xsi:type="dcterms:W3CDTF">2010-10-25T03:40:34Z</dcterms:created>
  <dcterms:modified xsi:type="dcterms:W3CDTF">2019-10-07T13:03:13Z</dcterms:modified>
</cp:coreProperties>
</file>