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8" r:id="rId3"/>
    <p:sldId id="584" r:id="rId4"/>
    <p:sldId id="589" r:id="rId5"/>
    <p:sldId id="590" r:id="rId6"/>
    <p:sldId id="275" r:id="rId7"/>
    <p:sldId id="592" r:id="rId8"/>
    <p:sldId id="593"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DA54-F8C9-466F-991D-33386C63F4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53A7A3-9A47-49A4-89B7-797D719266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11FC49-99C8-4343-83B8-C1175BB91A9E}"/>
              </a:ext>
            </a:extLst>
          </p:cNvPr>
          <p:cNvSpPr>
            <a:spLocks noGrp="1"/>
          </p:cNvSpPr>
          <p:nvPr>
            <p:ph type="dt" sz="half" idx="10"/>
          </p:nvPr>
        </p:nvSpPr>
        <p:spPr/>
        <p:txBody>
          <a:bodyPr/>
          <a:lstStyle/>
          <a:p>
            <a:fld id="{D73F07D8-BF9A-433E-B3E0-5AAD397A94D1}" type="datetimeFigureOut">
              <a:rPr lang="en-US" smtClean="0"/>
              <a:t>10/1/2019</a:t>
            </a:fld>
            <a:endParaRPr lang="en-US"/>
          </a:p>
        </p:txBody>
      </p:sp>
      <p:sp>
        <p:nvSpPr>
          <p:cNvPr id="5" name="Footer Placeholder 4">
            <a:extLst>
              <a:ext uri="{FF2B5EF4-FFF2-40B4-BE49-F238E27FC236}">
                <a16:creationId xmlns:a16="http://schemas.microsoft.com/office/drawing/2014/main" id="{CD2D8C8D-B802-4477-A6A1-F8328B3559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2B793-C543-46F5-901D-AE74301E0C8C}"/>
              </a:ext>
            </a:extLst>
          </p:cNvPr>
          <p:cNvSpPr>
            <a:spLocks noGrp="1"/>
          </p:cNvSpPr>
          <p:nvPr>
            <p:ph type="sldNum" sz="quarter" idx="12"/>
          </p:nvPr>
        </p:nvSpPr>
        <p:spPr/>
        <p:txBody>
          <a:bodyPr/>
          <a:lstStyle/>
          <a:p>
            <a:fld id="{F9B1C001-C76C-4980-8B43-9917741139C1}" type="slidenum">
              <a:rPr lang="en-US" smtClean="0"/>
              <a:t>‹#›</a:t>
            </a:fld>
            <a:endParaRPr lang="en-US"/>
          </a:p>
        </p:txBody>
      </p:sp>
    </p:spTree>
    <p:extLst>
      <p:ext uri="{BB962C8B-B14F-4D97-AF65-F5344CB8AC3E}">
        <p14:creationId xmlns:p14="http://schemas.microsoft.com/office/powerpoint/2010/main" val="30344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7425116" cy="1461939"/>
          </a:xfrm>
        </p:spPr>
        <p:txBody>
          <a:bodyPr/>
          <a:lstStyle/>
          <a:p>
            <a:r>
              <a:rPr lang="en-US" sz="3600" b="1" u="sng" dirty="0"/>
              <a:t>JVET-P0406:</a:t>
            </a:r>
            <a:br>
              <a:rPr lang="en-US" sz="3600" b="1" dirty="0"/>
            </a:br>
            <a:r>
              <a:rPr lang="en-US" sz="3600" b="1" dirty="0"/>
              <a:t>Non-CE3: Generalization of SCIPU for different YUV formats</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V. Seregin, H. Huang, </a:t>
            </a:r>
          </a:p>
          <a:p>
            <a:r>
              <a:rPr lang="en-CA" sz="2000" dirty="0"/>
              <a:t>A. K. Ramasubramonian,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10/2019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Content</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132232"/>
            <a:ext cx="11202619" cy="4682642"/>
          </a:xfrm>
        </p:spPr>
        <p:txBody>
          <a:bodyPr/>
          <a:lstStyle/>
          <a:p>
            <a:endParaRPr lang="en-US" dirty="0"/>
          </a:p>
          <a:p>
            <a:pPr marL="342900" indent="-342900">
              <a:buFont typeface="Arial" panose="020B0604020202020204" pitchFamily="34" charset="0"/>
              <a:buChar char="•"/>
            </a:pPr>
            <a:r>
              <a:rPr lang="en-US" dirty="0"/>
              <a:t>SCIPU constraint in VD6 of VVC</a:t>
            </a:r>
          </a:p>
          <a:p>
            <a:pPr marL="342900" indent="-342900">
              <a:buFont typeface="Arial" panose="020B0604020202020204" pitchFamily="34" charset="0"/>
              <a:buChar char="•"/>
            </a:pPr>
            <a:r>
              <a:rPr lang="en-US" dirty="0"/>
              <a:t>Problem</a:t>
            </a:r>
          </a:p>
          <a:p>
            <a:pPr marL="342900" indent="-342900">
              <a:buFont typeface="Arial" panose="020B0604020202020204" pitchFamily="34" charset="0"/>
              <a:buChar char="•"/>
            </a:pPr>
            <a:r>
              <a:rPr lang="en-US" dirty="0"/>
              <a:t>Solution</a:t>
            </a:r>
          </a:p>
          <a:p>
            <a:pPr marL="342900" indent="-342900">
              <a:buFont typeface="Arial" panose="020B0604020202020204" pitchFamily="34" charset="0"/>
              <a:buChar char="•"/>
            </a:pPr>
            <a:r>
              <a:rPr lang="en-US" dirty="0"/>
              <a:t>Experimental results</a:t>
            </a:r>
          </a:p>
          <a:p>
            <a:pPr marL="342900" indent="-342900">
              <a:buFont typeface="Arial" panose="020B0604020202020204" pitchFamily="34" charset="0"/>
              <a:buChar char="•"/>
            </a:pPr>
            <a:r>
              <a:rPr lang="en-US" dirty="0"/>
              <a:t>Conclusion</a:t>
            </a:r>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605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149B-33B3-4728-96F2-6377D4AE3FBE}"/>
              </a:ext>
            </a:extLst>
          </p:cNvPr>
          <p:cNvSpPr>
            <a:spLocks noGrp="1"/>
          </p:cNvSpPr>
          <p:nvPr>
            <p:ph type="title"/>
          </p:nvPr>
        </p:nvSpPr>
        <p:spPr/>
        <p:txBody>
          <a:bodyPr/>
          <a:lstStyle/>
          <a:p>
            <a:r>
              <a:rPr lang="en-US" dirty="0"/>
              <a:t>SCIPU constraint in VD6 of VVC</a:t>
            </a:r>
          </a:p>
        </p:txBody>
      </p:sp>
      <p:sp>
        <p:nvSpPr>
          <p:cNvPr id="4" name="Footer Placeholder 3">
            <a:extLst>
              <a:ext uri="{FF2B5EF4-FFF2-40B4-BE49-F238E27FC236}">
                <a16:creationId xmlns:a16="http://schemas.microsoft.com/office/drawing/2014/main" id="{486F10D9-57B4-4053-9C62-12C558D4B9BE}"/>
              </a:ext>
            </a:extLst>
          </p:cNvPr>
          <p:cNvSpPr>
            <a:spLocks noGrp="1"/>
          </p:cNvSpPr>
          <p:nvPr>
            <p:ph type="ftr" sz="quarter" idx="3"/>
          </p:nvPr>
        </p:nvSpPr>
        <p:spPr/>
        <p:txBody>
          <a:bodyPr/>
          <a:lstStyle/>
          <a:p>
            <a:endParaRPr lang="en-US" dirty="0"/>
          </a:p>
        </p:txBody>
      </p:sp>
      <p:sp>
        <p:nvSpPr>
          <p:cNvPr id="44" name="TextBox 43">
            <a:extLst>
              <a:ext uri="{FF2B5EF4-FFF2-40B4-BE49-F238E27FC236}">
                <a16:creationId xmlns:a16="http://schemas.microsoft.com/office/drawing/2014/main" id="{2F7E8AE1-1E2B-4771-A513-56ED15EB0161}"/>
              </a:ext>
            </a:extLst>
          </p:cNvPr>
          <p:cNvSpPr txBox="1"/>
          <p:nvPr/>
        </p:nvSpPr>
        <p:spPr>
          <a:xfrm>
            <a:off x="5486136" y="1500044"/>
            <a:ext cx="2461042" cy="307777"/>
          </a:xfrm>
          <a:prstGeom prst="rect">
            <a:avLst/>
          </a:prstGeom>
          <a:noFill/>
        </p:spPr>
        <p:txBody>
          <a:bodyPr wrap="square" rtlCol="0">
            <a:spAutoFit/>
          </a:bodyPr>
          <a:lstStyle/>
          <a:p>
            <a:pPr algn="ctr"/>
            <a:r>
              <a:rPr lang="en-US" sz="1400" dirty="0"/>
              <a:t>area == 64 &amp;&amp; split == QT?</a:t>
            </a:r>
          </a:p>
        </p:txBody>
      </p:sp>
      <p:cxnSp>
        <p:nvCxnSpPr>
          <p:cNvPr id="45" name="Straight Arrow Connector 44">
            <a:extLst>
              <a:ext uri="{FF2B5EF4-FFF2-40B4-BE49-F238E27FC236}">
                <a16:creationId xmlns:a16="http://schemas.microsoft.com/office/drawing/2014/main" id="{E59BB074-01EF-471D-815C-2BD7DEF3F7D2}"/>
              </a:ext>
            </a:extLst>
          </p:cNvPr>
          <p:cNvCxnSpPr>
            <a:cxnSpLocks/>
            <a:stCxn id="44" idx="2"/>
            <a:endCxn id="52" idx="0"/>
          </p:cNvCxnSpPr>
          <p:nvPr/>
        </p:nvCxnSpPr>
        <p:spPr>
          <a:xfrm flipH="1">
            <a:off x="5932673" y="1807821"/>
            <a:ext cx="783984" cy="3735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40519453-1994-4C70-98D2-AB65F1788E2C}"/>
              </a:ext>
            </a:extLst>
          </p:cNvPr>
          <p:cNvCxnSpPr>
            <a:cxnSpLocks/>
            <a:stCxn id="44" idx="2"/>
            <a:endCxn id="48" idx="0"/>
          </p:cNvCxnSpPr>
          <p:nvPr/>
        </p:nvCxnSpPr>
        <p:spPr>
          <a:xfrm>
            <a:off x="6716657" y="1807821"/>
            <a:ext cx="1061012" cy="342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2C3C5945-A2AA-4C9D-88E2-5B1067C6EBD1}"/>
              </a:ext>
            </a:extLst>
          </p:cNvPr>
          <p:cNvSpPr txBox="1"/>
          <p:nvPr/>
        </p:nvSpPr>
        <p:spPr>
          <a:xfrm>
            <a:off x="6748640" y="2150305"/>
            <a:ext cx="2058058" cy="523220"/>
          </a:xfrm>
          <a:prstGeom prst="rect">
            <a:avLst/>
          </a:prstGeom>
          <a:noFill/>
        </p:spPr>
        <p:txBody>
          <a:bodyPr wrap="square" rtlCol="0">
            <a:spAutoFit/>
          </a:bodyPr>
          <a:lstStyle/>
          <a:p>
            <a:pPr algn="ctr"/>
            <a:r>
              <a:rPr lang="en-US" sz="1400" dirty="0"/>
              <a:t>area == 64 &amp;&amp; split == TT_V || split == TT_H</a:t>
            </a:r>
          </a:p>
        </p:txBody>
      </p:sp>
      <p:sp>
        <p:nvSpPr>
          <p:cNvPr id="49" name="TextBox 48">
            <a:extLst>
              <a:ext uri="{FF2B5EF4-FFF2-40B4-BE49-F238E27FC236}">
                <a16:creationId xmlns:a16="http://schemas.microsoft.com/office/drawing/2014/main" id="{76CECB5B-1707-47A9-ABAA-F9671DC11275}"/>
              </a:ext>
            </a:extLst>
          </p:cNvPr>
          <p:cNvSpPr txBox="1"/>
          <p:nvPr/>
        </p:nvSpPr>
        <p:spPr>
          <a:xfrm flipH="1">
            <a:off x="6929515" y="1786576"/>
            <a:ext cx="460590" cy="246221"/>
          </a:xfrm>
          <a:prstGeom prst="rect">
            <a:avLst/>
          </a:prstGeom>
          <a:noFill/>
        </p:spPr>
        <p:txBody>
          <a:bodyPr wrap="square" rtlCol="0">
            <a:spAutoFit/>
          </a:bodyPr>
          <a:lstStyle/>
          <a:p>
            <a:pPr algn="ctr"/>
            <a:r>
              <a:rPr lang="en-US" sz="1000" dirty="0"/>
              <a:t>0</a:t>
            </a:r>
          </a:p>
        </p:txBody>
      </p:sp>
      <p:sp>
        <p:nvSpPr>
          <p:cNvPr id="50" name="TextBox 49">
            <a:extLst>
              <a:ext uri="{FF2B5EF4-FFF2-40B4-BE49-F238E27FC236}">
                <a16:creationId xmlns:a16="http://schemas.microsoft.com/office/drawing/2014/main" id="{BA007BDB-62FB-43F3-A89C-4BFB548E2DC2}"/>
              </a:ext>
            </a:extLst>
          </p:cNvPr>
          <p:cNvSpPr txBox="1"/>
          <p:nvPr/>
        </p:nvSpPr>
        <p:spPr>
          <a:xfrm>
            <a:off x="6302231" y="1769213"/>
            <a:ext cx="234206" cy="246221"/>
          </a:xfrm>
          <a:prstGeom prst="rect">
            <a:avLst/>
          </a:prstGeom>
          <a:noFill/>
        </p:spPr>
        <p:txBody>
          <a:bodyPr wrap="square" rtlCol="0">
            <a:spAutoFit/>
          </a:bodyPr>
          <a:lstStyle/>
          <a:p>
            <a:r>
              <a:rPr lang="en-US" sz="1000" dirty="0"/>
              <a:t>1</a:t>
            </a:r>
          </a:p>
        </p:txBody>
      </p:sp>
      <p:sp>
        <p:nvSpPr>
          <p:cNvPr id="51" name="TextBox 50">
            <a:extLst>
              <a:ext uri="{FF2B5EF4-FFF2-40B4-BE49-F238E27FC236}">
                <a16:creationId xmlns:a16="http://schemas.microsoft.com/office/drawing/2014/main" id="{66812009-818B-47F0-9E1A-598468701F9A}"/>
              </a:ext>
            </a:extLst>
          </p:cNvPr>
          <p:cNvSpPr txBox="1"/>
          <p:nvPr/>
        </p:nvSpPr>
        <p:spPr>
          <a:xfrm>
            <a:off x="8660553" y="1488829"/>
            <a:ext cx="3078443" cy="307777"/>
          </a:xfrm>
          <a:prstGeom prst="rect">
            <a:avLst/>
          </a:prstGeom>
          <a:noFill/>
        </p:spPr>
        <p:txBody>
          <a:bodyPr wrap="square" rtlCol="0">
            <a:spAutoFit/>
          </a:bodyPr>
          <a:lstStyle/>
          <a:p>
            <a:pPr algn="ctr"/>
            <a:r>
              <a:rPr lang="en-US" sz="1400" dirty="0"/>
              <a:t>area = w * h </a:t>
            </a:r>
            <a:r>
              <a:rPr lang="en-US" sz="1400" dirty="0">
                <a:solidFill>
                  <a:srgbClr val="FF0000"/>
                </a:solidFill>
              </a:rPr>
              <a:t>in luma samples</a:t>
            </a:r>
          </a:p>
        </p:txBody>
      </p:sp>
      <p:sp>
        <p:nvSpPr>
          <p:cNvPr id="52" name="TextBox 51">
            <a:extLst>
              <a:ext uri="{FF2B5EF4-FFF2-40B4-BE49-F238E27FC236}">
                <a16:creationId xmlns:a16="http://schemas.microsoft.com/office/drawing/2014/main" id="{F93CA39B-62F4-42B7-85FC-688176184F83}"/>
              </a:ext>
            </a:extLst>
          </p:cNvPr>
          <p:cNvSpPr txBox="1"/>
          <p:nvPr/>
        </p:nvSpPr>
        <p:spPr>
          <a:xfrm>
            <a:off x="5764441" y="2181420"/>
            <a:ext cx="336463"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cxnSp>
        <p:nvCxnSpPr>
          <p:cNvPr id="53" name="Straight Arrow Connector 52">
            <a:extLst>
              <a:ext uri="{FF2B5EF4-FFF2-40B4-BE49-F238E27FC236}">
                <a16:creationId xmlns:a16="http://schemas.microsoft.com/office/drawing/2014/main" id="{0FEC3047-791F-44DE-BBB2-A9175EF4C9F8}"/>
              </a:ext>
            </a:extLst>
          </p:cNvPr>
          <p:cNvCxnSpPr>
            <a:cxnSpLocks/>
            <a:stCxn id="48" idx="2"/>
            <a:endCxn id="54" idx="0"/>
          </p:cNvCxnSpPr>
          <p:nvPr/>
        </p:nvCxnSpPr>
        <p:spPr>
          <a:xfrm flipH="1">
            <a:off x="7104803" y="2673525"/>
            <a:ext cx="672866" cy="3153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60EDF726-E007-4C98-BBAD-9032F0163309}"/>
              </a:ext>
            </a:extLst>
          </p:cNvPr>
          <p:cNvSpPr txBox="1"/>
          <p:nvPr/>
        </p:nvSpPr>
        <p:spPr>
          <a:xfrm>
            <a:off x="6936571" y="2988854"/>
            <a:ext cx="336463"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sp>
        <p:nvSpPr>
          <p:cNvPr id="55" name="TextBox 54">
            <a:extLst>
              <a:ext uri="{FF2B5EF4-FFF2-40B4-BE49-F238E27FC236}">
                <a16:creationId xmlns:a16="http://schemas.microsoft.com/office/drawing/2014/main" id="{6031395A-B286-43D1-AA7A-DBF857029DD1}"/>
              </a:ext>
            </a:extLst>
          </p:cNvPr>
          <p:cNvSpPr txBox="1"/>
          <p:nvPr/>
        </p:nvSpPr>
        <p:spPr>
          <a:xfrm>
            <a:off x="7511329" y="2968096"/>
            <a:ext cx="2058058" cy="523220"/>
          </a:xfrm>
          <a:prstGeom prst="rect">
            <a:avLst/>
          </a:prstGeom>
          <a:noFill/>
        </p:spPr>
        <p:txBody>
          <a:bodyPr wrap="square" rtlCol="0">
            <a:spAutoFit/>
          </a:bodyPr>
          <a:lstStyle/>
          <a:p>
            <a:pPr algn="ctr"/>
            <a:r>
              <a:rPr lang="en-US" sz="1400" dirty="0"/>
              <a:t>area == 32 &amp;&amp; split == BT_V || split == BT_H?</a:t>
            </a:r>
          </a:p>
        </p:txBody>
      </p:sp>
      <p:cxnSp>
        <p:nvCxnSpPr>
          <p:cNvPr id="56" name="Straight Arrow Connector 55">
            <a:extLst>
              <a:ext uri="{FF2B5EF4-FFF2-40B4-BE49-F238E27FC236}">
                <a16:creationId xmlns:a16="http://schemas.microsoft.com/office/drawing/2014/main" id="{F367149A-416C-4985-8CFF-C74E26848045}"/>
              </a:ext>
            </a:extLst>
          </p:cNvPr>
          <p:cNvCxnSpPr>
            <a:cxnSpLocks/>
            <a:stCxn id="48" idx="2"/>
            <a:endCxn id="55" idx="0"/>
          </p:cNvCxnSpPr>
          <p:nvPr/>
        </p:nvCxnSpPr>
        <p:spPr>
          <a:xfrm>
            <a:off x="7777669" y="2673525"/>
            <a:ext cx="762689" cy="294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42358DFB-63D3-43B7-BF6E-11BAFCA7FEB0}"/>
              </a:ext>
            </a:extLst>
          </p:cNvPr>
          <p:cNvCxnSpPr>
            <a:cxnSpLocks/>
            <a:stCxn id="55" idx="2"/>
            <a:endCxn id="58" idx="0"/>
          </p:cNvCxnSpPr>
          <p:nvPr/>
        </p:nvCxnSpPr>
        <p:spPr>
          <a:xfrm flipH="1">
            <a:off x="7879983" y="3491316"/>
            <a:ext cx="660375" cy="394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415FA32C-1EBE-4C0E-AE44-3B92C0178A40}"/>
              </a:ext>
            </a:extLst>
          </p:cNvPr>
          <p:cNvSpPr txBox="1"/>
          <p:nvPr/>
        </p:nvSpPr>
        <p:spPr>
          <a:xfrm>
            <a:off x="7707480" y="3885703"/>
            <a:ext cx="345005"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sp>
        <p:nvSpPr>
          <p:cNvPr id="59" name="TextBox 58">
            <a:extLst>
              <a:ext uri="{FF2B5EF4-FFF2-40B4-BE49-F238E27FC236}">
                <a16:creationId xmlns:a16="http://schemas.microsoft.com/office/drawing/2014/main" id="{71BE32C9-DB57-43CB-9B3B-0C6578ED5794}"/>
              </a:ext>
            </a:extLst>
          </p:cNvPr>
          <p:cNvSpPr txBox="1"/>
          <p:nvPr/>
        </p:nvSpPr>
        <p:spPr>
          <a:xfrm>
            <a:off x="8353490" y="3864154"/>
            <a:ext cx="2058058" cy="523220"/>
          </a:xfrm>
          <a:prstGeom prst="rect">
            <a:avLst/>
          </a:prstGeom>
          <a:noFill/>
        </p:spPr>
        <p:txBody>
          <a:bodyPr wrap="square" rtlCol="0">
            <a:spAutoFit/>
          </a:bodyPr>
          <a:lstStyle/>
          <a:p>
            <a:pPr algn="ctr"/>
            <a:r>
              <a:rPr lang="en-US" sz="1400" dirty="0"/>
              <a:t>area == 64 &amp;&amp; split == BT_V || split == BT_H</a:t>
            </a:r>
          </a:p>
        </p:txBody>
      </p:sp>
      <p:cxnSp>
        <p:nvCxnSpPr>
          <p:cNvPr id="60" name="Straight Arrow Connector 59">
            <a:extLst>
              <a:ext uri="{FF2B5EF4-FFF2-40B4-BE49-F238E27FC236}">
                <a16:creationId xmlns:a16="http://schemas.microsoft.com/office/drawing/2014/main" id="{B267C9DF-1149-4B08-B0B3-F2556510C5C8}"/>
              </a:ext>
            </a:extLst>
          </p:cNvPr>
          <p:cNvCxnSpPr>
            <a:cxnSpLocks/>
            <a:stCxn id="55" idx="2"/>
            <a:endCxn id="59" idx="0"/>
          </p:cNvCxnSpPr>
          <p:nvPr/>
        </p:nvCxnSpPr>
        <p:spPr>
          <a:xfrm>
            <a:off x="8540358" y="3491316"/>
            <a:ext cx="842161" cy="3728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1EC5DCD9-E524-45F8-90DA-BD696458E1EB}"/>
              </a:ext>
            </a:extLst>
          </p:cNvPr>
          <p:cNvSpPr txBox="1"/>
          <p:nvPr/>
        </p:nvSpPr>
        <p:spPr>
          <a:xfrm>
            <a:off x="7883988" y="5049200"/>
            <a:ext cx="1553129" cy="307777"/>
          </a:xfrm>
          <a:prstGeom prst="rect">
            <a:avLst/>
          </a:prstGeom>
          <a:noFill/>
        </p:spPr>
        <p:txBody>
          <a:bodyPr wrap="square" rtlCol="0">
            <a:spAutoFit/>
          </a:bodyPr>
          <a:lstStyle/>
          <a:p>
            <a:pPr algn="ctr"/>
            <a:r>
              <a:rPr lang="en-US" sz="1400" dirty="0"/>
              <a:t>slice == intra?</a:t>
            </a:r>
          </a:p>
        </p:txBody>
      </p:sp>
      <p:cxnSp>
        <p:nvCxnSpPr>
          <p:cNvPr id="62" name="Straight Arrow Connector 61">
            <a:extLst>
              <a:ext uri="{FF2B5EF4-FFF2-40B4-BE49-F238E27FC236}">
                <a16:creationId xmlns:a16="http://schemas.microsoft.com/office/drawing/2014/main" id="{8F80A873-A22C-4CCF-9CD9-BE9DF4BC350A}"/>
              </a:ext>
            </a:extLst>
          </p:cNvPr>
          <p:cNvCxnSpPr>
            <a:cxnSpLocks/>
            <a:stCxn id="59" idx="2"/>
            <a:endCxn id="61" idx="0"/>
          </p:cNvCxnSpPr>
          <p:nvPr/>
        </p:nvCxnSpPr>
        <p:spPr>
          <a:xfrm flipH="1">
            <a:off x="8660553" y="4387374"/>
            <a:ext cx="721966" cy="6618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41B9500A-6DF5-4DD8-8614-F0B7E9C26A58}"/>
              </a:ext>
            </a:extLst>
          </p:cNvPr>
          <p:cNvCxnSpPr>
            <a:cxnSpLocks/>
            <a:stCxn id="61" idx="2"/>
            <a:endCxn id="64" idx="0"/>
          </p:cNvCxnSpPr>
          <p:nvPr/>
        </p:nvCxnSpPr>
        <p:spPr>
          <a:xfrm flipH="1">
            <a:off x="8137658" y="5356977"/>
            <a:ext cx="522895" cy="4788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1D46AE1E-F461-4451-B41F-BAC2F8174055}"/>
              </a:ext>
            </a:extLst>
          </p:cNvPr>
          <p:cNvSpPr txBox="1"/>
          <p:nvPr/>
        </p:nvSpPr>
        <p:spPr>
          <a:xfrm>
            <a:off x="7969426" y="5835815"/>
            <a:ext cx="336463"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cxnSp>
        <p:nvCxnSpPr>
          <p:cNvPr id="65" name="Straight Arrow Connector 64">
            <a:extLst>
              <a:ext uri="{FF2B5EF4-FFF2-40B4-BE49-F238E27FC236}">
                <a16:creationId xmlns:a16="http://schemas.microsoft.com/office/drawing/2014/main" id="{F002B928-9DEF-4999-A2DD-C8FE7DE93D50}"/>
              </a:ext>
            </a:extLst>
          </p:cNvPr>
          <p:cNvCxnSpPr>
            <a:cxnSpLocks/>
            <a:stCxn id="61" idx="2"/>
            <a:endCxn id="66" idx="0"/>
          </p:cNvCxnSpPr>
          <p:nvPr/>
        </p:nvCxnSpPr>
        <p:spPr>
          <a:xfrm>
            <a:off x="8660553" y="5356977"/>
            <a:ext cx="553735" cy="5400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33C5C247-0501-4870-B12F-F9596DF59F74}"/>
              </a:ext>
            </a:extLst>
          </p:cNvPr>
          <p:cNvSpPr txBox="1"/>
          <p:nvPr/>
        </p:nvSpPr>
        <p:spPr>
          <a:xfrm>
            <a:off x="9046056" y="5897042"/>
            <a:ext cx="336463" cy="307777"/>
          </a:xfrm>
          <a:prstGeom prst="rect">
            <a:avLst/>
          </a:prstGeom>
          <a:noFill/>
          <a:ln>
            <a:solidFill>
              <a:schemeClr val="accent1"/>
            </a:solidFill>
          </a:ln>
        </p:spPr>
        <p:txBody>
          <a:bodyPr wrap="square" rtlCol="0">
            <a:spAutoFit/>
          </a:bodyPr>
          <a:lstStyle/>
          <a:p>
            <a:r>
              <a:rPr lang="en-US" sz="1400" dirty="0">
                <a:solidFill>
                  <a:srgbClr val="FF0000"/>
                </a:solidFill>
              </a:rPr>
              <a:t>2</a:t>
            </a:r>
          </a:p>
        </p:txBody>
      </p:sp>
      <p:sp>
        <p:nvSpPr>
          <p:cNvPr id="67" name="TextBox 66">
            <a:extLst>
              <a:ext uri="{FF2B5EF4-FFF2-40B4-BE49-F238E27FC236}">
                <a16:creationId xmlns:a16="http://schemas.microsoft.com/office/drawing/2014/main" id="{E4D6D2D6-D0BF-4F25-B7E4-4AD777EA5816}"/>
              </a:ext>
            </a:extLst>
          </p:cNvPr>
          <p:cNvSpPr txBox="1"/>
          <p:nvPr/>
        </p:nvSpPr>
        <p:spPr>
          <a:xfrm>
            <a:off x="10002641" y="4940192"/>
            <a:ext cx="2058058" cy="523220"/>
          </a:xfrm>
          <a:prstGeom prst="rect">
            <a:avLst/>
          </a:prstGeom>
          <a:noFill/>
        </p:spPr>
        <p:txBody>
          <a:bodyPr wrap="square" rtlCol="0">
            <a:spAutoFit/>
          </a:bodyPr>
          <a:lstStyle/>
          <a:p>
            <a:pPr algn="ctr"/>
            <a:r>
              <a:rPr lang="en-US" sz="1400" dirty="0"/>
              <a:t>area == 128 &amp;&amp; split == TT_V || split == TT_H</a:t>
            </a:r>
          </a:p>
        </p:txBody>
      </p:sp>
      <p:cxnSp>
        <p:nvCxnSpPr>
          <p:cNvPr id="68" name="Straight Arrow Connector 67">
            <a:extLst>
              <a:ext uri="{FF2B5EF4-FFF2-40B4-BE49-F238E27FC236}">
                <a16:creationId xmlns:a16="http://schemas.microsoft.com/office/drawing/2014/main" id="{4010988C-368E-4CBF-8676-64E09833C868}"/>
              </a:ext>
            </a:extLst>
          </p:cNvPr>
          <p:cNvCxnSpPr>
            <a:cxnSpLocks/>
            <a:stCxn id="67" idx="2"/>
            <a:endCxn id="70" idx="0"/>
          </p:cNvCxnSpPr>
          <p:nvPr/>
        </p:nvCxnSpPr>
        <p:spPr>
          <a:xfrm>
            <a:off x="11031670" y="5463412"/>
            <a:ext cx="15720" cy="4499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E9A21A4C-D16D-48CB-9D2D-69445C8B0BC0}"/>
              </a:ext>
            </a:extLst>
          </p:cNvPr>
          <p:cNvCxnSpPr>
            <a:cxnSpLocks/>
            <a:stCxn id="59" idx="2"/>
            <a:endCxn id="67" idx="0"/>
          </p:cNvCxnSpPr>
          <p:nvPr/>
        </p:nvCxnSpPr>
        <p:spPr>
          <a:xfrm>
            <a:off x="9382519" y="4387374"/>
            <a:ext cx="1649151" cy="5528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6FC3A449-5057-4261-B884-D38134744C0D}"/>
              </a:ext>
            </a:extLst>
          </p:cNvPr>
          <p:cNvSpPr txBox="1"/>
          <p:nvPr/>
        </p:nvSpPr>
        <p:spPr>
          <a:xfrm>
            <a:off x="10879158" y="5913314"/>
            <a:ext cx="336463" cy="307777"/>
          </a:xfrm>
          <a:prstGeom prst="rect">
            <a:avLst/>
          </a:prstGeom>
          <a:noFill/>
          <a:ln>
            <a:solidFill>
              <a:schemeClr val="accent1"/>
            </a:solidFill>
          </a:ln>
        </p:spPr>
        <p:txBody>
          <a:bodyPr wrap="square" rtlCol="0">
            <a:spAutoFit/>
          </a:bodyPr>
          <a:lstStyle/>
          <a:p>
            <a:r>
              <a:rPr lang="en-US" sz="1400" dirty="0">
                <a:solidFill>
                  <a:srgbClr val="FF0000"/>
                </a:solidFill>
              </a:rPr>
              <a:t>0</a:t>
            </a:r>
          </a:p>
        </p:txBody>
      </p:sp>
      <p:cxnSp>
        <p:nvCxnSpPr>
          <p:cNvPr id="71" name="Straight Arrow Connector 70">
            <a:extLst>
              <a:ext uri="{FF2B5EF4-FFF2-40B4-BE49-F238E27FC236}">
                <a16:creationId xmlns:a16="http://schemas.microsoft.com/office/drawing/2014/main" id="{E6EC76A7-0A10-4768-AA24-2B60F907C321}"/>
              </a:ext>
            </a:extLst>
          </p:cNvPr>
          <p:cNvCxnSpPr>
            <a:cxnSpLocks/>
            <a:stCxn id="67" idx="1"/>
            <a:endCxn id="61" idx="3"/>
          </p:cNvCxnSpPr>
          <p:nvPr/>
        </p:nvCxnSpPr>
        <p:spPr>
          <a:xfrm flipH="1">
            <a:off x="9437117" y="5201802"/>
            <a:ext cx="565524" cy="12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6CAD7D60-359B-4351-85BF-C97AA1582580}"/>
              </a:ext>
            </a:extLst>
          </p:cNvPr>
          <p:cNvSpPr txBox="1"/>
          <p:nvPr/>
        </p:nvSpPr>
        <p:spPr>
          <a:xfrm>
            <a:off x="845023" y="2250901"/>
            <a:ext cx="336463" cy="307777"/>
          </a:xfrm>
          <a:prstGeom prst="rect">
            <a:avLst/>
          </a:prstGeom>
          <a:noFill/>
          <a:ln>
            <a:solidFill>
              <a:schemeClr val="accent1"/>
            </a:solidFill>
          </a:ln>
        </p:spPr>
        <p:txBody>
          <a:bodyPr wrap="square" rtlCol="0">
            <a:spAutoFit/>
          </a:bodyPr>
          <a:lstStyle/>
          <a:p>
            <a:r>
              <a:rPr lang="en-US" sz="1400" dirty="0">
                <a:solidFill>
                  <a:srgbClr val="FF0000"/>
                </a:solidFill>
              </a:rPr>
              <a:t>0</a:t>
            </a:r>
          </a:p>
        </p:txBody>
      </p:sp>
      <p:sp>
        <p:nvSpPr>
          <p:cNvPr id="94" name="TextBox 93">
            <a:extLst>
              <a:ext uri="{FF2B5EF4-FFF2-40B4-BE49-F238E27FC236}">
                <a16:creationId xmlns:a16="http://schemas.microsoft.com/office/drawing/2014/main" id="{DD9454F0-4197-452A-98DA-A59DEFCC3B80}"/>
              </a:ext>
            </a:extLst>
          </p:cNvPr>
          <p:cNvSpPr txBox="1"/>
          <p:nvPr/>
        </p:nvSpPr>
        <p:spPr>
          <a:xfrm>
            <a:off x="846498" y="2873822"/>
            <a:ext cx="336463"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sp>
        <p:nvSpPr>
          <p:cNvPr id="95" name="TextBox 94">
            <a:extLst>
              <a:ext uri="{FF2B5EF4-FFF2-40B4-BE49-F238E27FC236}">
                <a16:creationId xmlns:a16="http://schemas.microsoft.com/office/drawing/2014/main" id="{AE525F1D-7201-4EBE-A9A6-5B2ABBAE4A13}"/>
              </a:ext>
            </a:extLst>
          </p:cNvPr>
          <p:cNvSpPr txBox="1"/>
          <p:nvPr/>
        </p:nvSpPr>
        <p:spPr>
          <a:xfrm>
            <a:off x="830223" y="3478985"/>
            <a:ext cx="336463" cy="307777"/>
          </a:xfrm>
          <a:prstGeom prst="rect">
            <a:avLst/>
          </a:prstGeom>
          <a:noFill/>
          <a:ln>
            <a:solidFill>
              <a:schemeClr val="accent1"/>
            </a:solidFill>
          </a:ln>
        </p:spPr>
        <p:txBody>
          <a:bodyPr wrap="square" rtlCol="0">
            <a:spAutoFit/>
          </a:bodyPr>
          <a:lstStyle/>
          <a:p>
            <a:r>
              <a:rPr lang="en-US" sz="1400" dirty="0">
                <a:solidFill>
                  <a:srgbClr val="FF0000"/>
                </a:solidFill>
              </a:rPr>
              <a:t>2</a:t>
            </a:r>
          </a:p>
        </p:txBody>
      </p:sp>
      <p:sp>
        <p:nvSpPr>
          <p:cNvPr id="96" name="TextBox 95">
            <a:extLst>
              <a:ext uri="{FF2B5EF4-FFF2-40B4-BE49-F238E27FC236}">
                <a16:creationId xmlns:a16="http://schemas.microsoft.com/office/drawing/2014/main" id="{66492FCA-F553-4ACD-98A1-C886338BA830}"/>
              </a:ext>
            </a:extLst>
          </p:cNvPr>
          <p:cNvSpPr txBox="1"/>
          <p:nvPr/>
        </p:nvSpPr>
        <p:spPr>
          <a:xfrm>
            <a:off x="1278383" y="2197634"/>
            <a:ext cx="29828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No SCIPU restriction</a:t>
            </a:r>
          </a:p>
        </p:txBody>
      </p:sp>
      <p:sp>
        <p:nvSpPr>
          <p:cNvPr id="97" name="TextBox 96">
            <a:extLst>
              <a:ext uri="{FF2B5EF4-FFF2-40B4-BE49-F238E27FC236}">
                <a16:creationId xmlns:a16="http://schemas.microsoft.com/office/drawing/2014/main" id="{5E53DFD9-AD23-47C4-A141-F7FAEED96B4E}"/>
              </a:ext>
            </a:extLst>
          </p:cNvPr>
          <p:cNvSpPr txBox="1"/>
          <p:nvPr/>
        </p:nvSpPr>
        <p:spPr>
          <a:xfrm>
            <a:off x="1181485" y="2838404"/>
            <a:ext cx="388389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Inferred intra SCIPU without signaling</a:t>
            </a:r>
          </a:p>
        </p:txBody>
      </p:sp>
      <p:sp>
        <p:nvSpPr>
          <p:cNvPr id="98" name="TextBox 97">
            <a:extLst>
              <a:ext uri="{FF2B5EF4-FFF2-40B4-BE49-F238E27FC236}">
                <a16:creationId xmlns:a16="http://schemas.microsoft.com/office/drawing/2014/main" id="{49F77513-D20D-4BA8-891B-0B74CFDD65B5}"/>
              </a:ext>
            </a:extLst>
          </p:cNvPr>
          <p:cNvSpPr txBox="1"/>
          <p:nvPr/>
        </p:nvSpPr>
        <p:spPr>
          <a:xfrm>
            <a:off x="1166686" y="3443931"/>
            <a:ext cx="388389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Inter or intra SCIPU and 1 flag is signaled</a:t>
            </a:r>
            <a:endParaRPr lang="en-US" sz="1600" dirty="0">
              <a:solidFill>
                <a:schemeClr val="tx1"/>
              </a:solidFill>
            </a:endParaRPr>
          </a:p>
        </p:txBody>
      </p:sp>
      <p:sp>
        <p:nvSpPr>
          <p:cNvPr id="99" name="TextBox 98">
            <a:extLst>
              <a:ext uri="{FF2B5EF4-FFF2-40B4-BE49-F238E27FC236}">
                <a16:creationId xmlns:a16="http://schemas.microsoft.com/office/drawing/2014/main" id="{5B6D0E5D-7C0F-45EF-843B-BF20533015DE}"/>
              </a:ext>
            </a:extLst>
          </p:cNvPr>
          <p:cNvSpPr txBox="1"/>
          <p:nvPr/>
        </p:nvSpPr>
        <p:spPr>
          <a:xfrm flipH="1">
            <a:off x="7989945" y="2613475"/>
            <a:ext cx="460590" cy="246221"/>
          </a:xfrm>
          <a:prstGeom prst="rect">
            <a:avLst/>
          </a:prstGeom>
          <a:noFill/>
        </p:spPr>
        <p:txBody>
          <a:bodyPr wrap="square" rtlCol="0">
            <a:spAutoFit/>
          </a:bodyPr>
          <a:lstStyle/>
          <a:p>
            <a:pPr algn="ctr"/>
            <a:r>
              <a:rPr lang="en-US" sz="1000" dirty="0"/>
              <a:t>0</a:t>
            </a:r>
          </a:p>
        </p:txBody>
      </p:sp>
      <p:sp>
        <p:nvSpPr>
          <p:cNvPr id="100" name="TextBox 99">
            <a:extLst>
              <a:ext uri="{FF2B5EF4-FFF2-40B4-BE49-F238E27FC236}">
                <a16:creationId xmlns:a16="http://schemas.microsoft.com/office/drawing/2014/main" id="{E5A7DD86-78C4-436E-A760-E0BEE076B91B}"/>
              </a:ext>
            </a:extLst>
          </p:cNvPr>
          <p:cNvSpPr txBox="1"/>
          <p:nvPr/>
        </p:nvSpPr>
        <p:spPr>
          <a:xfrm flipH="1">
            <a:off x="8727880" y="3458411"/>
            <a:ext cx="460590" cy="246221"/>
          </a:xfrm>
          <a:prstGeom prst="rect">
            <a:avLst/>
          </a:prstGeom>
          <a:noFill/>
        </p:spPr>
        <p:txBody>
          <a:bodyPr wrap="square" rtlCol="0">
            <a:spAutoFit/>
          </a:bodyPr>
          <a:lstStyle/>
          <a:p>
            <a:pPr algn="ctr"/>
            <a:r>
              <a:rPr lang="en-US" sz="1000" dirty="0"/>
              <a:t>0</a:t>
            </a:r>
          </a:p>
        </p:txBody>
      </p:sp>
      <p:sp>
        <p:nvSpPr>
          <p:cNvPr id="101" name="TextBox 100">
            <a:extLst>
              <a:ext uri="{FF2B5EF4-FFF2-40B4-BE49-F238E27FC236}">
                <a16:creationId xmlns:a16="http://schemas.microsoft.com/office/drawing/2014/main" id="{D09CA000-11DF-46E4-B3C8-55D0C82DC357}"/>
              </a:ext>
            </a:extLst>
          </p:cNvPr>
          <p:cNvSpPr txBox="1"/>
          <p:nvPr/>
        </p:nvSpPr>
        <p:spPr>
          <a:xfrm flipH="1">
            <a:off x="9573391" y="4301615"/>
            <a:ext cx="460590" cy="246221"/>
          </a:xfrm>
          <a:prstGeom prst="rect">
            <a:avLst/>
          </a:prstGeom>
          <a:noFill/>
        </p:spPr>
        <p:txBody>
          <a:bodyPr wrap="square" rtlCol="0">
            <a:spAutoFit/>
          </a:bodyPr>
          <a:lstStyle/>
          <a:p>
            <a:pPr algn="ctr"/>
            <a:r>
              <a:rPr lang="en-US" sz="1000" dirty="0"/>
              <a:t>0</a:t>
            </a:r>
          </a:p>
        </p:txBody>
      </p:sp>
      <p:sp>
        <p:nvSpPr>
          <p:cNvPr id="102" name="TextBox 101">
            <a:extLst>
              <a:ext uri="{FF2B5EF4-FFF2-40B4-BE49-F238E27FC236}">
                <a16:creationId xmlns:a16="http://schemas.microsoft.com/office/drawing/2014/main" id="{A0F3480D-43D2-4AF8-93C6-684363E22805}"/>
              </a:ext>
            </a:extLst>
          </p:cNvPr>
          <p:cNvSpPr txBox="1"/>
          <p:nvPr/>
        </p:nvSpPr>
        <p:spPr>
          <a:xfrm flipH="1">
            <a:off x="10879158" y="5384938"/>
            <a:ext cx="460590" cy="246221"/>
          </a:xfrm>
          <a:prstGeom prst="rect">
            <a:avLst/>
          </a:prstGeom>
          <a:noFill/>
        </p:spPr>
        <p:txBody>
          <a:bodyPr wrap="square" rtlCol="0">
            <a:spAutoFit/>
          </a:bodyPr>
          <a:lstStyle/>
          <a:p>
            <a:pPr algn="ctr"/>
            <a:r>
              <a:rPr lang="en-US" sz="1000" dirty="0"/>
              <a:t>0</a:t>
            </a:r>
          </a:p>
        </p:txBody>
      </p:sp>
      <p:sp>
        <p:nvSpPr>
          <p:cNvPr id="103" name="TextBox 102">
            <a:extLst>
              <a:ext uri="{FF2B5EF4-FFF2-40B4-BE49-F238E27FC236}">
                <a16:creationId xmlns:a16="http://schemas.microsoft.com/office/drawing/2014/main" id="{EDAF6ACA-2EBE-40E8-8052-969151797BC6}"/>
              </a:ext>
            </a:extLst>
          </p:cNvPr>
          <p:cNvSpPr txBox="1"/>
          <p:nvPr/>
        </p:nvSpPr>
        <p:spPr>
          <a:xfrm flipH="1">
            <a:off x="8634818" y="5285396"/>
            <a:ext cx="460590" cy="246221"/>
          </a:xfrm>
          <a:prstGeom prst="rect">
            <a:avLst/>
          </a:prstGeom>
          <a:noFill/>
        </p:spPr>
        <p:txBody>
          <a:bodyPr wrap="square" rtlCol="0">
            <a:spAutoFit/>
          </a:bodyPr>
          <a:lstStyle/>
          <a:p>
            <a:pPr algn="ctr"/>
            <a:r>
              <a:rPr lang="en-US" sz="1000" dirty="0"/>
              <a:t>0</a:t>
            </a:r>
          </a:p>
        </p:txBody>
      </p:sp>
      <p:sp>
        <p:nvSpPr>
          <p:cNvPr id="104" name="TextBox 103">
            <a:extLst>
              <a:ext uri="{FF2B5EF4-FFF2-40B4-BE49-F238E27FC236}">
                <a16:creationId xmlns:a16="http://schemas.microsoft.com/office/drawing/2014/main" id="{C4459BE6-6706-48BC-B228-0BD7DE17D7EB}"/>
              </a:ext>
            </a:extLst>
          </p:cNvPr>
          <p:cNvSpPr txBox="1"/>
          <p:nvPr/>
        </p:nvSpPr>
        <p:spPr>
          <a:xfrm flipH="1">
            <a:off x="9660932" y="4974877"/>
            <a:ext cx="460590" cy="246221"/>
          </a:xfrm>
          <a:prstGeom prst="rect">
            <a:avLst/>
          </a:prstGeom>
          <a:noFill/>
        </p:spPr>
        <p:txBody>
          <a:bodyPr wrap="square" rtlCol="0">
            <a:spAutoFit/>
          </a:bodyPr>
          <a:lstStyle/>
          <a:p>
            <a:pPr algn="ctr"/>
            <a:r>
              <a:rPr lang="en-US" sz="1000" dirty="0"/>
              <a:t>1</a:t>
            </a:r>
          </a:p>
        </p:txBody>
      </p:sp>
      <p:sp>
        <p:nvSpPr>
          <p:cNvPr id="105" name="TextBox 104">
            <a:extLst>
              <a:ext uri="{FF2B5EF4-FFF2-40B4-BE49-F238E27FC236}">
                <a16:creationId xmlns:a16="http://schemas.microsoft.com/office/drawing/2014/main" id="{198C458D-B69E-460A-BB3A-278B71D91963}"/>
              </a:ext>
            </a:extLst>
          </p:cNvPr>
          <p:cNvSpPr txBox="1"/>
          <p:nvPr/>
        </p:nvSpPr>
        <p:spPr>
          <a:xfrm>
            <a:off x="7242591" y="2656757"/>
            <a:ext cx="234206" cy="246221"/>
          </a:xfrm>
          <a:prstGeom prst="rect">
            <a:avLst/>
          </a:prstGeom>
          <a:noFill/>
        </p:spPr>
        <p:txBody>
          <a:bodyPr wrap="square" rtlCol="0">
            <a:spAutoFit/>
          </a:bodyPr>
          <a:lstStyle/>
          <a:p>
            <a:r>
              <a:rPr lang="en-US" sz="1000" dirty="0"/>
              <a:t>1</a:t>
            </a:r>
          </a:p>
        </p:txBody>
      </p:sp>
      <p:sp>
        <p:nvSpPr>
          <p:cNvPr id="106" name="TextBox 105">
            <a:extLst>
              <a:ext uri="{FF2B5EF4-FFF2-40B4-BE49-F238E27FC236}">
                <a16:creationId xmlns:a16="http://schemas.microsoft.com/office/drawing/2014/main" id="{282FCAAA-27AE-45B4-B4B2-86EE0B317169}"/>
              </a:ext>
            </a:extLst>
          </p:cNvPr>
          <p:cNvSpPr txBox="1"/>
          <p:nvPr/>
        </p:nvSpPr>
        <p:spPr>
          <a:xfrm>
            <a:off x="7989657" y="3498353"/>
            <a:ext cx="234206" cy="246221"/>
          </a:xfrm>
          <a:prstGeom prst="rect">
            <a:avLst/>
          </a:prstGeom>
          <a:noFill/>
        </p:spPr>
        <p:txBody>
          <a:bodyPr wrap="square" rtlCol="0">
            <a:spAutoFit/>
          </a:bodyPr>
          <a:lstStyle/>
          <a:p>
            <a:r>
              <a:rPr lang="en-US" sz="1000" dirty="0"/>
              <a:t>1</a:t>
            </a:r>
          </a:p>
        </p:txBody>
      </p:sp>
      <p:sp>
        <p:nvSpPr>
          <p:cNvPr id="107" name="TextBox 106">
            <a:extLst>
              <a:ext uri="{FF2B5EF4-FFF2-40B4-BE49-F238E27FC236}">
                <a16:creationId xmlns:a16="http://schemas.microsoft.com/office/drawing/2014/main" id="{0EF706B3-2D2E-4F7F-97D3-BDC045CEB0C8}"/>
              </a:ext>
            </a:extLst>
          </p:cNvPr>
          <p:cNvSpPr txBox="1"/>
          <p:nvPr/>
        </p:nvSpPr>
        <p:spPr>
          <a:xfrm>
            <a:off x="8937420" y="4379729"/>
            <a:ext cx="234206" cy="246221"/>
          </a:xfrm>
          <a:prstGeom prst="rect">
            <a:avLst/>
          </a:prstGeom>
          <a:noFill/>
        </p:spPr>
        <p:txBody>
          <a:bodyPr wrap="square" rtlCol="0">
            <a:spAutoFit/>
          </a:bodyPr>
          <a:lstStyle/>
          <a:p>
            <a:r>
              <a:rPr lang="en-US" sz="1000" dirty="0"/>
              <a:t>1</a:t>
            </a:r>
          </a:p>
        </p:txBody>
      </p:sp>
      <p:sp>
        <p:nvSpPr>
          <p:cNvPr id="108" name="TextBox 107">
            <a:extLst>
              <a:ext uri="{FF2B5EF4-FFF2-40B4-BE49-F238E27FC236}">
                <a16:creationId xmlns:a16="http://schemas.microsoft.com/office/drawing/2014/main" id="{823E1396-5717-4AD3-AC14-A10370AFFE7F}"/>
              </a:ext>
            </a:extLst>
          </p:cNvPr>
          <p:cNvSpPr txBox="1"/>
          <p:nvPr/>
        </p:nvSpPr>
        <p:spPr>
          <a:xfrm>
            <a:off x="8255493" y="5313851"/>
            <a:ext cx="234206" cy="246221"/>
          </a:xfrm>
          <a:prstGeom prst="rect">
            <a:avLst/>
          </a:prstGeom>
          <a:noFill/>
        </p:spPr>
        <p:txBody>
          <a:bodyPr wrap="square" rtlCol="0">
            <a:spAutoFit/>
          </a:bodyPr>
          <a:lstStyle/>
          <a:p>
            <a:r>
              <a:rPr lang="en-US" sz="1000" dirty="0"/>
              <a:t>1</a:t>
            </a:r>
          </a:p>
        </p:txBody>
      </p:sp>
    </p:spTree>
    <p:extLst>
      <p:ext uri="{BB962C8B-B14F-4D97-AF65-F5344CB8AC3E}">
        <p14:creationId xmlns:p14="http://schemas.microsoft.com/office/powerpoint/2010/main" val="3245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FF6E7-D688-4797-9E5F-7FBD106441E4}"/>
              </a:ext>
            </a:extLst>
          </p:cNvPr>
          <p:cNvSpPr>
            <a:spLocks noGrp="1"/>
          </p:cNvSpPr>
          <p:nvPr>
            <p:ph type="title"/>
          </p:nvPr>
        </p:nvSpPr>
        <p:spPr>
          <a:xfrm>
            <a:off x="472173" y="221937"/>
            <a:ext cx="11512681" cy="1510631"/>
          </a:xfrm>
        </p:spPr>
        <p:txBody>
          <a:bodyPr/>
          <a:lstStyle/>
          <a:p>
            <a:r>
              <a:rPr lang="en-US" dirty="0"/>
              <a:t>Problem: </a:t>
            </a:r>
            <a:br>
              <a:rPr lang="en-US" dirty="0"/>
            </a:br>
            <a:r>
              <a:rPr lang="en-US" dirty="0"/>
              <a:t>SCIPU constraint derivation works correctly only YUV 4:2:0</a:t>
            </a:r>
          </a:p>
        </p:txBody>
      </p:sp>
      <p:sp>
        <p:nvSpPr>
          <p:cNvPr id="4" name="Footer Placeholder 3">
            <a:extLst>
              <a:ext uri="{FF2B5EF4-FFF2-40B4-BE49-F238E27FC236}">
                <a16:creationId xmlns:a16="http://schemas.microsoft.com/office/drawing/2014/main" id="{D55AA467-AEB3-4307-89E1-3E91A5EED3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EFB33108-8883-4151-B43C-704D8D0FF0EF}"/>
              </a:ext>
            </a:extLst>
          </p:cNvPr>
          <p:cNvSpPr>
            <a:spLocks noGrp="1"/>
          </p:cNvSpPr>
          <p:nvPr>
            <p:ph type="subTitle" idx="1"/>
          </p:nvPr>
        </p:nvSpPr>
        <p:spPr>
          <a:xfrm>
            <a:off x="479793" y="1890943"/>
            <a:ext cx="11202619" cy="4563123"/>
          </a:xfrm>
        </p:spPr>
        <p:txBody>
          <a:bodyPr/>
          <a:lstStyle/>
          <a:p>
            <a:pPr marL="342900" indent="-342900">
              <a:buFont typeface="Arial" panose="020B0604020202020204" pitchFamily="34" charset="0"/>
              <a:buChar char="•"/>
            </a:pPr>
            <a:r>
              <a:rPr lang="en-US" dirty="0"/>
              <a:t>2x2/2x4/4x2 chroma blocks do not exist in YUV 4:0:0 and YUV 4:4:4</a:t>
            </a:r>
          </a:p>
          <a:p>
            <a:r>
              <a:rPr lang="en-US" dirty="0">
                <a:sym typeface="Wingdings" panose="05000000000000000000" pitchFamily="2" charset="2"/>
              </a:rPr>
              <a:t>    No need SCIPU constraint</a:t>
            </a:r>
            <a:endParaRPr lang="en-US" dirty="0"/>
          </a:p>
          <a:p>
            <a:pPr marL="342900" indent="-342900">
              <a:buFont typeface="Arial" panose="020B0604020202020204" pitchFamily="34" charset="0"/>
              <a:buChar char="•"/>
            </a:pPr>
            <a:r>
              <a:rPr lang="en-US" dirty="0"/>
              <a:t>Some cases, 2x2/2x4/4x2 occurs in YUV 4:2:0 but not in YUV 4:2:2</a:t>
            </a:r>
          </a:p>
          <a:p>
            <a:endParaRPr lang="en-US" dirty="0"/>
          </a:p>
        </p:txBody>
      </p:sp>
      <p:pic>
        <p:nvPicPr>
          <p:cNvPr id="6" name="Picture 5">
            <a:extLst>
              <a:ext uri="{FF2B5EF4-FFF2-40B4-BE49-F238E27FC236}">
                <a16:creationId xmlns:a16="http://schemas.microsoft.com/office/drawing/2014/main" id="{47A382CA-C7C3-40F5-B7F6-BF78528035A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89763" y="3310966"/>
            <a:ext cx="5120640" cy="3200400"/>
          </a:xfrm>
          <a:prstGeom prst="rect">
            <a:avLst/>
          </a:prstGeom>
          <a:noFill/>
          <a:ln>
            <a:noFill/>
          </a:ln>
        </p:spPr>
      </p:pic>
      <p:sp>
        <p:nvSpPr>
          <p:cNvPr id="7" name="TextBox 6">
            <a:extLst>
              <a:ext uri="{FF2B5EF4-FFF2-40B4-BE49-F238E27FC236}">
                <a16:creationId xmlns:a16="http://schemas.microsoft.com/office/drawing/2014/main" id="{99C3D686-839F-48A6-8794-1FBC3E0A7089}"/>
              </a:ext>
            </a:extLst>
          </p:cNvPr>
          <p:cNvSpPr txBox="1"/>
          <p:nvPr/>
        </p:nvSpPr>
        <p:spPr>
          <a:xfrm>
            <a:off x="7904959" y="4911166"/>
            <a:ext cx="2982897" cy="65248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No SCIPU restriction in these coding trees for YUV 4:2:2 </a:t>
            </a:r>
          </a:p>
        </p:txBody>
      </p:sp>
    </p:spTree>
    <p:extLst>
      <p:ext uri="{BB962C8B-B14F-4D97-AF65-F5344CB8AC3E}">
        <p14:creationId xmlns:p14="http://schemas.microsoft.com/office/powerpoint/2010/main" val="80698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5FF7-6B30-41EA-877B-22D977164956}"/>
              </a:ext>
            </a:extLst>
          </p:cNvPr>
          <p:cNvSpPr>
            <a:spLocks noGrp="1"/>
          </p:cNvSpPr>
          <p:nvPr>
            <p:ph type="title"/>
          </p:nvPr>
        </p:nvSpPr>
        <p:spPr/>
        <p:txBody>
          <a:bodyPr/>
          <a:lstStyle/>
          <a:p>
            <a:r>
              <a:rPr lang="en-US" dirty="0"/>
              <a:t>Proposed fix</a:t>
            </a:r>
          </a:p>
        </p:txBody>
      </p:sp>
      <p:sp>
        <p:nvSpPr>
          <p:cNvPr id="4" name="Footer Placeholder 3">
            <a:extLst>
              <a:ext uri="{FF2B5EF4-FFF2-40B4-BE49-F238E27FC236}">
                <a16:creationId xmlns:a16="http://schemas.microsoft.com/office/drawing/2014/main" id="{61A35B1F-906E-4317-9516-01256E92D9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43C7556-F010-4ADD-B125-E30704036E6B}"/>
              </a:ext>
            </a:extLst>
          </p:cNvPr>
          <p:cNvSpPr>
            <a:spLocks noGrp="1"/>
          </p:cNvSpPr>
          <p:nvPr>
            <p:ph type="subTitle" idx="1"/>
          </p:nvPr>
        </p:nvSpPr>
        <p:spPr>
          <a:xfrm>
            <a:off x="479793" y="1890943"/>
            <a:ext cx="11202619" cy="4563123"/>
          </a:xfrm>
        </p:spPr>
        <p:txBody>
          <a:bodyPr/>
          <a:lstStyle/>
          <a:p>
            <a:pPr marL="342900" indent="-342900">
              <a:lnSpc>
                <a:spcPct val="150000"/>
              </a:lnSpc>
              <a:buFont typeface="Arial" panose="020B0604020202020204" pitchFamily="34" charset="0"/>
              <a:buChar char="•"/>
            </a:pPr>
            <a:r>
              <a:rPr lang="en-US" dirty="0"/>
              <a:t>Disable SCIPU constraint in YUV 4:0:0 and YUV 4:4:4</a:t>
            </a:r>
          </a:p>
          <a:p>
            <a:pPr marL="342900" indent="-342900">
              <a:lnSpc>
                <a:spcPct val="150000"/>
              </a:lnSpc>
              <a:buFont typeface="Arial" panose="020B0604020202020204" pitchFamily="34" charset="0"/>
              <a:buChar char="•"/>
            </a:pPr>
            <a:r>
              <a:rPr lang="en-US" dirty="0"/>
              <a:t>In YUV 4:2:2, remove SCIPU restriction in coding trees where there is no 2x2/2x4/4x2 blocks</a:t>
            </a:r>
          </a:p>
          <a:p>
            <a:pPr marL="800100" lvl="1" indent="-342900" algn="l">
              <a:lnSpc>
                <a:spcPct val="150000"/>
              </a:lnSpc>
              <a:buFont typeface="Arial" panose="020B0604020202020204" pitchFamily="34" charset="0"/>
              <a:buChar char="•"/>
            </a:pPr>
            <a:r>
              <a:rPr lang="en-US" dirty="0"/>
              <a:t>Method 1: Using chroma scaling factors in SCIPU constraint derivation</a:t>
            </a:r>
          </a:p>
          <a:p>
            <a:pPr marL="800100" lvl="1" indent="-342900" algn="l">
              <a:lnSpc>
                <a:spcPct val="150000"/>
              </a:lnSpc>
              <a:buFont typeface="Arial" panose="020B0604020202020204" pitchFamily="34" charset="0"/>
              <a:buChar char="•"/>
            </a:pPr>
            <a:r>
              <a:rPr lang="en-US" dirty="0"/>
              <a:t>Method 2: Use chroma block size in SCIPU constraint derivation</a:t>
            </a:r>
          </a:p>
          <a:p>
            <a:endParaRPr lang="en-US" dirty="0"/>
          </a:p>
        </p:txBody>
      </p:sp>
    </p:spTree>
    <p:extLst>
      <p:ext uri="{BB962C8B-B14F-4D97-AF65-F5344CB8AC3E}">
        <p14:creationId xmlns:p14="http://schemas.microsoft.com/office/powerpoint/2010/main" val="159208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54D01-12C0-4362-AF01-46B35CBCB139}"/>
              </a:ext>
            </a:extLst>
          </p:cNvPr>
          <p:cNvSpPr>
            <a:spLocks noGrp="1"/>
          </p:cNvSpPr>
          <p:nvPr>
            <p:ph type="title"/>
          </p:nvPr>
        </p:nvSpPr>
        <p:spPr>
          <a:xfrm>
            <a:off x="472173" y="575576"/>
            <a:ext cx="11557070" cy="429028"/>
          </a:xfrm>
        </p:spPr>
        <p:txBody>
          <a:bodyPr/>
          <a:lstStyle/>
          <a:p>
            <a:r>
              <a:rPr lang="en-US" dirty="0"/>
              <a:t>Proposed method 2: Use chroma size base on luma split</a:t>
            </a:r>
          </a:p>
        </p:txBody>
      </p:sp>
      <p:sp>
        <p:nvSpPr>
          <p:cNvPr id="3" name="Content Placeholder 2">
            <a:extLst>
              <a:ext uri="{FF2B5EF4-FFF2-40B4-BE49-F238E27FC236}">
                <a16:creationId xmlns:a16="http://schemas.microsoft.com/office/drawing/2014/main" id="{CE36DDFC-42E3-4F4C-AF19-5F35E4AEC7B6}"/>
              </a:ext>
            </a:extLst>
          </p:cNvPr>
          <p:cNvSpPr>
            <a:spLocks noGrp="1"/>
          </p:cNvSpPr>
          <p:nvPr>
            <p:ph idx="1"/>
          </p:nvPr>
        </p:nvSpPr>
        <p:spPr>
          <a:xfrm>
            <a:off x="899350" y="1773327"/>
            <a:ext cx="10515600" cy="4351338"/>
          </a:xfrm>
        </p:spPr>
        <p:txBody>
          <a:bodyPr/>
          <a:lstStyle/>
          <a:p>
            <a:pPr marL="0" indent="0">
              <a:buNone/>
            </a:pPr>
            <a:endParaRPr lang="en-US" sz="2000" dirty="0"/>
          </a:p>
          <a:p>
            <a:pPr marL="0" indent="0">
              <a:buNone/>
            </a:pPr>
            <a:r>
              <a:rPr lang="en-US" sz="2000" dirty="0"/>
              <a:t>minL = w*h</a:t>
            </a:r>
          </a:p>
          <a:p>
            <a:pPr marL="0" indent="0">
              <a:buNone/>
            </a:pPr>
            <a:r>
              <a:rPr lang="en-US" sz="2000" dirty="0"/>
              <a:t>if split == BT_H or BT_V, minL = minL &gt;&gt;1</a:t>
            </a:r>
          </a:p>
          <a:p>
            <a:pPr marL="0" indent="0">
              <a:buNone/>
            </a:pPr>
            <a:r>
              <a:rPr lang="en-US" sz="2000" dirty="0"/>
              <a:t>Else if split = TT_H or TT_V or QT, minL = minL &gt;&gt;2</a:t>
            </a:r>
          </a:p>
          <a:p>
            <a:pPr marL="0" indent="0">
              <a:buNone/>
            </a:pPr>
            <a:endParaRPr lang="en-US" sz="2000" dirty="0"/>
          </a:p>
          <a:p>
            <a:pPr marL="0" indent="0">
              <a:buNone/>
            </a:pPr>
            <a:r>
              <a:rPr lang="en-US" sz="2000" dirty="0"/>
              <a:t>sclX, sclY is the chroma scaling factors </a:t>
            </a:r>
          </a:p>
        </p:txBody>
      </p:sp>
      <p:sp>
        <p:nvSpPr>
          <p:cNvPr id="6" name="TextBox 5">
            <a:extLst>
              <a:ext uri="{FF2B5EF4-FFF2-40B4-BE49-F238E27FC236}">
                <a16:creationId xmlns:a16="http://schemas.microsoft.com/office/drawing/2014/main" id="{4A9B0763-7A36-4CD3-BB41-83D903785048}"/>
              </a:ext>
            </a:extLst>
          </p:cNvPr>
          <p:cNvSpPr txBox="1"/>
          <p:nvPr/>
        </p:nvSpPr>
        <p:spPr>
          <a:xfrm>
            <a:off x="7286394" y="2206466"/>
            <a:ext cx="3588752" cy="307777"/>
          </a:xfrm>
          <a:prstGeom prst="rect">
            <a:avLst/>
          </a:prstGeom>
          <a:noFill/>
        </p:spPr>
        <p:txBody>
          <a:bodyPr wrap="square" rtlCol="0">
            <a:spAutoFit/>
          </a:bodyPr>
          <a:lstStyle/>
          <a:p>
            <a:pPr algn="ctr"/>
            <a:r>
              <a:rPr lang="en-US" sz="1400" dirty="0"/>
              <a:t>minL &gt;&gt; (sclX + sclY) &gt;=16 || 4:4:4 || 4:0:0?</a:t>
            </a:r>
          </a:p>
        </p:txBody>
      </p:sp>
      <p:cxnSp>
        <p:nvCxnSpPr>
          <p:cNvPr id="7" name="Straight Arrow Connector 6">
            <a:extLst>
              <a:ext uri="{FF2B5EF4-FFF2-40B4-BE49-F238E27FC236}">
                <a16:creationId xmlns:a16="http://schemas.microsoft.com/office/drawing/2014/main" id="{C963549D-0F93-4E83-AAF0-EDB44FA76E49}"/>
              </a:ext>
            </a:extLst>
          </p:cNvPr>
          <p:cNvCxnSpPr>
            <a:cxnSpLocks/>
            <a:stCxn id="6" idx="2"/>
            <a:endCxn id="29" idx="0"/>
          </p:cNvCxnSpPr>
          <p:nvPr/>
        </p:nvCxnSpPr>
        <p:spPr>
          <a:xfrm flipH="1">
            <a:off x="8030611" y="2514243"/>
            <a:ext cx="1050159" cy="837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78B1F83-CC0C-47CB-ADE0-02DBB4948FF4}"/>
              </a:ext>
            </a:extLst>
          </p:cNvPr>
          <p:cNvCxnSpPr>
            <a:cxnSpLocks/>
            <a:stCxn id="6" idx="2"/>
            <a:endCxn id="11" idx="0"/>
          </p:cNvCxnSpPr>
          <p:nvPr/>
        </p:nvCxnSpPr>
        <p:spPr>
          <a:xfrm>
            <a:off x="9080770" y="2514243"/>
            <a:ext cx="1318797" cy="7392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5F57CD3-E310-4FF2-BBF2-3FD8C0D7E6D8}"/>
              </a:ext>
            </a:extLst>
          </p:cNvPr>
          <p:cNvSpPr txBox="1"/>
          <p:nvPr/>
        </p:nvSpPr>
        <p:spPr>
          <a:xfrm>
            <a:off x="10236493" y="3253479"/>
            <a:ext cx="326148" cy="307777"/>
          </a:xfrm>
          <a:prstGeom prst="rect">
            <a:avLst/>
          </a:prstGeom>
          <a:noFill/>
          <a:ln>
            <a:solidFill>
              <a:schemeClr val="accent1"/>
            </a:solidFill>
          </a:ln>
        </p:spPr>
        <p:txBody>
          <a:bodyPr wrap="square" rtlCol="0">
            <a:spAutoFit/>
          </a:bodyPr>
          <a:lstStyle/>
          <a:p>
            <a:r>
              <a:rPr lang="en-US" sz="1400" dirty="0">
                <a:solidFill>
                  <a:srgbClr val="FF0000"/>
                </a:solidFill>
              </a:rPr>
              <a:t>0</a:t>
            </a:r>
          </a:p>
        </p:txBody>
      </p:sp>
      <p:sp>
        <p:nvSpPr>
          <p:cNvPr id="14" name="TextBox 13">
            <a:extLst>
              <a:ext uri="{FF2B5EF4-FFF2-40B4-BE49-F238E27FC236}">
                <a16:creationId xmlns:a16="http://schemas.microsoft.com/office/drawing/2014/main" id="{BA0CA37D-1A3B-431B-B8E9-4CF5B37990D9}"/>
              </a:ext>
            </a:extLst>
          </p:cNvPr>
          <p:cNvSpPr txBox="1"/>
          <p:nvPr/>
        </p:nvSpPr>
        <p:spPr>
          <a:xfrm flipH="1">
            <a:off x="9442868" y="2589454"/>
            <a:ext cx="460590" cy="246221"/>
          </a:xfrm>
          <a:prstGeom prst="rect">
            <a:avLst/>
          </a:prstGeom>
          <a:noFill/>
        </p:spPr>
        <p:txBody>
          <a:bodyPr wrap="square" rtlCol="0">
            <a:spAutoFit/>
          </a:bodyPr>
          <a:lstStyle/>
          <a:p>
            <a:pPr algn="ctr"/>
            <a:r>
              <a:rPr lang="en-US" sz="1000" dirty="0"/>
              <a:t>1</a:t>
            </a:r>
          </a:p>
        </p:txBody>
      </p:sp>
      <p:sp>
        <p:nvSpPr>
          <p:cNvPr id="29" name="TextBox 28">
            <a:extLst>
              <a:ext uri="{FF2B5EF4-FFF2-40B4-BE49-F238E27FC236}">
                <a16:creationId xmlns:a16="http://schemas.microsoft.com/office/drawing/2014/main" id="{3ED97C69-4105-494B-B320-ACCBF9A87772}"/>
              </a:ext>
            </a:extLst>
          </p:cNvPr>
          <p:cNvSpPr txBox="1"/>
          <p:nvPr/>
        </p:nvSpPr>
        <p:spPr>
          <a:xfrm>
            <a:off x="7260209" y="3351743"/>
            <a:ext cx="1540803" cy="523220"/>
          </a:xfrm>
          <a:prstGeom prst="rect">
            <a:avLst/>
          </a:prstGeom>
          <a:noFill/>
        </p:spPr>
        <p:txBody>
          <a:bodyPr wrap="square" rtlCol="0">
            <a:spAutoFit/>
          </a:bodyPr>
          <a:lstStyle/>
          <a:p>
            <a:pPr algn="ctr"/>
            <a:r>
              <a:rPr lang="en-US" sz="1400" dirty="0"/>
              <a:t>slice == intra or minL &lt;=16</a:t>
            </a:r>
          </a:p>
        </p:txBody>
      </p:sp>
      <p:sp>
        <p:nvSpPr>
          <p:cNvPr id="30" name="TextBox 29">
            <a:extLst>
              <a:ext uri="{FF2B5EF4-FFF2-40B4-BE49-F238E27FC236}">
                <a16:creationId xmlns:a16="http://schemas.microsoft.com/office/drawing/2014/main" id="{406C69F5-B209-4CDD-B058-71B0DF394161}"/>
              </a:ext>
            </a:extLst>
          </p:cNvPr>
          <p:cNvSpPr txBox="1"/>
          <p:nvPr/>
        </p:nvSpPr>
        <p:spPr>
          <a:xfrm>
            <a:off x="8165605" y="3882712"/>
            <a:ext cx="189525" cy="254376"/>
          </a:xfrm>
          <a:prstGeom prst="rect">
            <a:avLst/>
          </a:prstGeom>
          <a:noFill/>
        </p:spPr>
        <p:txBody>
          <a:bodyPr wrap="square" rtlCol="0">
            <a:spAutoFit/>
          </a:bodyPr>
          <a:lstStyle/>
          <a:p>
            <a:r>
              <a:rPr lang="en-US" sz="1000" dirty="0"/>
              <a:t>1</a:t>
            </a:r>
          </a:p>
        </p:txBody>
      </p:sp>
      <p:cxnSp>
        <p:nvCxnSpPr>
          <p:cNvPr id="31" name="Straight Arrow Connector 30">
            <a:extLst>
              <a:ext uri="{FF2B5EF4-FFF2-40B4-BE49-F238E27FC236}">
                <a16:creationId xmlns:a16="http://schemas.microsoft.com/office/drawing/2014/main" id="{B00E116B-BB44-4F41-9A21-035CACC63D3F}"/>
              </a:ext>
            </a:extLst>
          </p:cNvPr>
          <p:cNvCxnSpPr>
            <a:cxnSpLocks/>
            <a:stCxn id="29" idx="2"/>
            <a:endCxn id="32" idx="0"/>
          </p:cNvCxnSpPr>
          <p:nvPr/>
        </p:nvCxnSpPr>
        <p:spPr>
          <a:xfrm>
            <a:off x="8030611" y="3874963"/>
            <a:ext cx="608642" cy="6836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D8165AB-4CA3-46FD-AB92-B3EE0374C93A}"/>
              </a:ext>
            </a:extLst>
          </p:cNvPr>
          <p:cNvSpPr txBox="1"/>
          <p:nvPr/>
        </p:nvSpPr>
        <p:spPr>
          <a:xfrm rot="10743367" flipV="1">
            <a:off x="8414050" y="4558574"/>
            <a:ext cx="455476" cy="307777"/>
          </a:xfrm>
          <a:prstGeom prst="rect">
            <a:avLst/>
          </a:prstGeom>
          <a:noFill/>
          <a:ln>
            <a:solidFill>
              <a:schemeClr val="accent1"/>
            </a:solidFill>
          </a:ln>
        </p:spPr>
        <p:txBody>
          <a:bodyPr wrap="square" rtlCol="0">
            <a:spAutoFit/>
          </a:bodyPr>
          <a:lstStyle/>
          <a:p>
            <a:r>
              <a:rPr lang="en-US" sz="1400" dirty="0">
                <a:solidFill>
                  <a:srgbClr val="FF0000"/>
                </a:solidFill>
              </a:rPr>
              <a:t>1</a:t>
            </a:r>
          </a:p>
        </p:txBody>
      </p:sp>
      <p:cxnSp>
        <p:nvCxnSpPr>
          <p:cNvPr id="34" name="Straight Arrow Connector 33">
            <a:extLst>
              <a:ext uri="{FF2B5EF4-FFF2-40B4-BE49-F238E27FC236}">
                <a16:creationId xmlns:a16="http://schemas.microsoft.com/office/drawing/2014/main" id="{ECCCFCDB-88C5-4E00-AC54-B7F030A4E8A3}"/>
              </a:ext>
            </a:extLst>
          </p:cNvPr>
          <p:cNvCxnSpPr>
            <a:cxnSpLocks/>
            <a:stCxn id="29" idx="2"/>
            <a:endCxn id="36" idx="0"/>
          </p:cNvCxnSpPr>
          <p:nvPr/>
        </p:nvCxnSpPr>
        <p:spPr>
          <a:xfrm flipH="1">
            <a:off x="7517660" y="3874963"/>
            <a:ext cx="512951" cy="734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FD159E4-6106-45CD-B3E9-5CFFFD19560F}"/>
              </a:ext>
            </a:extLst>
          </p:cNvPr>
          <p:cNvSpPr txBox="1"/>
          <p:nvPr/>
        </p:nvSpPr>
        <p:spPr>
          <a:xfrm flipH="1">
            <a:off x="7349429" y="4609110"/>
            <a:ext cx="336463" cy="307777"/>
          </a:xfrm>
          <a:prstGeom prst="rect">
            <a:avLst/>
          </a:prstGeom>
          <a:noFill/>
          <a:ln>
            <a:solidFill>
              <a:schemeClr val="accent1"/>
            </a:solidFill>
          </a:ln>
        </p:spPr>
        <p:txBody>
          <a:bodyPr wrap="square" rtlCol="0">
            <a:spAutoFit/>
          </a:bodyPr>
          <a:lstStyle/>
          <a:p>
            <a:r>
              <a:rPr lang="en-US" sz="1400" dirty="0">
                <a:solidFill>
                  <a:srgbClr val="FF0000"/>
                </a:solidFill>
              </a:rPr>
              <a:t>2</a:t>
            </a:r>
          </a:p>
        </p:txBody>
      </p:sp>
      <p:sp>
        <p:nvSpPr>
          <p:cNvPr id="39" name="TextBox 38">
            <a:extLst>
              <a:ext uri="{FF2B5EF4-FFF2-40B4-BE49-F238E27FC236}">
                <a16:creationId xmlns:a16="http://schemas.microsoft.com/office/drawing/2014/main" id="{DE6A22BB-D5A0-4B92-B915-63FBD57AFEBA}"/>
              </a:ext>
            </a:extLst>
          </p:cNvPr>
          <p:cNvSpPr txBox="1"/>
          <p:nvPr/>
        </p:nvSpPr>
        <p:spPr>
          <a:xfrm>
            <a:off x="8379519" y="2585231"/>
            <a:ext cx="234206" cy="246221"/>
          </a:xfrm>
          <a:prstGeom prst="rect">
            <a:avLst/>
          </a:prstGeom>
          <a:noFill/>
        </p:spPr>
        <p:txBody>
          <a:bodyPr wrap="square" rtlCol="0">
            <a:spAutoFit/>
          </a:bodyPr>
          <a:lstStyle/>
          <a:p>
            <a:r>
              <a:rPr lang="en-US" sz="1000" dirty="0"/>
              <a:t>0</a:t>
            </a:r>
          </a:p>
        </p:txBody>
      </p:sp>
      <p:sp>
        <p:nvSpPr>
          <p:cNvPr id="41" name="TextBox 40">
            <a:extLst>
              <a:ext uri="{FF2B5EF4-FFF2-40B4-BE49-F238E27FC236}">
                <a16:creationId xmlns:a16="http://schemas.microsoft.com/office/drawing/2014/main" id="{CD986D15-5991-4462-9F29-C5699E3F093F}"/>
              </a:ext>
            </a:extLst>
          </p:cNvPr>
          <p:cNvSpPr txBox="1"/>
          <p:nvPr/>
        </p:nvSpPr>
        <p:spPr>
          <a:xfrm>
            <a:off x="7489179" y="3882712"/>
            <a:ext cx="189525" cy="254376"/>
          </a:xfrm>
          <a:prstGeom prst="rect">
            <a:avLst/>
          </a:prstGeom>
          <a:noFill/>
        </p:spPr>
        <p:txBody>
          <a:bodyPr wrap="square" rtlCol="0">
            <a:spAutoFit/>
          </a:bodyPr>
          <a:lstStyle/>
          <a:p>
            <a:r>
              <a:rPr lang="en-US" sz="1000" dirty="0"/>
              <a:t>0</a:t>
            </a:r>
          </a:p>
        </p:txBody>
      </p:sp>
    </p:spTree>
    <p:extLst>
      <p:ext uri="{BB962C8B-B14F-4D97-AF65-F5344CB8AC3E}">
        <p14:creationId xmlns:p14="http://schemas.microsoft.com/office/powerpoint/2010/main" val="236638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2A1E3-9612-4171-96A7-FE7F60130DCF}"/>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526AA88F-2EE3-451F-97CC-2B27D0DB4006}"/>
              </a:ext>
            </a:extLst>
          </p:cNvPr>
          <p:cNvSpPr>
            <a:spLocks noGrp="1"/>
          </p:cNvSpPr>
          <p:nvPr>
            <p:ph idx="1"/>
          </p:nvPr>
        </p:nvSpPr>
        <p:spPr>
          <a:xfrm>
            <a:off x="475488" y="1305017"/>
            <a:ext cx="11210544" cy="5040919"/>
          </a:xfrm>
        </p:spPr>
        <p:txBody>
          <a:bodyPr/>
          <a:lstStyle/>
          <a:p>
            <a:r>
              <a:rPr lang="en-US" b="1" i="1" dirty="0"/>
              <a:t>Thank Bytedance for cross-check!</a:t>
            </a:r>
          </a:p>
          <a:p>
            <a:r>
              <a:rPr lang="en-US" dirty="0"/>
              <a:t>RA CTC condition, QP = {22, 27, 32, 37}</a:t>
            </a:r>
          </a:p>
          <a:p>
            <a:r>
              <a:rPr lang="en-US" dirty="0"/>
              <a:t>8 YUV 4:2:2 sequences are tested</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sp>
        <p:nvSpPr>
          <p:cNvPr id="4" name="Footer Placeholder 3">
            <a:extLst>
              <a:ext uri="{FF2B5EF4-FFF2-40B4-BE49-F238E27FC236}">
                <a16:creationId xmlns:a16="http://schemas.microsoft.com/office/drawing/2014/main" id="{BB9C1053-EC07-4DA9-A4B4-9F147C050CED}"/>
              </a:ext>
            </a:extLst>
          </p:cNvPr>
          <p:cNvSpPr>
            <a:spLocks noGrp="1"/>
          </p:cNvSpPr>
          <p:nvPr>
            <p:ph type="ftr" sz="quarter" idx="11"/>
          </p:nvPr>
        </p:nvSpPr>
        <p:spPr/>
        <p:txBody>
          <a:bodyPr/>
          <a:lstStyle/>
          <a:p>
            <a:endParaRPr lang="en-US" dirty="0"/>
          </a:p>
        </p:txBody>
      </p:sp>
      <p:graphicFrame>
        <p:nvGraphicFramePr>
          <p:cNvPr id="5" name="Table 4">
            <a:extLst>
              <a:ext uri="{FF2B5EF4-FFF2-40B4-BE49-F238E27FC236}">
                <a16:creationId xmlns:a16="http://schemas.microsoft.com/office/drawing/2014/main" id="{F45C7289-0462-434C-9683-D858E9DD94FF}"/>
              </a:ext>
            </a:extLst>
          </p:cNvPr>
          <p:cNvGraphicFramePr>
            <a:graphicFrameLocks noGrp="1"/>
          </p:cNvGraphicFramePr>
          <p:nvPr>
            <p:extLst>
              <p:ext uri="{D42A27DB-BD31-4B8C-83A1-F6EECF244321}">
                <p14:modId xmlns:p14="http://schemas.microsoft.com/office/powerpoint/2010/main" val="3446502755"/>
              </p:ext>
            </p:extLst>
          </p:nvPr>
        </p:nvGraphicFramePr>
        <p:xfrm>
          <a:off x="428961" y="3474858"/>
          <a:ext cx="3549016" cy="2331720"/>
        </p:xfrm>
        <a:graphic>
          <a:graphicData uri="http://schemas.openxmlformats.org/drawingml/2006/table">
            <a:tbl>
              <a:tblPr firstRow="1" firstCol="1" bandRow="1">
                <a:tableStyleId>{5C22544A-7EE6-4342-B048-85BDC9FD1C3A}</a:tableStyleId>
              </a:tblPr>
              <a:tblGrid>
                <a:gridCol w="1169035">
                  <a:extLst>
                    <a:ext uri="{9D8B030D-6E8A-4147-A177-3AD203B41FA5}">
                      <a16:colId xmlns:a16="http://schemas.microsoft.com/office/drawing/2014/main" val="136249713"/>
                    </a:ext>
                  </a:extLst>
                </a:gridCol>
                <a:gridCol w="851535">
                  <a:extLst>
                    <a:ext uri="{9D8B030D-6E8A-4147-A177-3AD203B41FA5}">
                      <a16:colId xmlns:a16="http://schemas.microsoft.com/office/drawing/2014/main" val="2767979268"/>
                    </a:ext>
                  </a:extLst>
                </a:gridCol>
                <a:gridCol w="653098">
                  <a:extLst>
                    <a:ext uri="{9D8B030D-6E8A-4147-A177-3AD203B41FA5}">
                      <a16:colId xmlns:a16="http://schemas.microsoft.com/office/drawing/2014/main" val="1224490481"/>
                    </a:ext>
                  </a:extLst>
                </a:gridCol>
                <a:gridCol w="875348">
                  <a:extLst>
                    <a:ext uri="{9D8B030D-6E8A-4147-A177-3AD203B41FA5}">
                      <a16:colId xmlns:a16="http://schemas.microsoft.com/office/drawing/2014/main" val="3100791320"/>
                    </a:ext>
                  </a:extLst>
                </a:gridCol>
              </a:tblGrid>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Sequence</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Frame rate</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#Frame</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Intra period</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35672336"/>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Traffic</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30</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150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32</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1552639738"/>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Seeking</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50</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500</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3919687484"/>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Kimono</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24</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240</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32</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113907882"/>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EBUKidsSoccer</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500</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2701043841"/>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EBUHorse</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48</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2026833198"/>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EBUGraphics</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48</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2524188363"/>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DucksAndLegs</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600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64</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3102906151"/>
                  </a:ext>
                </a:extLst>
              </a:tr>
              <a:tr h="24568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CrowdRun</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500</a:t>
                      </a:r>
                      <a:endParaRPr lang="en-US" sz="1100">
                        <a:effectLst/>
                        <a:latin typeface="Times New Roman" panose="02020603050405020304" pitchFamily="18" charset="0"/>
                        <a:ea typeface="Times New Roman" panose="02020603050405020304" pitchFamily="18" charset="0"/>
                      </a:endParaRPr>
                    </a:p>
                  </a:txBody>
                  <a:tcPr marL="68580" marR="68580" marT="9144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48</a:t>
                      </a:r>
                      <a:endParaRPr lang="en-US" sz="1100" dirty="0">
                        <a:effectLst/>
                        <a:latin typeface="Times New Roman" panose="02020603050405020304" pitchFamily="18" charset="0"/>
                        <a:ea typeface="Times New Roman" panose="02020603050405020304" pitchFamily="18" charset="0"/>
                      </a:endParaRPr>
                    </a:p>
                  </a:txBody>
                  <a:tcPr marL="68580" marR="68580" marT="91440" marB="0" anchor="ctr"/>
                </a:tc>
                <a:extLst>
                  <a:ext uri="{0D108BD9-81ED-4DB2-BD59-A6C34878D82A}">
                    <a16:rowId xmlns:a16="http://schemas.microsoft.com/office/drawing/2014/main" val="2071315050"/>
                  </a:ext>
                </a:extLst>
              </a:tr>
            </a:tbl>
          </a:graphicData>
        </a:graphic>
      </p:graphicFrame>
      <p:graphicFrame>
        <p:nvGraphicFramePr>
          <p:cNvPr id="7" name="Table 6">
            <a:extLst>
              <a:ext uri="{FF2B5EF4-FFF2-40B4-BE49-F238E27FC236}">
                <a16:creationId xmlns:a16="http://schemas.microsoft.com/office/drawing/2014/main" id="{FCB6696E-1A98-43F9-A6DE-AAE62A1FB831}"/>
              </a:ext>
            </a:extLst>
          </p:cNvPr>
          <p:cNvGraphicFramePr>
            <a:graphicFrameLocks noGrp="1"/>
          </p:cNvGraphicFramePr>
          <p:nvPr>
            <p:extLst>
              <p:ext uri="{D42A27DB-BD31-4B8C-83A1-F6EECF244321}">
                <p14:modId xmlns:p14="http://schemas.microsoft.com/office/powerpoint/2010/main" val="499658032"/>
              </p:ext>
            </p:extLst>
          </p:nvPr>
        </p:nvGraphicFramePr>
        <p:xfrm>
          <a:off x="4773424" y="2981521"/>
          <a:ext cx="6599292" cy="3042901"/>
        </p:xfrm>
        <a:graphic>
          <a:graphicData uri="http://schemas.openxmlformats.org/drawingml/2006/table">
            <a:tbl>
              <a:tblPr firstRow="1" bandRow="1">
                <a:tableStyleId>{5C22544A-7EE6-4342-B048-85BDC9FD1C3A}</a:tableStyleId>
              </a:tblPr>
              <a:tblGrid>
                <a:gridCol w="1805053">
                  <a:extLst>
                    <a:ext uri="{9D8B030D-6E8A-4147-A177-3AD203B41FA5}">
                      <a16:colId xmlns:a16="http://schemas.microsoft.com/office/drawing/2014/main" val="468818843"/>
                    </a:ext>
                  </a:extLst>
                </a:gridCol>
                <a:gridCol w="991817">
                  <a:extLst>
                    <a:ext uri="{9D8B030D-6E8A-4147-A177-3AD203B41FA5}">
                      <a16:colId xmlns:a16="http://schemas.microsoft.com/office/drawing/2014/main" val="3721821871"/>
                    </a:ext>
                  </a:extLst>
                </a:gridCol>
                <a:gridCol w="991817">
                  <a:extLst>
                    <a:ext uri="{9D8B030D-6E8A-4147-A177-3AD203B41FA5}">
                      <a16:colId xmlns:a16="http://schemas.microsoft.com/office/drawing/2014/main" val="869024090"/>
                    </a:ext>
                  </a:extLst>
                </a:gridCol>
                <a:gridCol w="991817">
                  <a:extLst>
                    <a:ext uri="{9D8B030D-6E8A-4147-A177-3AD203B41FA5}">
                      <a16:colId xmlns:a16="http://schemas.microsoft.com/office/drawing/2014/main" val="131934007"/>
                    </a:ext>
                  </a:extLst>
                </a:gridCol>
                <a:gridCol w="909394">
                  <a:extLst>
                    <a:ext uri="{9D8B030D-6E8A-4147-A177-3AD203B41FA5}">
                      <a16:colId xmlns:a16="http://schemas.microsoft.com/office/drawing/2014/main" val="647934233"/>
                    </a:ext>
                  </a:extLst>
                </a:gridCol>
                <a:gridCol w="909394">
                  <a:extLst>
                    <a:ext uri="{9D8B030D-6E8A-4147-A177-3AD203B41FA5}">
                      <a16:colId xmlns:a16="http://schemas.microsoft.com/office/drawing/2014/main" val="3031665139"/>
                    </a:ext>
                  </a:extLst>
                </a:gridCol>
              </a:tblGrid>
              <a:tr h="537556">
                <a:tc rowSpan="2">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Sequence</a:t>
                      </a:r>
                      <a:endParaRPr lang="en-US" sz="1100" dirty="0">
                        <a:effectLst/>
                        <a:latin typeface="Times New Roman" panose="02020603050405020304" pitchFamily="18" charset="0"/>
                        <a:ea typeface="Times New Roman" panose="02020603050405020304" pitchFamily="18" charset="0"/>
                      </a:endParaRPr>
                    </a:p>
                  </a:txBody>
                  <a:tcPr anchor="ctr"/>
                </a:tc>
                <a:tc gridSpan="5">
                  <a:txBody>
                    <a:bodyPr/>
                    <a:lstStyle/>
                    <a:p>
                      <a:pPr marL="0" marR="0" lvl="0" indent="0" algn="ctr"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rPr>
                        <a:t>Random Access Main 10 (Over VTM-6.0)</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52141742"/>
                  </a:ext>
                </a:extLst>
              </a:tr>
              <a:tr h="221941">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Y</a:t>
                      </a:r>
                      <a:endParaRPr lang="en-US" sz="1100" dirty="0">
                        <a:effectLst/>
                        <a:latin typeface="Times New Roman" panose="02020603050405020304" pitchFamily="18" charset="0"/>
                        <a:ea typeface="Times New Roman" panose="02020603050405020304" pitchFamily="18" charset="0"/>
                      </a:endParaRPr>
                    </a:p>
                  </a:txBody>
                  <a:tcPr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U</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V</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EncT</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DecT</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382137361"/>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Traffic</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-0.08%</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-0.08%</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-0.02%</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79421456"/>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Seeking</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-0.12%</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-0.99%</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-0.49%</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780270869"/>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Kimono</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-0.05%</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-0.10%</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-0.04%</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15953267"/>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EBUKidsSoccer</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-0.05%</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-0.07%</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-0.08%</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352854729"/>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EBUHorse</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-0.10%</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-0.20%</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-0.22%</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144804425"/>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EBUGraphics</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-0.81%</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-1.05%</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-0.98%</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04628357"/>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DucksAndLegs</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-0.10%</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-0.10%</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-0.25%</a:t>
                      </a:r>
                      <a:endParaRPr lang="en-US" sz="1100"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99%</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835801877"/>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CrowdRun</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-0.37%</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-1.16%</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-1.08%</a:t>
                      </a:r>
                      <a:endParaRPr lang="en-US" sz="110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98%</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1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116414896"/>
                  </a:ext>
                </a:extLst>
              </a:tr>
              <a:tr h="2495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Average</a:t>
                      </a:r>
                      <a:endParaRPr lang="en-US" sz="1100" b="1"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-0.21%</a:t>
                      </a:r>
                      <a:endParaRPr lang="en-US" sz="1100" b="1"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-0.47%</a:t>
                      </a:r>
                      <a:endParaRPr lang="en-US" sz="1100" b="1"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-0.40%</a:t>
                      </a:r>
                      <a:endParaRPr lang="en-US" sz="1100" b="1" dirty="0">
                        <a:effectLst/>
                        <a:latin typeface="Times New Roman" panose="02020603050405020304" pitchFamily="18" charset="0"/>
                        <a:ea typeface="Times New Roman" panose="02020603050405020304" pitchFamily="18" charset="0"/>
                      </a:endParaRPr>
                    </a:p>
                  </a:txBody>
                  <a:tcPr marL="7620" marR="7620" marT="762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99%</a:t>
                      </a:r>
                      <a:endParaRPr lang="en-US" sz="11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100%</a:t>
                      </a:r>
                      <a:endParaRPr lang="en-US" sz="1100" b="1"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867706464"/>
                  </a:ext>
                </a:extLst>
              </a:tr>
            </a:tbl>
          </a:graphicData>
        </a:graphic>
      </p:graphicFrame>
    </p:spTree>
    <p:extLst>
      <p:ext uri="{BB962C8B-B14F-4D97-AF65-F5344CB8AC3E}">
        <p14:creationId xmlns:p14="http://schemas.microsoft.com/office/powerpoint/2010/main" val="1191866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995772"/>
          </a:xfrm>
        </p:spPr>
        <p:txBody>
          <a:bodyPr/>
          <a:lstStyle/>
          <a:p>
            <a:r>
              <a:rPr lang="en-US" dirty="0"/>
              <a:t>Conclusions</a:t>
            </a:r>
            <a:br>
              <a:rPr lang="en-US" dirty="0"/>
            </a:br>
            <a:r>
              <a:rPr lang="en-US" dirty="0"/>
              <a:t> </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9793" y="1132232"/>
            <a:ext cx="11202619" cy="328884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endParaRPr lang="en-US" dirty="0"/>
          </a:p>
          <a:p>
            <a:pPr marL="342900" indent="-342900">
              <a:lnSpc>
                <a:spcPct val="150000"/>
              </a:lnSpc>
            </a:pPr>
            <a:r>
              <a:rPr lang="en-US" dirty="0"/>
              <a:t>Proposed techniques to fix a bug for local dual tree</a:t>
            </a:r>
          </a:p>
          <a:p>
            <a:pPr marL="342900" indent="-342900">
              <a:lnSpc>
                <a:spcPct val="150000"/>
              </a:lnSpc>
            </a:pPr>
            <a:r>
              <a:rPr lang="en-US" dirty="0"/>
              <a:t>It is recommended to adopt the proposed method 2 into the next version of VTM:</a:t>
            </a:r>
          </a:p>
          <a:p>
            <a:pPr marL="507492" lvl="1" indent="-342900">
              <a:lnSpc>
                <a:spcPct val="150000"/>
              </a:lnSpc>
            </a:pPr>
            <a:r>
              <a:rPr lang="en-US" dirty="0"/>
              <a:t>Clean design and clean specification text</a:t>
            </a:r>
          </a:p>
        </p:txBody>
      </p:sp>
    </p:spTree>
    <p:extLst>
      <p:ext uri="{BB962C8B-B14F-4D97-AF65-F5344CB8AC3E}">
        <p14:creationId xmlns:p14="http://schemas.microsoft.com/office/powerpoint/2010/main" val="3226672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675</TotalTime>
  <Words>591</Words>
  <Application>Microsoft Office PowerPoint</Application>
  <PresentationFormat>Widescreen</PresentationFormat>
  <Paragraphs>184</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vt:lpstr>
      <vt:lpstr>JVET-P0406: Non-CE3: Generalization of SCIPU for different YUV formats</vt:lpstr>
      <vt:lpstr>Content</vt:lpstr>
      <vt:lpstr>SCIPU constraint in VD6 of VVC</vt:lpstr>
      <vt:lpstr>Problem:  SCIPU constraint derivation works correctly only YUV 4:2:0</vt:lpstr>
      <vt:lpstr>Proposed fix</vt:lpstr>
      <vt:lpstr>Proposed method 2: Use chroma size base on luma split</vt:lpstr>
      <vt:lpstr>Experimental results</vt:lpstr>
      <vt:lpstr>Conclusions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81</cp:revision>
  <dcterms:created xsi:type="dcterms:W3CDTF">2018-11-06T17:03:09Z</dcterms:created>
  <dcterms:modified xsi:type="dcterms:W3CDTF">2019-10-01T22:10:12Z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