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20"/>
  </p:notesMasterIdLst>
  <p:handoutMasterIdLst>
    <p:handoutMasterId r:id="rId21"/>
  </p:handoutMasterIdLst>
  <p:sldIdLst>
    <p:sldId id="446" r:id="rId6"/>
    <p:sldId id="476" r:id="rId7"/>
    <p:sldId id="477" r:id="rId8"/>
    <p:sldId id="478" r:id="rId9"/>
    <p:sldId id="470" r:id="rId10"/>
    <p:sldId id="479" r:id="rId11"/>
    <p:sldId id="473" r:id="rId12"/>
    <p:sldId id="480" r:id="rId13"/>
    <p:sldId id="474" r:id="rId14"/>
    <p:sldId id="475" r:id="rId15"/>
    <p:sldId id="481" r:id="rId16"/>
    <p:sldId id="482" r:id="rId17"/>
    <p:sldId id="468" r:id="rId18"/>
    <p:sldId id="451" r:id="rId1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25" d="100"/>
          <a:sy n="125" d="100"/>
        </p:scale>
        <p:origin x="605" y="77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600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124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178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127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194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261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46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744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781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444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4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Word_Document5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6.emf"/><Relationship Id="rId4" Type="http://schemas.openxmlformats.org/officeDocument/2006/relationships/package" Target="../embeddings/Microsoft_Word_Document6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Document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2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Document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361656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CE7-related: Unification of CCB count method between transform residual and TS residual coding</a:t>
            </a:r>
          </a:p>
          <a:p>
            <a:r>
              <a:rPr lang="en-US" sz="2000" dirty="0"/>
              <a:t>JVET-P0402</a:t>
            </a:r>
          </a:p>
          <a:p>
            <a:endParaRPr lang="en-US" sz="2000" dirty="0"/>
          </a:p>
          <a:p>
            <a:r>
              <a:rPr lang="en-US" sz="2000" dirty="0"/>
              <a:t>Y. Chen, F. Le </a:t>
            </a:r>
            <a:r>
              <a:rPr lang="en-US" sz="2000" dirty="0" err="1"/>
              <a:t>Léannec</a:t>
            </a:r>
            <a:r>
              <a:rPr lang="en-US" sz="2000" dirty="0"/>
              <a:t>, T. Poirier, </a:t>
            </a:r>
            <a:r>
              <a:rPr lang="en-US" sz="2000" dirty="0" err="1"/>
              <a:t>K.Naser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JVET-P0402-Test1</a:t>
            </a:r>
            <a:br>
              <a:rPr lang="en-US" sz="1800" dirty="0">
                <a:solidFill>
                  <a:prstClr val="black"/>
                </a:solidFill>
              </a:rPr>
            </a:br>
            <a:r>
              <a:rPr lang="en-US" sz="1800" dirty="0" err="1">
                <a:solidFill>
                  <a:prstClr val="black"/>
                </a:solidFill>
              </a:rPr>
              <a:t>LowQP</a:t>
            </a:r>
            <a:r>
              <a:rPr lang="en-US" sz="1800" dirty="0">
                <a:solidFill>
                  <a:prstClr val="black"/>
                </a:solidFill>
              </a:rPr>
              <a:t> bin2bit results</a:t>
            </a:r>
            <a:endParaRPr lang="en-US" sz="2600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DB6861A-0986-4249-AA6F-846548BF80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575566"/>
              </p:ext>
            </p:extLst>
          </p:nvPr>
        </p:nvGraphicFramePr>
        <p:xfrm>
          <a:off x="2807208" y="94742"/>
          <a:ext cx="5942013" cy="467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Document" r:id="rId4" imgW="5941540" imgH="4674861" progId="Word.Document.12">
                  <p:embed/>
                </p:oleObj>
              </mc:Choice>
              <mc:Fallback>
                <p:oleObj name="Document" r:id="rId4" imgW="5941540" imgH="4674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7208" y="94742"/>
                        <a:ext cx="5942013" cy="467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633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JVET-P0402-Test2 </a:t>
            </a:r>
            <a:br>
              <a:rPr lang="en-US" sz="1800" dirty="0">
                <a:solidFill>
                  <a:prstClr val="black"/>
                </a:solidFill>
              </a:rPr>
            </a:br>
            <a:r>
              <a:rPr lang="en-US" sz="1800" dirty="0">
                <a:solidFill>
                  <a:prstClr val="black"/>
                </a:solidFill>
              </a:rPr>
              <a:t>CTC bin2bit results</a:t>
            </a:r>
            <a:endParaRPr lang="en-US" sz="2600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E106FB4-8D26-4671-A666-A5A5B3922B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332187"/>
              </p:ext>
            </p:extLst>
          </p:nvPr>
        </p:nvGraphicFramePr>
        <p:xfrm>
          <a:off x="2630424" y="180086"/>
          <a:ext cx="5942013" cy="467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Document" r:id="rId4" imgW="5941540" imgH="4674861" progId="Word.Document.12">
                  <p:embed/>
                </p:oleObj>
              </mc:Choice>
              <mc:Fallback>
                <p:oleObj name="Document" r:id="rId4" imgW="5941540" imgH="4674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0424" y="180086"/>
                        <a:ext cx="5942013" cy="467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129680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JVET-P0402-Test2</a:t>
            </a:r>
            <a:br>
              <a:rPr lang="en-US" sz="1800" dirty="0">
                <a:solidFill>
                  <a:prstClr val="black"/>
                </a:solidFill>
              </a:rPr>
            </a:br>
            <a:r>
              <a:rPr lang="en-US" sz="1800" dirty="0" err="1">
                <a:solidFill>
                  <a:prstClr val="black"/>
                </a:solidFill>
              </a:rPr>
              <a:t>LowQP</a:t>
            </a:r>
            <a:r>
              <a:rPr lang="en-US" sz="1800" dirty="0">
                <a:solidFill>
                  <a:prstClr val="black"/>
                </a:solidFill>
              </a:rPr>
              <a:t> bin2bit results</a:t>
            </a:r>
            <a:endParaRPr lang="en-US" sz="2600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EBC7C46-07B7-4CA9-AD8B-0DEE3CED05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246930"/>
              </p:ext>
            </p:extLst>
          </p:nvPr>
        </p:nvGraphicFramePr>
        <p:xfrm>
          <a:off x="2788920" y="180086"/>
          <a:ext cx="5942013" cy="467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Document" r:id="rId4" imgW="5941540" imgH="4674861" progId="Word.Document.12">
                  <p:embed/>
                </p:oleObj>
              </mc:Choice>
              <mc:Fallback>
                <p:oleObj name="Document" r:id="rId4" imgW="5941540" imgH="4674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88920" y="180086"/>
                        <a:ext cx="5942013" cy="467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948078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8551022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In TS </a:t>
            </a:r>
            <a:r>
              <a:rPr lang="fr-FR" sz="1600" dirty="0" err="1">
                <a:latin typeface="Century Gothic" panose="020B0502020202020204" pitchFamily="34" charset="0"/>
              </a:rPr>
              <a:t>residual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coding</a:t>
            </a:r>
            <a:r>
              <a:rPr lang="fr-FR" sz="1600" dirty="0">
                <a:latin typeface="Century Gothic" panose="020B0502020202020204" pitchFamily="34" charset="0"/>
              </a:rPr>
              <a:t>, </a:t>
            </a:r>
            <a:r>
              <a:rPr lang="fr-FR" sz="1600" dirty="0" err="1">
                <a:latin typeface="Century Gothic" panose="020B0502020202020204" pitchFamily="34" charset="0"/>
              </a:rPr>
              <a:t>it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Assign </a:t>
            </a:r>
            <a:r>
              <a:rPr lang="en-US" sz="1200" dirty="0">
                <a:highlight>
                  <a:srgbClr val="FFFF00"/>
                </a:highlight>
                <a:latin typeface="Century Gothic" panose="020B0502020202020204" pitchFamily="34" charset="0"/>
              </a:rPr>
              <a:t>1.75</a:t>
            </a:r>
            <a:r>
              <a:rPr lang="en-US" sz="1200" dirty="0">
                <a:latin typeface="Century Gothic" panose="020B0502020202020204" pitchFamily="34" charset="0"/>
              </a:rPr>
              <a:t> bin/coefficient at TB-level;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Exclude </a:t>
            </a:r>
            <a:r>
              <a:rPr lang="en-US" sz="1200" b="1" i="1" dirty="0" err="1">
                <a:latin typeface="Century Gothic" panose="020B0502020202020204" pitchFamily="34" charset="0"/>
              </a:rPr>
              <a:t>coeff_sign_flag</a:t>
            </a:r>
            <a:r>
              <a:rPr lang="en-US" sz="1200" b="1" i="1" dirty="0">
                <a:latin typeface="Century Gothic" panose="020B0502020202020204" pitchFamily="34" charset="0"/>
              </a:rPr>
              <a:t> </a:t>
            </a:r>
            <a:r>
              <a:rPr lang="en-US" sz="1200" dirty="0">
                <a:latin typeface="Century Gothic" panose="020B0502020202020204" pitchFamily="34" charset="0"/>
              </a:rPr>
              <a:t>from CCB count;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Based on the above proposals, set another </a:t>
            </a:r>
            <a:r>
              <a:rPr lang="en-US" sz="1200" b="1" dirty="0">
                <a:latin typeface="Century Gothic" panose="020B0502020202020204" pitchFamily="34" charset="0"/>
              </a:rPr>
              <a:t>CCB_SIGN </a:t>
            </a:r>
            <a:r>
              <a:rPr lang="en-US" sz="1200" dirty="0">
                <a:latin typeface="Century Gothic" panose="020B0502020202020204" pitchFamily="34" charset="0"/>
              </a:rPr>
              <a:t>limit for </a:t>
            </a:r>
            <a:r>
              <a:rPr lang="en-US" sz="1200" b="1" i="1" dirty="0" err="1">
                <a:latin typeface="Century Gothic" panose="020B0502020202020204" pitchFamily="34" charset="0"/>
              </a:rPr>
              <a:t>coeff_sign_flag</a:t>
            </a:r>
            <a:r>
              <a:rPr lang="en-US" sz="1200" b="1" i="1" dirty="0">
                <a:latin typeface="Century Gothic" panose="020B0502020202020204" pitchFamily="34" charset="0"/>
              </a:rPr>
              <a:t>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U</a:t>
            </a:r>
            <a:r>
              <a:rPr lang="en-US" sz="1500" dirty="0" err="1">
                <a:latin typeface="Century Gothic" panose="020B0502020202020204" pitchFamily="34" charset="0"/>
              </a:rPr>
              <a:t>nify</a:t>
            </a:r>
            <a:r>
              <a:rPr lang="en-US" sz="1500" dirty="0">
                <a:latin typeface="Century Gothic" panose="020B0502020202020204" pitchFamily="34" charset="0"/>
              </a:rPr>
              <a:t> the CCB count method between transform residual and TS residual coding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Performance: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There are some gains in Class F and TGM screen content sequences, especially under Low QP conditions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No coding losses in all classes by this unification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149" y="0"/>
            <a:ext cx="5120924" cy="4699000"/>
          </a:xfrm>
        </p:spPr>
        <p:txBody>
          <a:bodyPr/>
          <a:lstStyle/>
          <a:p>
            <a:pPr algn="ctr"/>
            <a:r>
              <a:rPr lang="fr-FR" dirty="0" err="1"/>
              <a:t>Thanks</a:t>
            </a:r>
            <a:r>
              <a:rPr lang="fr-FR" dirty="0"/>
              <a:t> </a:t>
            </a:r>
            <a:r>
              <a:rPr lang="fr-FR" dirty="0" err="1"/>
              <a:t>Qualcomm’s</a:t>
            </a:r>
            <a:r>
              <a:rPr lang="fr-FR" dirty="0"/>
              <a:t> cross-checking!</a:t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JVET-P0402: Unification of CCB count method between transform and TS residual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9727B0A-0794-43B6-9051-F2FC160B51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063153"/>
              </p:ext>
            </p:extLst>
          </p:nvPr>
        </p:nvGraphicFramePr>
        <p:xfrm>
          <a:off x="4474724" y="558158"/>
          <a:ext cx="4164013" cy="406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Document" r:id="rId4" imgW="6785825" imgH="6682180" progId="Word.Document.12">
                  <p:embed/>
                </p:oleObj>
              </mc:Choice>
              <mc:Fallback>
                <p:oleObj name="Document" r:id="rId4" imgW="6785825" imgH="66821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74724" y="558158"/>
                        <a:ext cx="4164013" cy="4065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26049" y="578327"/>
            <a:ext cx="3968874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VTM-6.0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 err="1">
                <a:latin typeface="Century Gothic" panose="020B0502020202020204" pitchFamily="34" charset="0"/>
              </a:rPr>
              <a:t>Transform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: </a:t>
            </a:r>
            <a:r>
              <a:rPr lang="fr-FR" sz="1200" dirty="0">
                <a:highlight>
                  <a:srgbClr val="FFFF00"/>
                </a:highlight>
                <a:latin typeface="Century Gothic" panose="020B0502020202020204" pitchFamily="34" charset="0"/>
              </a:rPr>
              <a:t>1.75</a:t>
            </a:r>
            <a:r>
              <a:rPr lang="fr-FR" sz="1200" dirty="0">
                <a:latin typeface="Century Gothic" panose="020B0502020202020204" pitchFamily="34" charset="0"/>
              </a:rPr>
              <a:t> bin/coefficient 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200" dirty="0">
                <a:latin typeface="Century Gothic" panose="020B0502020202020204" pitchFamily="34" charset="0"/>
              </a:rPr>
              <a:t>    TS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: </a:t>
            </a:r>
            <a:r>
              <a:rPr lang="fr-FR" sz="1200" dirty="0">
                <a:highlight>
                  <a:srgbClr val="FFFF00"/>
                </a:highlight>
                <a:latin typeface="Century Gothic" panose="020B0502020202020204" pitchFamily="34" charset="0"/>
              </a:rPr>
              <a:t>2</a:t>
            </a:r>
            <a:r>
              <a:rPr lang="fr-FR" sz="1200" dirty="0">
                <a:latin typeface="Century Gothic" panose="020B0502020202020204" pitchFamily="34" charset="0"/>
              </a:rPr>
              <a:t> bin/coefficient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 err="1">
                <a:latin typeface="Century Gothic" panose="020B0502020202020204" pitchFamily="34" charset="0"/>
              </a:rPr>
              <a:t>Transform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: </a:t>
            </a:r>
            <a:r>
              <a:rPr lang="fr-FR" sz="1200" b="1" i="1" dirty="0" err="1">
                <a:latin typeface="Century Gothic" panose="020B0502020202020204" pitchFamily="34" charset="0"/>
              </a:rPr>
              <a:t>coeff_sign_flag</a:t>
            </a:r>
            <a:r>
              <a:rPr lang="fr-FR" sz="1200" b="1" i="1" dirty="0">
                <a:latin typeface="Century Gothic" panose="020B0502020202020204" pitchFamily="34" charset="0"/>
              </a:rPr>
              <a:t> </a:t>
            </a:r>
            <a:r>
              <a:rPr lang="fr-FR" sz="1200" dirty="0">
                <a:latin typeface="Century Gothic" panose="020B0502020202020204" pitchFamily="34" charset="0"/>
              </a:rPr>
              <a:t>bypass 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200" dirty="0">
                <a:latin typeface="Century Gothic" panose="020B0502020202020204" pitchFamily="34" charset="0"/>
              </a:rPr>
              <a:t>    TS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: </a:t>
            </a:r>
            <a:r>
              <a:rPr lang="fr-FR" sz="1200" b="1" i="1" dirty="0" err="1">
                <a:latin typeface="Century Gothic" panose="020B0502020202020204" pitchFamily="34" charset="0"/>
              </a:rPr>
              <a:t>coeff_sign_flag</a:t>
            </a:r>
            <a:r>
              <a:rPr lang="fr-FR" sz="1200" b="1" i="1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context-coded</a:t>
            </a:r>
            <a:r>
              <a:rPr lang="fr-FR" sz="1200" dirty="0">
                <a:latin typeface="Century Gothic" panose="020B0502020202020204" pitchFamily="34" charset="0"/>
              </a:rPr>
              <a:t>,                                                                                                                                                                                and </a:t>
            </a:r>
            <a:r>
              <a:rPr lang="fr-FR" sz="1200" dirty="0" err="1">
                <a:latin typeface="Century Gothic" panose="020B0502020202020204" pitchFamily="34" charset="0"/>
              </a:rPr>
              <a:t>included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into</a:t>
            </a:r>
            <a:r>
              <a:rPr lang="fr-FR" sz="1200" dirty="0">
                <a:latin typeface="Century Gothic" panose="020B0502020202020204" pitchFamily="34" charset="0"/>
              </a:rPr>
              <a:t> CCB count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73C257A8-C354-4987-8F85-805911E4D8B1}"/>
              </a:ext>
            </a:extLst>
          </p:cNvPr>
          <p:cNvSpPr/>
          <p:nvPr/>
        </p:nvSpPr>
        <p:spPr>
          <a:xfrm>
            <a:off x="4720171" y="3262574"/>
            <a:ext cx="888741" cy="354406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E186594-0A80-49C4-9FD9-87CF28544430}"/>
              </a:ext>
            </a:extLst>
          </p:cNvPr>
          <p:cNvSpPr/>
          <p:nvPr/>
        </p:nvSpPr>
        <p:spPr>
          <a:xfrm>
            <a:off x="4844374" y="2256817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AFF56631-62A6-4857-BABF-449487C45FA3}"/>
              </a:ext>
            </a:extLst>
          </p:cNvPr>
          <p:cNvSpPr/>
          <p:nvPr/>
        </p:nvSpPr>
        <p:spPr>
          <a:xfrm>
            <a:off x="6636942" y="1793555"/>
            <a:ext cx="827415" cy="368699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4312620-5B07-4FB0-B7AA-AFCD30D5D5F5}"/>
              </a:ext>
            </a:extLst>
          </p:cNvPr>
          <p:cNvSpPr/>
          <p:nvPr/>
        </p:nvSpPr>
        <p:spPr>
          <a:xfrm>
            <a:off x="4370962" y="804088"/>
            <a:ext cx="1957797" cy="342065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0B646B3-1E60-4BCC-85BE-D2449BF81F1E}"/>
              </a:ext>
            </a:extLst>
          </p:cNvPr>
          <p:cNvSpPr/>
          <p:nvPr/>
        </p:nvSpPr>
        <p:spPr>
          <a:xfrm>
            <a:off x="6507240" y="797386"/>
            <a:ext cx="1139109" cy="350477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0979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JVET-P0402: Unification of CCB count method between transform and TS residual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26049" y="578327"/>
            <a:ext cx="3412281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Test1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TS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: </a:t>
            </a:r>
            <a:r>
              <a:rPr lang="fr-FR" sz="1200" dirty="0">
                <a:highlight>
                  <a:srgbClr val="FFFF00"/>
                </a:highlight>
                <a:latin typeface="Century Gothic" panose="020B0502020202020204" pitchFamily="34" charset="0"/>
                <a:sym typeface="Wingdings" panose="05000000000000000000" pitchFamily="2" charset="2"/>
              </a:rPr>
              <a:t>1.75</a:t>
            </a:r>
            <a:r>
              <a:rPr lang="fr-FR" sz="1200" dirty="0">
                <a:latin typeface="Century Gothic" panose="020B0502020202020204" pitchFamily="34" charset="0"/>
              </a:rPr>
              <a:t> bin/coefficient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TS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: </a:t>
            </a:r>
            <a:r>
              <a:rPr lang="fr-FR" sz="1200" dirty="0" err="1">
                <a:latin typeface="Century Gothic" panose="020B0502020202020204" pitchFamily="34" charset="0"/>
              </a:rPr>
              <a:t>exclude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b="1" i="1" dirty="0" err="1">
                <a:latin typeface="Century Gothic" panose="020B0502020202020204" pitchFamily="34" charset="0"/>
              </a:rPr>
              <a:t>coeff_sign_flag</a:t>
            </a:r>
            <a:r>
              <a:rPr lang="fr-FR" sz="1200" b="1" i="1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from</a:t>
            </a:r>
            <a:r>
              <a:rPr lang="fr-FR" sz="1200" dirty="0">
                <a:latin typeface="Century Gothic" panose="020B0502020202020204" pitchFamily="34" charset="0"/>
              </a:rPr>
              <a:t> CCB count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532623" y="2700765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E186594-0A80-49C4-9FD9-87CF28544430}"/>
              </a:ext>
            </a:extLst>
          </p:cNvPr>
          <p:cNvSpPr/>
          <p:nvPr/>
        </p:nvSpPr>
        <p:spPr>
          <a:xfrm>
            <a:off x="1226530" y="3005565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4312620-5B07-4FB0-B7AA-AFCD30D5D5F5}"/>
              </a:ext>
            </a:extLst>
          </p:cNvPr>
          <p:cNvSpPr/>
          <p:nvPr/>
        </p:nvSpPr>
        <p:spPr>
          <a:xfrm>
            <a:off x="6376408" y="859559"/>
            <a:ext cx="2028429" cy="354406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0B646B3-1E60-4BCC-85BE-D2449BF81F1E}"/>
              </a:ext>
            </a:extLst>
          </p:cNvPr>
          <p:cNvSpPr/>
          <p:nvPr/>
        </p:nvSpPr>
        <p:spPr>
          <a:xfrm>
            <a:off x="6753925" y="1926076"/>
            <a:ext cx="1011728" cy="311285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DDF073B-0B3C-493D-814C-2A342DE5D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302268"/>
              </p:ext>
            </p:extLst>
          </p:nvPr>
        </p:nvGraphicFramePr>
        <p:xfrm>
          <a:off x="4592638" y="533400"/>
          <a:ext cx="4184650" cy="424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Document" r:id="rId4" imgW="6640346" imgH="6776234" progId="Word.Document.12">
                  <p:embed/>
                </p:oleObj>
              </mc:Choice>
              <mc:Fallback>
                <p:oleObj name="Document" r:id="rId4" imgW="6640346" imgH="67762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2638" y="533400"/>
                        <a:ext cx="4184650" cy="424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975386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JVET-P0402: Unification of CCB count method between transform and TS residual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26049" y="578327"/>
            <a:ext cx="3765015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Test2 (</a:t>
            </a:r>
            <a:r>
              <a:rPr lang="fr-FR" sz="1600" dirty="0" err="1">
                <a:latin typeface="Century Gothic" panose="020B0502020202020204" pitchFamily="34" charset="0"/>
              </a:rPr>
              <a:t>based</a:t>
            </a:r>
            <a:r>
              <a:rPr lang="fr-FR" sz="1600" dirty="0">
                <a:latin typeface="Century Gothic" panose="020B0502020202020204" pitchFamily="34" charset="0"/>
              </a:rPr>
              <a:t> on Test1)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A</a:t>
            </a:r>
            <a:r>
              <a:rPr lang="en-US" sz="1200" dirty="0" err="1">
                <a:latin typeface="Century Gothic" panose="020B0502020202020204" pitchFamily="34" charset="0"/>
              </a:rPr>
              <a:t>ssign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b="1" dirty="0">
                <a:latin typeface="Century Gothic" panose="020B0502020202020204" pitchFamily="34" charset="0"/>
              </a:rPr>
              <a:t>CCB_SIGN </a:t>
            </a:r>
            <a:r>
              <a:rPr lang="en-US" sz="1200" dirty="0">
                <a:latin typeface="Century Gothic" panose="020B0502020202020204" pitchFamily="34" charset="0"/>
              </a:rPr>
              <a:t>for </a:t>
            </a:r>
            <a:r>
              <a:rPr lang="en-US" sz="1200" b="1" i="1" dirty="0" err="1">
                <a:latin typeface="Century Gothic" panose="020B0502020202020204" pitchFamily="34" charset="0"/>
              </a:rPr>
              <a:t>coeff_sign_flag</a:t>
            </a:r>
            <a:r>
              <a:rPr lang="en-US" sz="1200" b="1" i="1" dirty="0">
                <a:latin typeface="Century Gothic" panose="020B0502020202020204" pitchFamily="34" charset="0"/>
              </a:rPr>
              <a:t> </a:t>
            </a:r>
            <a:r>
              <a:rPr lang="en-US" sz="1200" dirty="0">
                <a:latin typeface="Century Gothic" panose="020B0502020202020204" pitchFamily="34" charset="0"/>
              </a:rPr>
              <a:t>to control the CABAC throughput of this syntax independently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>
                <a:latin typeface="Century Gothic" panose="020B0502020202020204" pitchFamily="34" charset="0"/>
              </a:rPr>
              <a:t>CCB_SIGN</a:t>
            </a:r>
            <a:r>
              <a:rPr lang="fr-FR" sz="1200" dirty="0">
                <a:latin typeface="Century Gothic" panose="020B0502020202020204" pitchFamily="34" charset="0"/>
              </a:rPr>
              <a:t>: </a:t>
            </a:r>
            <a:r>
              <a:rPr lang="fr-FR" sz="1200" dirty="0">
                <a:highlight>
                  <a:srgbClr val="FFFF00"/>
                </a:highlight>
                <a:latin typeface="Century Gothic" panose="020B0502020202020204" pitchFamily="34" charset="0"/>
                <a:sym typeface="Wingdings" panose="05000000000000000000" pitchFamily="2" charset="2"/>
              </a:rPr>
              <a:t>0.5</a:t>
            </a:r>
            <a:r>
              <a:rPr lang="fr-FR" sz="1200" dirty="0">
                <a:latin typeface="Century Gothic" panose="020B0502020202020204" pitchFamily="34" charset="0"/>
              </a:rPr>
              <a:t> bin/coefficient </a:t>
            </a:r>
            <a:r>
              <a:rPr lang="en-CA" sz="1200" dirty="0">
                <a:latin typeface="Century Gothic" panose="020B0502020202020204" pitchFamily="34" charset="0"/>
              </a:rPr>
              <a:t>at TB level </a:t>
            </a: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532623" y="2700765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E186594-0A80-49C4-9FD9-87CF28544430}"/>
              </a:ext>
            </a:extLst>
          </p:cNvPr>
          <p:cNvSpPr/>
          <p:nvPr/>
        </p:nvSpPr>
        <p:spPr>
          <a:xfrm>
            <a:off x="1226530" y="3005565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4312620-5B07-4FB0-B7AA-AFCD30D5D5F5}"/>
              </a:ext>
            </a:extLst>
          </p:cNvPr>
          <p:cNvSpPr/>
          <p:nvPr/>
        </p:nvSpPr>
        <p:spPr>
          <a:xfrm>
            <a:off x="6382893" y="956835"/>
            <a:ext cx="2028429" cy="354406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3272326-E45A-4DC4-B836-5D5C3522FB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822409"/>
              </p:ext>
            </p:extLst>
          </p:nvPr>
        </p:nvGraphicFramePr>
        <p:xfrm>
          <a:off x="4597641" y="513808"/>
          <a:ext cx="4312899" cy="4343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Document" r:id="rId4" imgW="6920800" imgH="6995334" progId="Word.Document.12">
                  <p:embed/>
                </p:oleObj>
              </mc:Choice>
              <mc:Fallback>
                <p:oleObj name="Document" r:id="rId4" imgW="6920800" imgH="69953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7641" y="513808"/>
                        <a:ext cx="4312899" cy="4343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40B646B3-1E60-4BCC-85BE-D2449BF81F1E}"/>
              </a:ext>
            </a:extLst>
          </p:cNvPr>
          <p:cNvSpPr/>
          <p:nvPr/>
        </p:nvSpPr>
        <p:spPr>
          <a:xfrm>
            <a:off x="6753925" y="1984442"/>
            <a:ext cx="1011728" cy="311285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47229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JVET-P0402-Test1: CTC results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04466"/>
              </p:ext>
            </p:extLst>
          </p:nvPr>
        </p:nvGraphicFramePr>
        <p:xfrm>
          <a:off x="28103" y="641807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041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454875"/>
              </p:ext>
            </p:extLst>
          </p:nvPr>
        </p:nvGraphicFramePr>
        <p:xfrm>
          <a:off x="92279" y="2717041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81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830885"/>
              </p:ext>
            </p:extLst>
          </p:nvPr>
        </p:nvGraphicFramePr>
        <p:xfrm>
          <a:off x="4621719" y="635321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592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JVET-P0402-Test2: CTC results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353657"/>
              </p:ext>
            </p:extLst>
          </p:nvPr>
        </p:nvGraphicFramePr>
        <p:xfrm>
          <a:off x="28103" y="641807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041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816318"/>
              </p:ext>
            </p:extLst>
          </p:nvPr>
        </p:nvGraphicFramePr>
        <p:xfrm>
          <a:off x="92279" y="2717041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81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559102"/>
              </p:ext>
            </p:extLst>
          </p:nvPr>
        </p:nvGraphicFramePr>
        <p:xfrm>
          <a:off x="4621719" y="635321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592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75402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JVET-P0402-Test1: </a:t>
            </a:r>
            <a:r>
              <a:rPr lang="en-US" sz="1800" dirty="0" err="1">
                <a:solidFill>
                  <a:prstClr val="black"/>
                </a:solidFill>
              </a:rPr>
              <a:t>LowQP</a:t>
            </a:r>
            <a:r>
              <a:rPr lang="en-US" sz="1800" dirty="0">
                <a:solidFill>
                  <a:prstClr val="black"/>
                </a:solidFill>
              </a:rPr>
              <a:t> results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199712"/>
              </p:ext>
            </p:extLst>
          </p:nvPr>
        </p:nvGraphicFramePr>
        <p:xfrm>
          <a:off x="28103" y="641807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041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535047"/>
              </p:ext>
            </p:extLst>
          </p:nvPr>
        </p:nvGraphicFramePr>
        <p:xfrm>
          <a:off x="92279" y="2717041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81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845539"/>
              </p:ext>
            </p:extLst>
          </p:nvPr>
        </p:nvGraphicFramePr>
        <p:xfrm>
          <a:off x="4621719" y="635321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73%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592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161779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JVET-P0402-Test2: </a:t>
            </a:r>
            <a:r>
              <a:rPr lang="en-US" sz="1800" dirty="0" err="1">
                <a:solidFill>
                  <a:prstClr val="black"/>
                </a:solidFill>
              </a:rPr>
              <a:t>LowQP</a:t>
            </a:r>
            <a:r>
              <a:rPr lang="en-US" sz="1800" dirty="0">
                <a:solidFill>
                  <a:prstClr val="black"/>
                </a:solidFill>
              </a:rPr>
              <a:t> results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296055"/>
              </p:ext>
            </p:extLst>
          </p:nvPr>
        </p:nvGraphicFramePr>
        <p:xfrm>
          <a:off x="28103" y="641807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041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37338"/>
              </p:ext>
            </p:extLst>
          </p:nvPr>
        </p:nvGraphicFramePr>
        <p:xfrm>
          <a:off x="92279" y="2717041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77%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81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186096"/>
              </p:ext>
            </p:extLst>
          </p:nvPr>
        </p:nvGraphicFramePr>
        <p:xfrm>
          <a:off x="4621719" y="635321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65%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592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15034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JVET-P0402-Test1 </a:t>
            </a:r>
            <a:br>
              <a:rPr lang="en-US" sz="1800" dirty="0">
                <a:solidFill>
                  <a:prstClr val="black"/>
                </a:solidFill>
              </a:rPr>
            </a:br>
            <a:r>
              <a:rPr lang="en-US" sz="1800" dirty="0">
                <a:solidFill>
                  <a:prstClr val="black"/>
                </a:solidFill>
              </a:rPr>
              <a:t>CTC bin2bit results</a:t>
            </a:r>
            <a:endParaRPr lang="en-US" sz="2600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30E141D-6C57-4D45-BE5C-EC3ACD6119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686076"/>
              </p:ext>
            </p:extLst>
          </p:nvPr>
        </p:nvGraphicFramePr>
        <p:xfrm>
          <a:off x="2612136" y="173990"/>
          <a:ext cx="5942013" cy="467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Document" r:id="rId4" imgW="5941540" imgH="4674861" progId="Word.Document.12">
                  <p:embed/>
                </p:oleObj>
              </mc:Choice>
              <mc:Fallback>
                <p:oleObj name="Document" r:id="rId4" imgW="5941540" imgH="4674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12136" y="173990"/>
                        <a:ext cx="5942013" cy="467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151892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13094</TotalTime>
  <Words>1834</Words>
  <Application>Microsoft Office PowerPoint</Application>
  <PresentationFormat>On-screen Show (16:9)</PresentationFormat>
  <Paragraphs>828</Paragraphs>
  <Slides>14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MS PGothic</vt:lpstr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Microsoft Word Document</vt:lpstr>
      <vt:lpstr>PowerPoint Presentation</vt:lpstr>
      <vt:lpstr>JVET-P0402: Unification of CCB count method between transform and TS residual</vt:lpstr>
      <vt:lpstr>JVET-P0402: Unification of CCB count method between transform and TS residual</vt:lpstr>
      <vt:lpstr>JVET-P0402: Unification of CCB count method between transform and TS residual</vt:lpstr>
      <vt:lpstr>JVET-P0402-Test1: CTC results</vt:lpstr>
      <vt:lpstr>JVET-P0402-Test2: CTC results</vt:lpstr>
      <vt:lpstr>JVET-P0402-Test1: LowQP results</vt:lpstr>
      <vt:lpstr>JVET-P0402-Test2: LowQP results</vt:lpstr>
      <vt:lpstr>JVET-P0402-Test1  CTC bin2bit results</vt:lpstr>
      <vt:lpstr>JVET-P0402-Test1 LowQP bin2bit results</vt:lpstr>
      <vt:lpstr>JVET-P0402-Test2  CTC bin2bit results</vt:lpstr>
      <vt:lpstr>JVET-P0402-Test2 LowQP bin2bit results</vt:lpstr>
      <vt:lpstr>Conclusion</vt:lpstr>
      <vt:lpstr>Thanks Qualcomm’s cross-checking! 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Ya Chen</cp:lastModifiedBy>
  <cp:revision>1098</cp:revision>
  <cp:lastPrinted>2018-02-07T16:54:36Z</cp:lastPrinted>
  <dcterms:created xsi:type="dcterms:W3CDTF">2015-05-07T16:31:13Z</dcterms:created>
  <dcterms:modified xsi:type="dcterms:W3CDTF">2019-10-04T12:11:59Z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