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10"/>
  </p:notesMasterIdLst>
  <p:handoutMasterIdLst>
    <p:handoutMasterId r:id="rId11"/>
  </p:handoutMasterIdLst>
  <p:sldIdLst>
    <p:sldId id="334" r:id="rId2"/>
    <p:sldId id="328" r:id="rId3"/>
    <p:sldId id="370" r:id="rId4"/>
    <p:sldId id="371" r:id="rId5"/>
    <p:sldId id="376" r:id="rId6"/>
    <p:sldId id="378" r:id="rId7"/>
    <p:sldId id="377" r:id="rId8"/>
    <p:sldId id="372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88797" autoAdjust="0"/>
  </p:normalViewPr>
  <p:slideViewPr>
    <p:cSldViewPr snapToGrid="0" snapToObjects="1">
      <p:cViewPr varScale="1">
        <p:scale>
          <a:sx n="57" d="100"/>
          <a:sy n="57" d="100"/>
        </p:scale>
        <p:origin x="100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2019/10/3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2019/10/3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818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31853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641688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836098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099396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242512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5752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JVET-P0397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CA" b="1" dirty="0" smtClean="0"/>
              <a:t>CE7-related: </a:t>
            </a:r>
            <a:r>
              <a:rPr lang="en-CA" b="1" dirty="0"/>
              <a:t>Simplified two-pass transform-skip residual coding</a:t>
            </a:r>
            <a:r>
              <a:rPr lang="en-US" sz="4000" dirty="0" smtClean="0"/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2019/10/3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863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The proposed method reduces the number of checks if context coded bins are available or not from 8 per coefficient to 1 per coefficient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endParaRPr lang="en-US" sz="2400" dirty="0" smtClean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Sam as CE7-1.3.b-alt except number of coding passes is 2 whereas number of coding passes in CE7-1.3b-alt is 3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61856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8327" y="0"/>
            <a:ext cx="2863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266180" y="970021"/>
            <a:ext cx="5840598" cy="4934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510"/>
              </a:spcBef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CA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spcBef>
                <a:spcPts val="510"/>
              </a:spcBef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CA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Pass </a:t>
            </a:r>
            <a:r>
              <a:rPr lang="en-CA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1: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for(n = 0; n &lt;= </a:t>
            </a:r>
            <a:r>
              <a:rPr lang="en-US" sz="1600" dirty="0" err="1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numSbCoeff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 -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1;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n++ )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	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err="1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sig_coeff_flag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(</a:t>
            </a:r>
            <a:r>
              <a:rPr lang="en-CA" sz="1600" dirty="0" err="1">
                <a:solidFill>
                  <a:srgbClr val="FF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MaxCcbs</a:t>
            </a:r>
            <a:r>
              <a:rPr lang="en-CA" sz="1600" dirty="0">
                <a:solidFill>
                  <a:srgbClr val="FF0000"/>
                </a:solidFill>
              </a:rPr>
              <a:t> </a:t>
            </a:r>
            <a:r>
              <a:rPr lang="en-CA" sz="1600" dirty="0" smtClean="0">
                <a:solidFill>
                  <a:srgbClr val="FF0000"/>
                </a:solidFill>
              </a:rPr>
              <a:t>&gt; 0 ?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 : Bypass)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err="1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coeff_sign_flag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(</a:t>
            </a:r>
            <a:r>
              <a:rPr lang="en-CA" sz="1600" dirty="0" err="1">
                <a:solidFill>
                  <a:srgbClr val="FF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MaxCcbs</a:t>
            </a:r>
            <a:r>
              <a:rPr lang="en-CA" sz="1600" dirty="0">
                <a:solidFill>
                  <a:srgbClr val="FF0000"/>
                </a:solidFill>
              </a:rPr>
              <a:t> &gt; 0 ?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 : Bypass)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gt1 (</a:t>
            </a:r>
            <a:r>
              <a:rPr lang="en-CA" sz="1600" dirty="0" err="1" smtClean="0">
                <a:solidFill>
                  <a:srgbClr val="FF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MaxCcbs</a:t>
            </a:r>
            <a:r>
              <a:rPr lang="en-CA" sz="1600" dirty="0" smtClean="0">
                <a:solidFill>
                  <a:srgbClr val="FF0000"/>
                </a:solidFill>
              </a:rPr>
              <a:t> </a:t>
            </a:r>
            <a:r>
              <a:rPr lang="en-CA" sz="1600" dirty="0">
                <a:solidFill>
                  <a:srgbClr val="FF0000"/>
                </a:solidFill>
              </a:rPr>
              <a:t>&gt; 0 ?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 : Bypass)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err="1" smtClean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par_level_flag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(</a:t>
            </a:r>
            <a:r>
              <a:rPr lang="en-CA" sz="1600" dirty="0" err="1">
                <a:solidFill>
                  <a:srgbClr val="FF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MaxCcbs</a:t>
            </a:r>
            <a:r>
              <a:rPr lang="en-CA" sz="1600" dirty="0">
                <a:solidFill>
                  <a:srgbClr val="FF0000"/>
                </a:solidFill>
              </a:rPr>
              <a:t> &gt; 0 ?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 : Bypass)</a:t>
            </a: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2800" dirty="0" smtClean="0">
              <a:solidFill>
                <a:srgbClr val="FF0000"/>
              </a:solidFill>
              <a:latin typeface="Times New Roman" panose="02020603050405020304" pitchFamily="18" charset="0"/>
              <a:ea typeface="DengXian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Pass 2: for(n = 0; n &lt;= </a:t>
            </a:r>
            <a:r>
              <a:rPr lang="en-US" sz="1600" dirty="0" err="1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numSbCoeff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- 1</a:t>
            </a:r>
            <a:r>
              <a:rPr lang="en-CA" sz="1600" dirty="0" smtClean="0"/>
              <a:t>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;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n++ ) 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	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gt3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(</a:t>
            </a:r>
            <a:r>
              <a:rPr lang="en-CA" sz="1600" dirty="0" err="1">
                <a:solidFill>
                  <a:srgbClr val="FF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MaxCcbs</a:t>
            </a:r>
            <a:r>
              <a:rPr lang="en-CA" sz="1600" dirty="0">
                <a:solidFill>
                  <a:srgbClr val="FF0000"/>
                </a:solidFill>
              </a:rPr>
              <a:t> &gt; 0 ?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 : Bypass)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gt5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(</a:t>
            </a:r>
            <a:r>
              <a:rPr lang="en-CA" sz="1600" dirty="0" err="1">
                <a:solidFill>
                  <a:srgbClr val="FF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MaxCcbs</a:t>
            </a:r>
            <a:r>
              <a:rPr lang="en-CA" sz="1600" dirty="0">
                <a:solidFill>
                  <a:srgbClr val="FF0000"/>
                </a:solidFill>
              </a:rPr>
              <a:t> &gt; 0 ?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 : Bypass)		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gt7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(</a:t>
            </a:r>
            <a:r>
              <a:rPr lang="en-CA" sz="1600" dirty="0" err="1">
                <a:solidFill>
                  <a:srgbClr val="FF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MaxCcbs</a:t>
            </a:r>
            <a:r>
              <a:rPr lang="en-CA" sz="1600" dirty="0">
                <a:solidFill>
                  <a:srgbClr val="FF0000"/>
                </a:solidFill>
              </a:rPr>
              <a:t> &gt; 0 ?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 : Bypass)		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gt9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(</a:t>
            </a:r>
            <a:r>
              <a:rPr lang="en-CA" sz="1600" dirty="0" err="1">
                <a:solidFill>
                  <a:srgbClr val="FF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MaxCcbs</a:t>
            </a:r>
            <a:r>
              <a:rPr lang="en-CA" sz="1600" dirty="0">
                <a:solidFill>
                  <a:srgbClr val="FF0000"/>
                </a:solidFill>
              </a:rPr>
              <a:t> &gt; 0 ?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 : Bypass)</a:t>
            </a: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DengXian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Pass 3: for(n = 0; n &lt;= </a:t>
            </a:r>
            <a:r>
              <a:rPr lang="en-US" sz="1600" dirty="0" err="1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numSbCoeff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 - 1; n++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)</a:t>
            </a: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	Rice-</a:t>
            </a:r>
            <a:r>
              <a:rPr lang="en-US" sz="1600" dirty="0" err="1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Golomb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Coding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1050" dirty="0">
              <a:latin typeface="Times New Roman" panose="02020603050405020304" pitchFamily="18" charset="0"/>
              <a:ea typeface="DengXian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51402" y="970021"/>
            <a:ext cx="5840598" cy="4750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510"/>
              </a:spcBef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CA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spcBef>
                <a:spcPts val="510"/>
              </a:spcBef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CA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Pass </a:t>
            </a:r>
            <a:r>
              <a:rPr lang="en-CA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1: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for(n = 0; n &lt;= </a:t>
            </a:r>
            <a:r>
              <a:rPr lang="en-US" sz="1600" dirty="0" err="1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numSbCoeff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 -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1 </a:t>
            </a:r>
            <a:r>
              <a:rPr lang="en-US" sz="1600" dirty="0" smtClean="0">
                <a:solidFill>
                  <a:srgbClr val="FF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&amp;&amp; </a:t>
            </a:r>
            <a:r>
              <a:rPr lang="en-CA" sz="1600" dirty="0" err="1" smtClean="0">
                <a:solidFill>
                  <a:srgbClr val="FF0000"/>
                </a:solidFill>
              </a:rPr>
              <a:t>MaxCcbs</a:t>
            </a:r>
            <a:r>
              <a:rPr lang="en-CA" sz="1600" dirty="0" smtClean="0">
                <a:solidFill>
                  <a:srgbClr val="FF0000"/>
                </a:solidFill>
              </a:rPr>
              <a:t> &gt;= 8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;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n++ )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	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err="1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sig_coeff_flag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(context)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err="1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coeff_sign_flag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(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gt1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(context)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err="1" smtClean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par_level_flag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(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context)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gt3 (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gt5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(context)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	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gt7 (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context)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	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gt9 (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CA" dirty="0" err="1" smtClean="0">
                <a:solidFill>
                  <a:srgbClr val="FF0000"/>
                </a:solidFill>
              </a:rPr>
              <a:t>firstScanPos</a:t>
            </a:r>
            <a:r>
              <a:rPr lang="en-CA" dirty="0" smtClean="0">
                <a:solidFill>
                  <a:srgbClr val="FF0000"/>
                </a:solidFill>
              </a:rPr>
              <a:t>[1] = n</a:t>
            </a: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DengXian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1600" dirty="0" smtClean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Pass 2: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for(n = 0; n &lt;= </a:t>
            </a:r>
            <a:r>
              <a:rPr lang="en-US" sz="1600" dirty="0" err="1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numSbCoeff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 - 1; n++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)</a:t>
            </a: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	Rice-</a:t>
            </a:r>
            <a:r>
              <a:rPr lang="en-US" sz="1600" dirty="0" err="1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Golomb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Coding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1050" dirty="0">
              <a:latin typeface="Times New Roman" panose="02020603050405020304" pitchFamily="18" charset="0"/>
              <a:ea typeface="DengXi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08308" y="567133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VVC6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743038" y="562318"/>
            <a:ext cx="14799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JVET-P0397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476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266180" y="970021"/>
            <a:ext cx="5840598" cy="5457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510"/>
              </a:spcBef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CA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spcBef>
                <a:spcPts val="510"/>
              </a:spcBef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CA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Pass </a:t>
            </a:r>
            <a:r>
              <a:rPr lang="en-CA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1: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for(n = 0; n &lt;= </a:t>
            </a:r>
            <a:r>
              <a:rPr lang="en-US" sz="1600" dirty="0" err="1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numSbCoeff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 -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1 </a:t>
            </a:r>
            <a:r>
              <a:rPr lang="en-US" sz="1600" dirty="0" smtClean="0">
                <a:solidFill>
                  <a:srgbClr val="FF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&amp;&amp; </a:t>
            </a:r>
            <a:r>
              <a:rPr lang="en-CA" sz="1600" dirty="0" err="1" smtClean="0">
                <a:solidFill>
                  <a:srgbClr val="FF0000"/>
                </a:solidFill>
              </a:rPr>
              <a:t>MaxCcbs</a:t>
            </a:r>
            <a:r>
              <a:rPr lang="en-CA" sz="1600" dirty="0" smtClean="0">
                <a:solidFill>
                  <a:srgbClr val="FF0000"/>
                </a:solidFill>
              </a:rPr>
              <a:t> &gt;= 4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;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n++ )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	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err="1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sig_coeff_flag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(context)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err="1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coeff_sign_flag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(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gt1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(context)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err="1" smtClean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par_level_flag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(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CA" dirty="0" err="1" smtClean="0">
                <a:solidFill>
                  <a:srgbClr val="FF0000"/>
                </a:solidFill>
              </a:rPr>
              <a:t>firstScanPos</a:t>
            </a:r>
            <a:r>
              <a:rPr lang="en-CA" dirty="0" smtClean="0">
                <a:solidFill>
                  <a:srgbClr val="FF0000"/>
                </a:solidFill>
              </a:rPr>
              <a:t>[2</a:t>
            </a:r>
            <a:r>
              <a:rPr lang="en-CA" dirty="0">
                <a:solidFill>
                  <a:srgbClr val="FF0000"/>
                </a:solidFill>
              </a:rPr>
              <a:t>] = </a:t>
            </a:r>
            <a:r>
              <a:rPr lang="en-CA" dirty="0" smtClean="0">
                <a:solidFill>
                  <a:srgbClr val="FF0000"/>
                </a:solidFill>
              </a:rPr>
              <a:t>n</a:t>
            </a: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2800" dirty="0" smtClean="0">
              <a:solidFill>
                <a:srgbClr val="FF0000"/>
              </a:solidFill>
              <a:latin typeface="Times New Roman" panose="02020603050405020304" pitchFamily="18" charset="0"/>
              <a:ea typeface="DengXian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Pass 2: for(n = 0; n &lt;= </a:t>
            </a:r>
            <a:r>
              <a:rPr lang="en-CA" sz="1600" dirty="0" err="1"/>
              <a:t>firstScanPos</a:t>
            </a:r>
            <a:r>
              <a:rPr lang="en-CA" sz="1600" dirty="0"/>
              <a:t>[2] </a:t>
            </a:r>
            <a:r>
              <a:rPr lang="en-US" sz="1600" dirty="0" smtClean="0">
                <a:solidFill>
                  <a:srgbClr val="FF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&amp;&amp; </a:t>
            </a:r>
            <a:r>
              <a:rPr lang="en-CA" sz="1600" dirty="0" err="1">
                <a:solidFill>
                  <a:srgbClr val="FF0000"/>
                </a:solidFill>
              </a:rPr>
              <a:t>MaxCcbs</a:t>
            </a:r>
            <a:r>
              <a:rPr lang="en-CA" sz="1600" dirty="0">
                <a:solidFill>
                  <a:srgbClr val="FF0000"/>
                </a:solidFill>
              </a:rPr>
              <a:t> </a:t>
            </a:r>
            <a:r>
              <a:rPr lang="en-CA" sz="1600" dirty="0" smtClean="0">
                <a:solidFill>
                  <a:srgbClr val="FF0000"/>
                </a:solidFill>
              </a:rPr>
              <a:t>&gt;= </a:t>
            </a:r>
            <a:r>
              <a:rPr lang="en-CA" sz="1600" dirty="0">
                <a:solidFill>
                  <a:srgbClr val="FF0000"/>
                </a:solidFill>
              </a:rPr>
              <a:t>4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;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n++ ) 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	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gt3 (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gt5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(context)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	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gt7 (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context)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	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gt9 (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CA" dirty="0" err="1" smtClean="0">
                <a:solidFill>
                  <a:srgbClr val="FF0000"/>
                </a:solidFill>
              </a:rPr>
              <a:t>firstScanPos</a:t>
            </a:r>
            <a:r>
              <a:rPr lang="en-CA" dirty="0" smtClean="0">
                <a:solidFill>
                  <a:srgbClr val="FF0000"/>
                </a:solidFill>
              </a:rPr>
              <a:t>[1</a:t>
            </a:r>
            <a:r>
              <a:rPr lang="en-CA" dirty="0">
                <a:solidFill>
                  <a:srgbClr val="FF0000"/>
                </a:solidFill>
              </a:rPr>
              <a:t>] = </a:t>
            </a:r>
            <a:r>
              <a:rPr lang="en-CA" dirty="0" smtClean="0">
                <a:solidFill>
                  <a:srgbClr val="FF0000"/>
                </a:solidFill>
              </a:rPr>
              <a:t>n</a:t>
            </a: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DengXian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Pass 3: for(n = 0; n &lt;= </a:t>
            </a:r>
            <a:r>
              <a:rPr lang="en-US" sz="1600" dirty="0" err="1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numSbCoeff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 - 1; n++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)</a:t>
            </a: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	Rice-</a:t>
            </a:r>
            <a:r>
              <a:rPr lang="en-US" sz="1600" dirty="0" err="1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Golomb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Coding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1050" dirty="0">
              <a:latin typeface="Times New Roman" panose="02020603050405020304" pitchFamily="18" charset="0"/>
              <a:ea typeface="DengXian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51402" y="970021"/>
            <a:ext cx="5840598" cy="4750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510"/>
              </a:spcBef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CA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spcBef>
                <a:spcPts val="510"/>
              </a:spcBef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CA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Pass </a:t>
            </a:r>
            <a:r>
              <a:rPr lang="en-CA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1: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for(n = 0; n &lt;= </a:t>
            </a:r>
            <a:r>
              <a:rPr lang="en-US" sz="1600" dirty="0" err="1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numSbCoeff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 -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1 </a:t>
            </a:r>
            <a:r>
              <a:rPr lang="en-US" sz="1600" dirty="0" smtClean="0">
                <a:solidFill>
                  <a:srgbClr val="FF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&amp;&amp; </a:t>
            </a:r>
            <a:r>
              <a:rPr lang="en-CA" sz="1600" dirty="0" err="1" smtClean="0">
                <a:solidFill>
                  <a:srgbClr val="FF0000"/>
                </a:solidFill>
              </a:rPr>
              <a:t>MaxCcbs</a:t>
            </a:r>
            <a:r>
              <a:rPr lang="en-CA" sz="1600" dirty="0" smtClean="0">
                <a:solidFill>
                  <a:srgbClr val="FF0000"/>
                </a:solidFill>
              </a:rPr>
              <a:t> &gt;= 8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;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n++ )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	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err="1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sig_coeff_flag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(context)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err="1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coeff_sign_flag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(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gt1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(context)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err="1" smtClean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par_level_flag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(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context)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gt3 (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gt5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(context)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	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gt7 (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context)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	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gt9 (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CA" dirty="0" err="1" smtClean="0">
                <a:solidFill>
                  <a:srgbClr val="FF0000"/>
                </a:solidFill>
              </a:rPr>
              <a:t>firstScanPos</a:t>
            </a:r>
            <a:r>
              <a:rPr lang="en-CA" dirty="0" smtClean="0">
                <a:solidFill>
                  <a:srgbClr val="FF0000"/>
                </a:solidFill>
              </a:rPr>
              <a:t>[1] = n</a:t>
            </a: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DengXian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1600" dirty="0" smtClean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Pass 2: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for(n = 0; n &lt;= </a:t>
            </a:r>
            <a:r>
              <a:rPr lang="en-US" sz="1600" dirty="0" err="1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numSbCoeff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 - 1; n++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)</a:t>
            </a: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	Rice-</a:t>
            </a:r>
            <a:r>
              <a:rPr lang="en-US" sz="1600" dirty="0" err="1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Golomb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Coding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1050" dirty="0">
              <a:latin typeface="Times New Roman" panose="02020603050405020304" pitchFamily="18" charset="0"/>
              <a:ea typeface="DengXian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-28327" y="0"/>
            <a:ext cx="2863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04104" y="551226"/>
            <a:ext cx="2364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CE7-1.3.b-alternative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743038" y="562318"/>
            <a:ext cx="1479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JVET-P0397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42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52083" y="0"/>
            <a:ext cx="3082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results: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313808" y="513145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CTC QP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317141" y="539023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 QP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196044" y="6220702"/>
            <a:ext cx="128112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smtClean="0"/>
              <a:t>* RA results will be updated</a:t>
            </a:r>
            <a:endParaRPr lang="en-US" sz="7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166595"/>
              </p:ext>
            </p:extLst>
          </p:nvPr>
        </p:nvGraphicFramePr>
        <p:xfrm>
          <a:off x="1299380" y="982096"/>
          <a:ext cx="4246653" cy="5212080"/>
        </p:xfrm>
        <a:graphic>
          <a:graphicData uri="http://schemas.openxmlformats.org/drawingml/2006/table">
            <a:tbl>
              <a:tblPr firstRow="1" firstCol="1" bandRow="1"/>
              <a:tblGrid>
                <a:gridCol w="913378">
                  <a:extLst>
                    <a:ext uri="{9D8B030D-6E8A-4147-A177-3AD203B41FA5}">
                      <a16:colId xmlns:a16="http://schemas.microsoft.com/office/drawing/2014/main" val="1928383533"/>
                    </a:ext>
                  </a:extLst>
                </a:gridCol>
                <a:gridCol w="688933">
                  <a:extLst>
                    <a:ext uri="{9D8B030D-6E8A-4147-A177-3AD203B41FA5}">
                      <a16:colId xmlns:a16="http://schemas.microsoft.com/office/drawing/2014/main" val="2250449542"/>
                    </a:ext>
                  </a:extLst>
                </a:gridCol>
                <a:gridCol w="688933">
                  <a:extLst>
                    <a:ext uri="{9D8B030D-6E8A-4147-A177-3AD203B41FA5}">
                      <a16:colId xmlns:a16="http://schemas.microsoft.com/office/drawing/2014/main" val="4018616191"/>
                    </a:ext>
                  </a:extLst>
                </a:gridCol>
                <a:gridCol w="688933">
                  <a:extLst>
                    <a:ext uri="{9D8B030D-6E8A-4147-A177-3AD203B41FA5}">
                      <a16:colId xmlns:a16="http://schemas.microsoft.com/office/drawing/2014/main" val="668009506"/>
                    </a:ext>
                  </a:extLst>
                </a:gridCol>
                <a:gridCol w="633238">
                  <a:extLst>
                    <a:ext uri="{9D8B030D-6E8A-4147-A177-3AD203B41FA5}">
                      <a16:colId xmlns:a16="http://schemas.microsoft.com/office/drawing/2014/main" val="3411584920"/>
                    </a:ext>
                  </a:extLst>
                </a:gridCol>
                <a:gridCol w="633238">
                  <a:extLst>
                    <a:ext uri="{9D8B030D-6E8A-4147-A177-3AD203B41FA5}">
                      <a16:colId xmlns:a16="http://schemas.microsoft.com/office/drawing/2014/main" val="1361650893"/>
                    </a:ext>
                  </a:extLst>
                </a:gridCol>
              </a:tblGrid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577351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32409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237513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189911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831853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346268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133184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955764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92004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288014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928818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347211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733624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632129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401161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398509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594416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85330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8522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938659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352105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798293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920207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345680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615369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71559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139587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042337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690066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311116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031477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910717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11390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71738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988499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138151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55127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4880623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692021"/>
              </p:ext>
            </p:extLst>
          </p:nvPr>
        </p:nvGraphicFramePr>
        <p:xfrm>
          <a:off x="6134403" y="1008622"/>
          <a:ext cx="4645449" cy="5212080"/>
        </p:xfrm>
        <a:graphic>
          <a:graphicData uri="http://schemas.openxmlformats.org/drawingml/2006/table">
            <a:tbl>
              <a:tblPr firstRow="1" firstCol="1" bandRow="1"/>
              <a:tblGrid>
                <a:gridCol w="1070622">
                  <a:extLst>
                    <a:ext uri="{9D8B030D-6E8A-4147-A177-3AD203B41FA5}">
                      <a16:colId xmlns:a16="http://schemas.microsoft.com/office/drawing/2014/main" val="1184619770"/>
                    </a:ext>
                  </a:extLst>
                </a:gridCol>
                <a:gridCol w="697209">
                  <a:extLst>
                    <a:ext uri="{9D8B030D-6E8A-4147-A177-3AD203B41FA5}">
                      <a16:colId xmlns:a16="http://schemas.microsoft.com/office/drawing/2014/main" val="1116724753"/>
                    </a:ext>
                  </a:extLst>
                </a:gridCol>
                <a:gridCol w="696556">
                  <a:extLst>
                    <a:ext uri="{9D8B030D-6E8A-4147-A177-3AD203B41FA5}">
                      <a16:colId xmlns:a16="http://schemas.microsoft.com/office/drawing/2014/main" val="3454735223"/>
                    </a:ext>
                  </a:extLst>
                </a:gridCol>
                <a:gridCol w="696556">
                  <a:extLst>
                    <a:ext uri="{9D8B030D-6E8A-4147-A177-3AD203B41FA5}">
                      <a16:colId xmlns:a16="http://schemas.microsoft.com/office/drawing/2014/main" val="4261362326"/>
                    </a:ext>
                  </a:extLst>
                </a:gridCol>
                <a:gridCol w="742253">
                  <a:extLst>
                    <a:ext uri="{9D8B030D-6E8A-4147-A177-3AD203B41FA5}">
                      <a16:colId xmlns:a16="http://schemas.microsoft.com/office/drawing/2014/main" val="3837841081"/>
                    </a:ext>
                  </a:extLst>
                </a:gridCol>
                <a:gridCol w="742253">
                  <a:extLst>
                    <a:ext uri="{9D8B030D-6E8A-4147-A177-3AD203B41FA5}">
                      <a16:colId xmlns:a16="http://schemas.microsoft.com/office/drawing/2014/main" val="472165093"/>
                    </a:ext>
                  </a:extLst>
                </a:gridCol>
              </a:tblGrid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993888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590888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783243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323318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933495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037562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270729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425328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93704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13872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070184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8102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401885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522812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880855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244040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292757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3329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897123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946384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18171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966106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74853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219314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850854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605376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944273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534121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412406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45283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351870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55857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36507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136832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50925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266332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435559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78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797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19014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The </a:t>
            </a:r>
            <a:r>
              <a:rPr lang="en-US" sz="2400" dirty="0"/>
              <a:t>proposed method reduces the worst case number of checking of whether to perform bypass or context coding from 8 per coefficient position to 1 per coefficient position. </a:t>
            </a:r>
            <a:endParaRPr lang="en-US" sz="2400" dirty="0" smtClean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endParaRPr lang="en-US" sz="2400" dirty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Experimental </a:t>
            </a:r>
            <a:r>
              <a:rPr lang="en-US" sz="2400" dirty="0"/>
              <a:t>results show that 0.25% (AI), 0.17% (RA), -0.03% (LB) </a:t>
            </a:r>
            <a:r>
              <a:rPr lang="en-US" sz="2400" dirty="0" err="1"/>
              <a:t>luma</a:t>
            </a:r>
            <a:r>
              <a:rPr lang="en-US" sz="2400" dirty="0"/>
              <a:t> BD-rate of SCC sequences under CTC test conditions. </a:t>
            </a:r>
            <a:endParaRPr lang="en-US" sz="2400" dirty="0" smtClean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endParaRPr lang="en-US" sz="2400" dirty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In </a:t>
            </a:r>
            <a:r>
              <a:rPr lang="en-US" sz="2400" dirty="0"/>
              <a:t>low QP test settings, the proposed method can achieve -0.69% (AI), -1.46% (RA), -0.46% (LB) </a:t>
            </a:r>
            <a:r>
              <a:rPr lang="en-US" sz="2400" dirty="0" err="1"/>
              <a:t>luma</a:t>
            </a:r>
            <a:r>
              <a:rPr lang="en-US" sz="2400" dirty="0"/>
              <a:t> BD-rate of SCC sequences. 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0987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52083" y="0"/>
            <a:ext cx="3042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Additional results: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972421"/>
            <a:ext cx="110440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Anchor: VTM-6.0 ( where maximum context coded bins is 2 per </a:t>
            </a:r>
            <a:r>
              <a:rPr lang="en-US" sz="2400" dirty="0" err="1" smtClean="0"/>
              <a:t>coeff</a:t>
            </a:r>
            <a:r>
              <a:rPr lang="en-US" sz="2400" dirty="0" smtClean="0"/>
              <a:t>)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Test: Proposed + max Context coded bins 1.75 per </a:t>
            </a:r>
            <a:r>
              <a:rPr lang="en-US" sz="2400" dirty="0" err="1" smtClean="0"/>
              <a:t>coeff</a:t>
            </a:r>
            <a:endParaRPr lang="en-US" sz="2400" dirty="0" smtClean="0"/>
          </a:p>
          <a:p>
            <a:pPr lvl="1"/>
            <a:endParaRPr lang="en-US" sz="2400" dirty="0" smtClean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118923"/>
              </p:ext>
            </p:extLst>
          </p:nvPr>
        </p:nvGraphicFramePr>
        <p:xfrm>
          <a:off x="3417220" y="2383298"/>
          <a:ext cx="6322398" cy="3962400"/>
        </p:xfrm>
        <a:graphic>
          <a:graphicData uri="http://schemas.openxmlformats.org/drawingml/2006/table">
            <a:tbl>
              <a:tblPr firstRow="1" firstCol="1" bandRow="1"/>
              <a:tblGrid>
                <a:gridCol w="1457101">
                  <a:extLst>
                    <a:ext uri="{9D8B030D-6E8A-4147-A177-3AD203B41FA5}">
                      <a16:colId xmlns:a16="http://schemas.microsoft.com/office/drawing/2014/main" val="3725395954"/>
                    </a:ext>
                  </a:extLst>
                </a:gridCol>
                <a:gridCol w="948893">
                  <a:extLst>
                    <a:ext uri="{9D8B030D-6E8A-4147-A177-3AD203B41FA5}">
                      <a16:colId xmlns:a16="http://schemas.microsoft.com/office/drawing/2014/main" val="1531554206"/>
                    </a:ext>
                  </a:extLst>
                </a:gridCol>
                <a:gridCol w="948004">
                  <a:extLst>
                    <a:ext uri="{9D8B030D-6E8A-4147-A177-3AD203B41FA5}">
                      <a16:colId xmlns:a16="http://schemas.microsoft.com/office/drawing/2014/main" val="2497093965"/>
                    </a:ext>
                  </a:extLst>
                </a:gridCol>
                <a:gridCol w="948004">
                  <a:extLst>
                    <a:ext uri="{9D8B030D-6E8A-4147-A177-3AD203B41FA5}">
                      <a16:colId xmlns:a16="http://schemas.microsoft.com/office/drawing/2014/main" val="511215506"/>
                    </a:ext>
                  </a:extLst>
                </a:gridCol>
                <a:gridCol w="1010198">
                  <a:extLst>
                    <a:ext uri="{9D8B030D-6E8A-4147-A177-3AD203B41FA5}">
                      <a16:colId xmlns:a16="http://schemas.microsoft.com/office/drawing/2014/main" val="2067317885"/>
                    </a:ext>
                  </a:extLst>
                </a:gridCol>
                <a:gridCol w="1010198">
                  <a:extLst>
                    <a:ext uri="{9D8B030D-6E8A-4147-A177-3AD203B41FA5}">
                      <a16:colId xmlns:a16="http://schemas.microsoft.com/office/drawing/2014/main" val="27907999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46618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0534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75551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80833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0.52%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35211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87593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87423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21205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23849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0.38%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9948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0.34%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0396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40873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15852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69720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9597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0.66%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6138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106%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32540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677636" y="1959001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CTC QP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24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8</a:t>
            </a:fld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6351402" y="970021"/>
            <a:ext cx="5840598" cy="4750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510"/>
              </a:spcBef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CA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spcBef>
                <a:spcPts val="510"/>
              </a:spcBef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CA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Pass </a:t>
            </a:r>
            <a:r>
              <a:rPr lang="en-CA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1: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for(n = 0; n &lt;= </a:t>
            </a:r>
            <a:r>
              <a:rPr lang="en-US" sz="1600" dirty="0" err="1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numSbCoeff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 -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1 </a:t>
            </a:r>
            <a:r>
              <a:rPr lang="en-US" sz="1600" dirty="0" smtClean="0">
                <a:solidFill>
                  <a:srgbClr val="FF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&amp;&amp; </a:t>
            </a:r>
            <a:r>
              <a:rPr lang="en-CA" sz="1600" dirty="0" err="1" smtClean="0">
                <a:solidFill>
                  <a:srgbClr val="FF0000"/>
                </a:solidFill>
              </a:rPr>
              <a:t>MaxCcbs</a:t>
            </a:r>
            <a:r>
              <a:rPr lang="en-CA" sz="1600" dirty="0" smtClean="0">
                <a:solidFill>
                  <a:srgbClr val="FF0000"/>
                </a:solidFill>
              </a:rPr>
              <a:t> &gt;= 8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;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n++ )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	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err="1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sig_coeff_flag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(context)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err="1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coeff_sign_flag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(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gt1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(context)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err="1" smtClean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par_level_flag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(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context)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gt3 (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gt5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(context)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	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gt7 (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context)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	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gt9 (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CA" dirty="0" err="1" smtClean="0">
                <a:solidFill>
                  <a:srgbClr val="FF0000"/>
                </a:solidFill>
              </a:rPr>
              <a:t>firstScanPos</a:t>
            </a:r>
            <a:r>
              <a:rPr lang="en-CA" dirty="0" smtClean="0">
                <a:solidFill>
                  <a:srgbClr val="FF0000"/>
                </a:solidFill>
              </a:rPr>
              <a:t>[1] = n</a:t>
            </a: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DengXian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1600" dirty="0" smtClean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Pass 2: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for(n = 0; n &lt;= </a:t>
            </a:r>
            <a:r>
              <a:rPr lang="en-US" sz="1600" dirty="0" err="1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numSbCoeff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 - 1; n++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)</a:t>
            </a: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	Rice-</a:t>
            </a:r>
            <a:r>
              <a:rPr lang="en-US" sz="1600" dirty="0" err="1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Golomb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Coding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1050" dirty="0">
              <a:latin typeface="Times New Roman" panose="02020603050405020304" pitchFamily="18" charset="0"/>
              <a:ea typeface="DengXian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-28327" y="0"/>
            <a:ext cx="2863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2709" y="520773"/>
            <a:ext cx="3506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VVC6 transform residual coding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743038" y="562318"/>
            <a:ext cx="1479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JVET-P0397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03131" y="965630"/>
            <a:ext cx="5840598" cy="5488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510"/>
              </a:spcBef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CA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spcBef>
                <a:spcPts val="510"/>
              </a:spcBef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CA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Pass </a:t>
            </a:r>
            <a:r>
              <a:rPr lang="en-CA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1: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for(n = 0; n &lt;= </a:t>
            </a:r>
            <a:r>
              <a:rPr lang="en-US" sz="1600" dirty="0" err="1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numSbCoeff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 -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1 </a:t>
            </a:r>
            <a:r>
              <a:rPr lang="en-US" sz="1600" dirty="0" smtClean="0">
                <a:solidFill>
                  <a:srgbClr val="FF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&amp;&amp; </a:t>
            </a:r>
            <a:r>
              <a:rPr lang="en-CA" sz="1600" dirty="0" err="1" smtClean="0">
                <a:solidFill>
                  <a:srgbClr val="FF0000"/>
                </a:solidFill>
              </a:rPr>
              <a:t>MaxCcbs</a:t>
            </a:r>
            <a:r>
              <a:rPr lang="en-CA" sz="1600" dirty="0" smtClean="0">
                <a:solidFill>
                  <a:srgbClr val="FF0000"/>
                </a:solidFill>
              </a:rPr>
              <a:t> &gt;= 8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;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n++ )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	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err="1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sig_coeff_flag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(context)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gt1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(context)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err="1" smtClean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par_level_flag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(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context)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Gt2 (context)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</a:t>
            </a: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CA" dirty="0" err="1" smtClean="0">
                <a:solidFill>
                  <a:srgbClr val="FF0000"/>
                </a:solidFill>
              </a:rPr>
              <a:t>firstScanPos</a:t>
            </a:r>
            <a:r>
              <a:rPr lang="en-CA" dirty="0" smtClean="0">
                <a:solidFill>
                  <a:srgbClr val="FF0000"/>
                </a:solidFill>
              </a:rPr>
              <a:t>[1] = n</a:t>
            </a: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DengXian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1600" dirty="0" smtClean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1600" dirty="0" smtClean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1600" dirty="0" smtClean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Pass 2: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for(n = 0; n &lt;= </a:t>
            </a:r>
            <a:r>
              <a:rPr lang="en-US" sz="1600" dirty="0" err="1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numSbCoeff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 - 1; n++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)</a:t>
            </a: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	Rice-</a:t>
            </a:r>
            <a:r>
              <a:rPr lang="en-US" sz="1600" dirty="0" err="1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Golomb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Coding</a:t>
            </a: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Pass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3: 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for(n = 0; n &lt;= </a:t>
            </a:r>
            <a:r>
              <a:rPr lang="en-US" sz="1600" dirty="0" err="1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numSbCoeff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 - 1; n++ )</a:t>
            </a:r>
          </a:p>
          <a:p>
            <a:pPr marL="285750" indent="-285750" hangingPunct="0">
              <a:buFont typeface="Symbol" panose="05050102010706020507" pitchFamily="18" charset="2"/>
              <a:buChar char="¾"/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		</a:t>
            </a:r>
            <a:r>
              <a:rPr lang="en-US" sz="1600" dirty="0" err="1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coeff_sign_flag</a:t>
            </a:r>
            <a:r>
              <a:rPr lang="en-US" sz="1600" dirty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 </a:t>
            </a:r>
            <a:r>
              <a:rPr lang="en-US" sz="1600" dirty="0" smtClean="0">
                <a:latin typeface="Consolas" panose="020B0609020204030204" pitchFamily="49" charset="0"/>
                <a:ea typeface="DengXian"/>
                <a:cs typeface="Consolas" panose="020B0609020204030204" pitchFamily="49" charset="0"/>
              </a:rPr>
              <a:t>(By-pass)</a:t>
            </a: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1600" dirty="0">
              <a:latin typeface="Consolas" panose="020B0609020204030204" pitchFamily="49" charset="0"/>
              <a:ea typeface="DengXian"/>
              <a:cs typeface="Consolas" panose="020B0609020204030204" pitchFamily="49" charset="0"/>
            </a:endParaRPr>
          </a:p>
          <a:p>
            <a:pPr hangingPunct="0"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  <a:tab pos="171450" algn="l"/>
                <a:tab pos="514350" algn="l"/>
                <a:tab pos="685800" algn="l"/>
              </a:tabLst>
            </a:pPr>
            <a:endParaRPr lang="en-US" sz="1050" dirty="0">
              <a:latin typeface="Times New Roman" panose="02020603050405020304" pitchFamily="18" charset="0"/>
              <a:ea typeface="DengXian"/>
            </a:endParaRPr>
          </a:p>
        </p:txBody>
      </p:sp>
    </p:spTree>
    <p:extLst>
      <p:ext uri="{BB962C8B-B14F-4D97-AF65-F5344CB8AC3E}">
        <p14:creationId xmlns:p14="http://schemas.microsoft.com/office/powerpoint/2010/main" val="230803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16131</TotalTime>
  <Words>1125</Words>
  <Application>Microsoft Office PowerPoint</Application>
  <PresentationFormat>Widescreen</PresentationFormat>
  <Paragraphs>564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Microsoft YaHei</vt:lpstr>
      <vt:lpstr>宋体</vt:lpstr>
      <vt:lpstr>宋体</vt:lpstr>
      <vt:lpstr>Arial</vt:lpstr>
      <vt:lpstr>Consolas</vt:lpstr>
      <vt:lpstr>DengXian</vt:lpstr>
      <vt:lpstr>Symbol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1335</cp:revision>
  <dcterms:created xsi:type="dcterms:W3CDTF">2018-05-21T01:42:17Z</dcterms:created>
  <dcterms:modified xsi:type="dcterms:W3CDTF">2019-10-04T04:14:43Z</dcterms:modified>
</cp:coreProperties>
</file>