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6"/>
  </p:notesMasterIdLst>
  <p:handoutMasterIdLst>
    <p:handoutMasterId r:id="rId17"/>
  </p:handoutMasterIdLst>
  <p:sldIdLst>
    <p:sldId id="315" r:id="rId2"/>
    <p:sldId id="321" r:id="rId3"/>
    <p:sldId id="327" r:id="rId4"/>
    <p:sldId id="356" r:id="rId5"/>
    <p:sldId id="357" r:id="rId6"/>
    <p:sldId id="358" r:id="rId7"/>
    <p:sldId id="364" r:id="rId8"/>
    <p:sldId id="365" r:id="rId9"/>
    <p:sldId id="359" r:id="rId10"/>
    <p:sldId id="360" r:id="rId11"/>
    <p:sldId id="361" r:id="rId12"/>
    <p:sldId id="362" r:id="rId13"/>
    <p:sldId id="363" r:id="rId14"/>
    <p:sldId id="320" r:id="rId15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2019/10/5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US" sz="2800" b="1" dirty="0"/>
              <a:t>Switching between CABAC context coded bins and bypass coded bins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JVET-P0396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Steve Keating /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– low QP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497697"/>
              </p:ext>
            </p:extLst>
          </p:nvPr>
        </p:nvGraphicFramePr>
        <p:xfrm>
          <a:off x="324000" y="1483200"/>
          <a:ext cx="4190878" cy="2065020"/>
        </p:xfrm>
        <a:graphic>
          <a:graphicData uri="http://schemas.openxmlformats.org/drawingml/2006/table">
            <a:tbl>
              <a:tblPr/>
              <a:tblGrid>
                <a:gridCol w="821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330086"/>
              </p:ext>
            </p:extLst>
          </p:nvPr>
        </p:nvGraphicFramePr>
        <p:xfrm>
          <a:off x="4644000" y="1484784"/>
          <a:ext cx="4122461" cy="2065020"/>
        </p:xfrm>
        <a:graphic>
          <a:graphicData uri="http://schemas.openxmlformats.org/drawingml/2006/table">
            <a:tbl>
              <a:tblPr/>
              <a:tblGrid>
                <a:gridCol w="792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894959"/>
              </p:ext>
            </p:extLst>
          </p:nvPr>
        </p:nvGraphicFramePr>
        <p:xfrm>
          <a:off x="324000" y="3718800"/>
          <a:ext cx="4190878" cy="2065020"/>
        </p:xfrm>
        <a:graphic>
          <a:graphicData uri="http://schemas.openxmlformats.org/drawingml/2006/table">
            <a:tbl>
              <a:tblPr/>
              <a:tblGrid>
                <a:gridCol w="821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887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Draft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dirty="0"/>
              <a:t>Included in Word document</a:t>
            </a:r>
          </a:p>
          <a:p>
            <a:endParaRPr lang="en-GB" dirty="0"/>
          </a:p>
          <a:p>
            <a:r>
              <a:rPr lang="en-GB" dirty="0"/>
              <a:t>Switch points described as “</a:t>
            </a:r>
            <a:r>
              <a:rPr lang="en-GB" dirty="0" err="1"/>
              <a:t>aes</a:t>
            </a:r>
            <a:r>
              <a:rPr lang="en-GB" dirty="0"/>
              <a:t>()” in the syntax tables</a:t>
            </a:r>
          </a:p>
          <a:p>
            <a:pPr lvl="1"/>
            <a:r>
              <a:rPr lang="en-GB" dirty="0"/>
              <a:t>arithmetic engine switch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81533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1/2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dirty="0"/>
              <a:t>Presented a modified version of JVET-O519 in response to comments</a:t>
            </a:r>
          </a:p>
          <a:p>
            <a:pPr lvl="1"/>
            <a:r>
              <a:rPr lang="en-CA" dirty="0"/>
              <a:t>Reduced switching</a:t>
            </a:r>
          </a:p>
          <a:p>
            <a:pPr lvl="2"/>
            <a:r>
              <a:rPr lang="en-CA" dirty="0"/>
              <a:t>Only at discrete points</a:t>
            </a:r>
          </a:p>
          <a:p>
            <a:pPr lvl="1"/>
            <a:r>
              <a:rPr lang="en-CA" dirty="0"/>
              <a:t>Simpler decision</a:t>
            </a:r>
          </a:p>
          <a:p>
            <a:pPr lvl="2"/>
            <a:r>
              <a:rPr lang="en-CA" dirty="0"/>
              <a:t>Simple comparison with 0</a:t>
            </a:r>
          </a:p>
          <a:p>
            <a:pPr lvl="1"/>
            <a:r>
              <a:rPr lang="en-CA" dirty="0"/>
              <a:t>Separated switch from decision</a:t>
            </a:r>
          </a:p>
          <a:p>
            <a:pPr lvl="2"/>
            <a:r>
              <a:rPr lang="en-CA" dirty="0"/>
              <a:t>Improved pipelining</a:t>
            </a:r>
          </a:p>
          <a:p>
            <a:pPr lvl="2"/>
            <a:r>
              <a:rPr lang="en-CA" dirty="0"/>
              <a:t>Reduced length of critical path for entropy decoder</a:t>
            </a:r>
          </a:p>
          <a:p>
            <a:pPr lvl="1"/>
            <a:r>
              <a:rPr lang="en-CA" dirty="0"/>
              <a:t>Gains maintained for low QP (-0.33% overall for RA) </a:t>
            </a:r>
          </a:p>
          <a:p>
            <a:pPr lvl="1"/>
            <a:r>
              <a:rPr lang="en-CA" dirty="0"/>
              <a:t>Gains presented for screen content (-2.49% low QP / -0.38% CTC) </a:t>
            </a:r>
          </a:p>
          <a:p>
            <a:pPr lvl="1"/>
            <a:r>
              <a:rPr lang="en-CA" dirty="0"/>
              <a:t>No losses for other content in CTC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80191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2/2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endParaRPr lang="en-GB" dirty="0"/>
          </a:p>
          <a:p>
            <a:r>
              <a:rPr lang="en-GB" dirty="0"/>
              <a:t>We have presented a modification that:</a:t>
            </a:r>
          </a:p>
          <a:p>
            <a:pPr lvl="1"/>
            <a:r>
              <a:rPr lang="en-CA" dirty="0"/>
              <a:t>has fewer counters than VTM</a:t>
            </a:r>
            <a:endParaRPr lang="en-GB" dirty="0"/>
          </a:p>
          <a:p>
            <a:pPr lvl="1"/>
            <a:r>
              <a:rPr lang="en-CA" dirty="0"/>
              <a:t>is effective over all bins – not just TU coefficients</a:t>
            </a:r>
            <a:endParaRPr lang="en-GB" dirty="0"/>
          </a:p>
          <a:p>
            <a:pPr lvl="1"/>
            <a:r>
              <a:rPr lang="en-CA" dirty="0"/>
              <a:t>could support sliding scale of bin/bit ratio for future profiles</a:t>
            </a:r>
            <a:endParaRPr lang="en-GB" dirty="0"/>
          </a:p>
          <a:p>
            <a:pPr lvl="1"/>
            <a:r>
              <a:rPr lang="en-CA" dirty="0"/>
              <a:t>eliminates CABAC zero word padding at end of picture</a:t>
            </a:r>
          </a:p>
          <a:p>
            <a:pPr lvl="2"/>
            <a:r>
              <a:rPr lang="en-CA" dirty="0"/>
              <a:t>Simpler splicing of </a:t>
            </a:r>
            <a:r>
              <a:rPr lang="en-CA" dirty="0" err="1"/>
              <a:t>decodable</a:t>
            </a:r>
            <a:r>
              <a:rPr lang="en-CA" dirty="0"/>
              <a:t> regions </a:t>
            </a:r>
            <a:endParaRPr lang="en-GB" dirty="0"/>
          </a:p>
          <a:p>
            <a:pPr lvl="1"/>
            <a:r>
              <a:rPr lang="en-CA" dirty="0"/>
              <a:t>reduces CABAC/bypass-bin ratio</a:t>
            </a:r>
          </a:p>
          <a:p>
            <a:pPr lvl="2"/>
            <a:r>
              <a:rPr lang="en-CA" dirty="0"/>
              <a:t>Without impact to bin/bit ratio</a:t>
            </a:r>
            <a:endParaRPr lang="en-GB" dirty="0"/>
          </a:p>
          <a:p>
            <a:pPr lvl="2"/>
            <a:r>
              <a:rPr lang="en-CA" dirty="0"/>
              <a:t>Each byte of CABAC zero word padding represents a wasted opportunity</a:t>
            </a:r>
          </a:p>
          <a:p>
            <a:pPr lvl="3"/>
            <a:r>
              <a:rPr lang="en-CA" dirty="0"/>
              <a:t>Could code 8 bypass bins instead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76922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JVET-O0519 </a:t>
            </a:r>
            <a:r>
              <a:rPr lang="en-CA" sz="1800" dirty="0"/>
              <a:t>introduced switching between CABAC and bypass coding </a:t>
            </a:r>
          </a:p>
          <a:p>
            <a:pPr lvl="1"/>
            <a:r>
              <a:rPr lang="en-CA" sz="1600" dirty="0"/>
              <a:t>Avoids padding with CABAC zero words</a:t>
            </a:r>
          </a:p>
          <a:p>
            <a:pPr lvl="1"/>
            <a:r>
              <a:rPr lang="en-CA" sz="1600" dirty="0"/>
              <a:t>Padding implicitly coded into bit stream by using bypass bins</a:t>
            </a:r>
            <a:br>
              <a:rPr lang="en-CA" sz="1600" dirty="0"/>
            </a:br>
            <a:r>
              <a:rPr lang="en-CA" sz="1600" dirty="0"/>
              <a:t>instead of CABAC bins followed by CABAC zero words at the end of the slice</a:t>
            </a:r>
          </a:p>
          <a:p>
            <a:pPr lvl="2"/>
            <a:r>
              <a:rPr lang="en-CA" sz="1400" dirty="0"/>
              <a:t>Reduces ratio of CABAC bins to bypass bins, potentially making decoding simpler.</a:t>
            </a:r>
            <a:endParaRPr lang="en-CA" sz="1200" dirty="0"/>
          </a:p>
          <a:p>
            <a:pPr lvl="1"/>
            <a:r>
              <a:rPr lang="en-CA" sz="1600" dirty="0"/>
              <a:t>In addition control of transform block coefficient coded bins was moved to the entropy layer</a:t>
            </a:r>
          </a:p>
          <a:p>
            <a:pPr lvl="1"/>
            <a:endParaRPr lang="en-CA" sz="1600" dirty="0"/>
          </a:p>
          <a:p>
            <a:r>
              <a:rPr lang="en-CA" dirty="0"/>
              <a:t>When presented during the 15</a:t>
            </a:r>
            <a:r>
              <a:rPr lang="en-CA" baseline="30000" dirty="0"/>
              <a:t>th</a:t>
            </a:r>
            <a:r>
              <a:rPr lang="en-CA" dirty="0"/>
              <a:t> JVET meeting in Gothenburg it was noted:</a:t>
            </a:r>
          </a:p>
          <a:p>
            <a:pPr lvl="1"/>
            <a:r>
              <a:rPr lang="en-CA" dirty="0"/>
              <a:t>The decision path required for switching might increase the length of the critical path for the CABAC engine.</a:t>
            </a:r>
          </a:p>
          <a:p>
            <a:pPr lvl="1"/>
            <a:r>
              <a:rPr lang="en-CA" dirty="0"/>
              <a:t>The proposal allowed switching in too many places.</a:t>
            </a:r>
          </a:p>
          <a:p>
            <a:pPr marL="457200" lvl="1" indent="0">
              <a:buNone/>
            </a:pPr>
            <a:r>
              <a:rPr lang="en-CA" dirty="0"/>
              <a:t>	(and further work was encouraged.)</a:t>
            </a:r>
          </a:p>
          <a:p>
            <a:pPr marL="0" indent="0">
              <a:buNone/>
            </a:pPr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This proposal attempts to resolve the issues in the previous proposal</a:t>
            </a:r>
          </a:p>
          <a:p>
            <a:pPr lvl="1"/>
            <a:r>
              <a:rPr lang="en-GB" dirty="0"/>
              <a:t>A limited number of potential switching points has been introduced</a:t>
            </a:r>
          </a:p>
          <a:p>
            <a:pPr lvl="2"/>
            <a:r>
              <a:rPr lang="en-GB" dirty="0"/>
              <a:t>At fixed points in the coding</a:t>
            </a:r>
          </a:p>
          <a:p>
            <a:pPr lvl="1"/>
            <a:r>
              <a:rPr lang="en-GB" dirty="0"/>
              <a:t>Decisions and switching are separated</a:t>
            </a:r>
          </a:p>
          <a:p>
            <a:pPr lvl="2"/>
            <a:r>
              <a:rPr lang="en-GB" dirty="0"/>
              <a:t>To alleviate CABAC engine critical path issues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This proposal maintains the gains, particularly for low QP and screen content, seen for the previous proposal.</a:t>
            </a:r>
          </a:p>
          <a:p>
            <a:endParaRPr lang="en-GB" dirty="0"/>
          </a:p>
          <a:p>
            <a:r>
              <a:rPr lang="en-GB" dirty="0"/>
              <a:t>In addition, following the adoption of JVET-O0052, the new limits on context coded bins have been removed to allow for bin-to-bit control in the entropy layer.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25743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JVET-O0519 introduced counters in the entropy level of both the encoder and decoder.</a:t>
            </a:r>
          </a:p>
          <a:p>
            <a:pPr lvl="1"/>
            <a:r>
              <a:rPr lang="en-GB" sz="1600" dirty="0"/>
              <a:t>Counters constrain bin-to-bit ratio</a:t>
            </a:r>
          </a:p>
          <a:p>
            <a:pPr lvl="1"/>
            <a:r>
              <a:rPr lang="en-GB" sz="1600" dirty="0"/>
              <a:t>Counters initialised to a value based on the current CABAC zero word threshold.</a:t>
            </a:r>
          </a:p>
          <a:p>
            <a:pPr lvl="1"/>
            <a:r>
              <a:rPr lang="en-GB" sz="1600" dirty="0"/>
              <a:t>Counters are incremented whenever bits are read/written</a:t>
            </a:r>
          </a:p>
          <a:p>
            <a:pPr lvl="1"/>
            <a:r>
              <a:rPr lang="en-GB" sz="1600" dirty="0"/>
              <a:t>Counters are decremented whenever bins are coded</a:t>
            </a:r>
          </a:p>
          <a:p>
            <a:pPr lvl="1"/>
            <a:r>
              <a:rPr lang="en-GB" sz="1600" dirty="0"/>
              <a:t>Mixed CABAC/bypass coding is used if the counter indicates bins can be coded without exceeding the CABAC zero word threshold</a:t>
            </a:r>
          </a:p>
          <a:p>
            <a:pPr lvl="1"/>
            <a:r>
              <a:rPr lang="en-GB" sz="1600" dirty="0"/>
              <a:t>Otherwise, use pure bypass coding</a:t>
            </a:r>
          </a:p>
          <a:p>
            <a:pPr lvl="2"/>
            <a:r>
              <a:rPr lang="en-GB" dirty="0"/>
              <a:t>CABAC usage effectively rationed to maintain threshold</a:t>
            </a:r>
          </a:p>
          <a:p>
            <a:pPr lvl="2"/>
            <a:r>
              <a:rPr lang="en-GB" dirty="0"/>
              <a:t>No CABAC zero words required</a:t>
            </a:r>
          </a:p>
          <a:p>
            <a:pPr lvl="2"/>
            <a:endParaRPr lang="en-GB" dirty="0"/>
          </a:p>
          <a:p>
            <a:r>
              <a:rPr lang="en-GB" sz="1800" dirty="0"/>
              <a:t>JVET-O0519 replaced counters for bins in TU level coefficient coding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83362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Changes from JVET-O0519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dirty="0"/>
              <a:t>Switching between mixed and pure bypass coding only occurs at discrete points:</a:t>
            </a:r>
          </a:p>
          <a:p>
            <a:pPr lvl="1"/>
            <a:r>
              <a:rPr lang="en-CA" dirty="0"/>
              <a:t>At the beginning of each CTU</a:t>
            </a:r>
            <a:endParaRPr lang="en-GB" dirty="0"/>
          </a:p>
          <a:p>
            <a:pPr lvl="1"/>
            <a:r>
              <a:rPr lang="en-CA" dirty="0"/>
              <a:t>Immediately after encoding a merge skip CU</a:t>
            </a:r>
            <a:endParaRPr lang="en-GB" dirty="0"/>
          </a:p>
          <a:p>
            <a:pPr lvl="1"/>
            <a:r>
              <a:rPr lang="en-CA" dirty="0"/>
              <a:t>Immediately before encoding a sub-TU residual block</a:t>
            </a:r>
            <a:endParaRPr lang="en-GB" dirty="0"/>
          </a:p>
          <a:p>
            <a:pPr lvl="1"/>
            <a:r>
              <a:rPr lang="en-CA" dirty="0"/>
              <a:t>Immediately before encoding a sub-TU transform skip residual block</a:t>
            </a:r>
            <a:endParaRPr lang="en-GB" dirty="0"/>
          </a:p>
          <a:p>
            <a:pPr lvl="1"/>
            <a:r>
              <a:rPr lang="en-CA" dirty="0"/>
              <a:t>Immediately after encoding a TU if CBF=0 </a:t>
            </a:r>
          </a:p>
          <a:p>
            <a:pPr lvl="2"/>
            <a:r>
              <a:rPr lang="en-CA" dirty="0"/>
              <a:t>when no sub-TU residual has been encoded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38957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Changes from JVET-O0519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dirty="0"/>
              <a:t>Initial counter setting decremented by fixed quantity</a:t>
            </a:r>
          </a:p>
          <a:p>
            <a:pPr lvl="1"/>
            <a:r>
              <a:rPr lang="en-GB" dirty="0"/>
              <a:t>2 * maximum number of bins used between any two switch points</a:t>
            </a:r>
          </a:p>
          <a:p>
            <a:pPr lvl="2"/>
            <a:r>
              <a:rPr lang="en-GB" dirty="0"/>
              <a:t>Value derived empirically as specification still subject to change (+50% margin)</a:t>
            </a:r>
          </a:p>
          <a:p>
            <a:pPr lvl="2"/>
            <a:endParaRPr lang="en-GB" dirty="0"/>
          </a:p>
          <a:p>
            <a:r>
              <a:rPr lang="en-GB" dirty="0"/>
              <a:t>At switch point a decision is made to use mixed or bypass coding</a:t>
            </a:r>
          </a:p>
          <a:p>
            <a:pPr lvl="1"/>
            <a:r>
              <a:rPr lang="en-GB" dirty="0"/>
              <a:t>Based on simple test of counter against zero</a:t>
            </a:r>
          </a:p>
          <a:p>
            <a:endParaRPr lang="en-GB" dirty="0"/>
          </a:p>
          <a:p>
            <a:r>
              <a:rPr lang="en-GB" dirty="0"/>
              <a:t>Decision is not applied until the next switch point</a:t>
            </a:r>
          </a:p>
          <a:p>
            <a:pPr lvl="1"/>
            <a:r>
              <a:rPr lang="en-GB" dirty="0"/>
              <a:t>Adds pipeline delay of one switch point on each decision</a:t>
            </a:r>
          </a:p>
          <a:p>
            <a:pPr lvl="2"/>
            <a:r>
              <a:rPr lang="en-GB" dirty="0"/>
              <a:t>Removes hardware pipelining issue </a:t>
            </a:r>
          </a:p>
          <a:p>
            <a:pPr lvl="2"/>
            <a:endParaRPr lang="en-GB" dirty="0"/>
          </a:p>
          <a:p>
            <a:r>
              <a:rPr lang="en-GB" dirty="0"/>
              <a:t>Removed bin limits introduced in JVET-O0052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63333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Implementation - Counter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196752"/>
            <a:ext cx="70904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Assuming CABAC zero word threshold is given as in 7.4.3.11 of specification</a:t>
            </a:r>
          </a:p>
          <a:p>
            <a:endParaRPr lang="en-GB" sz="1400" dirty="0"/>
          </a:p>
          <a:p>
            <a:r>
              <a:rPr lang="en-GB" sz="1400" dirty="0"/>
              <a:t>Initial value of counter is given as:</a:t>
            </a:r>
          </a:p>
          <a:p>
            <a:r>
              <a:rPr lang="en-CA" sz="1400" i="1" dirty="0" err="1"/>
              <a:t>availableBinFractionalCount</a:t>
            </a:r>
            <a:r>
              <a:rPr lang="en-CA" sz="1400" dirty="0"/>
              <a:t> = 3 * ( </a:t>
            </a:r>
            <a:r>
              <a:rPr lang="en-CA" sz="1400" i="1" dirty="0" err="1"/>
              <a:t>RawMinCuBits</a:t>
            </a:r>
            <a:r>
              <a:rPr lang="en-CA" sz="1400" dirty="0"/>
              <a:t> * </a:t>
            </a:r>
            <a:r>
              <a:rPr lang="en-CA" sz="1400" i="1" dirty="0" err="1"/>
              <a:t>PicSizeInMinCbsY</a:t>
            </a:r>
            <a:r>
              <a:rPr lang="en-CA" sz="1400" dirty="0"/>
              <a:t> ) </a:t>
            </a:r>
            <a:r>
              <a:rPr lang="en-CA" sz="1400" dirty="0">
                <a:sym typeface="Symbol"/>
              </a:rPr>
              <a:t></a:t>
            </a:r>
            <a:r>
              <a:rPr lang="en-CA" sz="1400" dirty="0"/>
              <a:t> 32 – 2 * </a:t>
            </a:r>
            <a:r>
              <a:rPr lang="en-GB" sz="1400" dirty="0">
                <a:highlight>
                  <a:srgbClr val="00FF00"/>
                </a:highlight>
                <a:latin typeface="+mn-lt"/>
                <a:ea typeface="Calibri"/>
                <a:cs typeface="Times New Roman"/>
              </a:rPr>
              <a:t>256</a:t>
            </a:r>
            <a:endParaRPr lang="en-GB" sz="1400" dirty="0">
              <a:latin typeface="+mn-lt"/>
            </a:endParaRPr>
          </a:p>
        </p:txBody>
      </p:sp>
      <p:pic>
        <p:nvPicPr>
          <p:cNvPr id="3075" name="Picture 3" descr="C:\Users\gbbrownadr\Downloads\9_5_Renorm (1)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55" y="2225597"/>
            <a:ext cx="2811780" cy="405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gbbrownadr\Downloads\9_6_Bypass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4122420" cy="336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31840" y="375590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Increment count by 4 for every bit read</a:t>
            </a: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2267744" y="3986734"/>
            <a:ext cx="864096" cy="543119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31840" y="517792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Decrement count by 3 for every bin coded</a:t>
            </a:r>
          </a:p>
        </p:txBody>
      </p:sp>
      <p:cxnSp>
        <p:nvCxnSpPr>
          <p:cNvPr id="17" name="Straight Arrow Connector 16"/>
          <p:cNvCxnSpPr>
            <a:stCxn id="16" idx="1"/>
          </p:cNvCxnSpPr>
          <p:nvPr/>
        </p:nvCxnSpPr>
        <p:spPr>
          <a:xfrm flipH="1" flipV="1">
            <a:off x="2267744" y="5321943"/>
            <a:ext cx="864096" cy="86815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01635" y="272965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Increment count by 1 (4 – 3) for every bypass bin coded</a:t>
            </a:r>
          </a:p>
        </p:txBody>
      </p:sp>
      <p:cxnSp>
        <p:nvCxnSpPr>
          <p:cNvPr id="21" name="Straight Arrow Connector 20"/>
          <p:cNvCxnSpPr>
            <a:stCxn id="20" idx="3"/>
          </p:cNvCxnSpPr>
          <p:nvPr/>
        </p:nvCxnSpPr>
        <p:spPr>
          <a:xfrm>
            <a:off x="5357819" y="3052819"/>
            <a:ext cx="654341" cy="468922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817354" y="1646656"/>
            <a:ext cx="13266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Max CABAC bins between </a:t>
            </a:r>
            <a:r>
              <a:rPr lang="en-GB" sz="1400" dirty="0" err="1"/>
              <a:t>switchpoints</a:t>
            </a:r>
            <a:endParaRPr lang="en-GB" sz="1400" dirty="0"/>
          </a:p>
        </p:txBody>
      </p:sp>
      <p:cxnSp>
        <p:nvCxnSpPr>
          <p:cNvPr id="26" name="Straight Arrow Connector 25"/>
          <p:cNvCxnSpPr>
            <a:stCxn id="18" idx="1"/>
          </p:cNvCxnSpPr>
          <p:nvPr/>
        </p:nvCxnSpPr>
        <p:spPr>
          <a:xfrm flipH="1">
            <a:off x="7452320" y="2015988"/>
            <a:ext cx="365034" cy="0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105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Implementation - Switching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196752"/>
            <a:ext cx="82101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/>
              <a:t>forceBypassFlag</a:t>
            </a:r>
            <a:r>
              <a:rPr lang="en-GB" sz="1400" dirty="0"/>
              <a:t> and </a:t>
            </a:r>
            <a:r>
              <a:rPr lang="en-GB" sz="1400" dirty="0" err="1"/>
              <a:t>nextForceBypassFlag</a:t>
            </a:r>
            <a:r>
              <a:rPr lang="en-GB" sz="1400" dirty="0"/>
              <a:t> are initialized to 0.</a:t>
            </a:r>
          </a:p>
          <a:p>
            <a:endParaRPr lang="en-GB" sz="1400" dirty="0"/>
          </a:p>
          <a:p>
            <a:r>
              <a:rPr lang="en-GB" sz="1400" dirty="0"/>
              <a:t>To remove conditional in VTM’s </a:t>
            </a:r>
            <a:r>
              <a:rPr lang="en-GB" sz="1400" dirty="0" err="1"/>
              <a:t>DecodeBin</a:t>
            </a:r>
            <a:r>
              <a:rPr lang="en-GB" sz="1400" dirty="0"/>
              <a:t>, </a:t>
            </a:r>
            <a:r>
              <a:rPr lang="en-GB" sz="1400" dirty="0" err="1"/>
              <a:t>forceBypassFlag</a:t>
            </a:r>
            <a:r>
              <a:rPr lang="en-GB" sz="1400" dirty="0"/>
              <a:t> could be replaced by another construct </a:t>
            </a:r>
          </a:p>
          <a:p>
            <a:r>
              <a:rPr lang="en-GB" sz="1400" dirty="0"/>
              <a:t>e.g. function pointer in C++.</a:t>
            </a:r>
          </a:p>
        </p:txBody>
      </p:sp>
      <p:pic>
        <p:nvPicPr>
          <p:cNvPr id="4098" name="Picture 2" descr="C:\Users\gbbrownadr\Downloads\Switchpoi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52" y="2204864"/>
            <a:ext cx="3817620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gbbrownadr\Downloads\DecodeB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576" y="2276872"/>
            <a:ext cx="3444240" cy="313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84576" y="573272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/>
              <a:t>DecodeMixedBin</a:t>
            </a:r>
            <a:r>
              <a:rPr lang="en-GB" sz="1400" dirty="0"/>
              <a:t> is identical to </a:t>
            </a:r>
            <a:r>
              <a:rPr lang="en-GB" sz="1400" dirty="0" err="1"/>
              <a:t>DecodeBin</a:t>
            </a:r>
            <a:r>
              <a:rPr lang="en-GB" sz="1400" dirty="0"/>
              <a:t> in existing specification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760640" y="4365104"/>
            <a:ext cx="144016" cy="1367616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013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- CTC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855100"/>
              </p:ext>
            </p:extLst>
          </p:nvPr>
        </p:nvGraphicFramePr>
        <p:xfrm>
          <a:off x="323528" y="1484784"/>
          <a:ext cx="4190878" cy="2065020"/>
        </p:xfrm>
        <a:graphic>
          <a:graphicData uri="http://schemas.openxmlformats.org/drawingml/2006/table">
            <a:tbl>
              <a:tblPr/>
              <a:tblGrid>
                <a:gridCol w="821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633322"/>
              </p:ext>
            </p:extLst>
          </p:nvPr>
        </p:nvGraphicFramePr>
        <p:xfrm>
          <a:off x="4644007" y="1484784"/>
          <a:ext cx="4139951" cy="2065020"/>
        </p:xfrm>
        <a:graphic>
          <a:graphicData uri="http://schemas.openxmlformats.org/drawingml/2006/table">
            <a:tbl>
              <a:tblPr/>
              <a:tblGrid>
                <a:gridCol w="77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000583"/>
              </p:ext>
            </p:extLst>
          </p:nvPr>
        </p:nvGraphicFramePr>
        <p:xfrm>
          <a:off x="323527" y="3717032"/>
          <a:ext cx="4190878" cy="2065020"/>
        </p:xfrm>
        <a:graphic>
          <a:graphicData uri="http://schemas.openxmlformats.org/drawingml/2006/table">
            <a:tbl>
              <a:tblPr/>
              <a:tblGrid>
                <a:gridCol w="821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543266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1460</Words>
  <Application>Microsoft Office PowerPoint</Application>
  <PresentationFormat>On-screen Show (4:3)</PresentationFormat>
  <Paragraphs>557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HGP創英角ｺﾞｼｯｸUB</vt:lpstr>
      <vt:lpstr>Arial</vt:lpstr>
      <vt:lpstr>Lucida Sans</vt:lpstr>
      <vt:lpstr>GBM_Master</vt:lpstr>
      <vt:lpstr>Switching between CABAC context coded bins and bypass coded bins</vt:lpstr>
      <vt:lpstr>Introduction</vt:lpstr>
      <vt:lpstr>Introduction</vt:lpstr>
      <vt:lpstr>Background</vt:lpstr>
      <vt:lpstr>Changes from JVET-O0519</vt:lpstr>
      <vt:lpstr>Changes from JVET-O0519</vt:lpstr>
      <vt:lpstr>Implementation - Counter</vt:lpstr>
      <vt:lpstr>Implementation - Switching</vt:lpstr>
      <vt:lpstr>Results - CTC</vt:lpstr>
      <vt:lpstr>Results – low QP</vt:lpstr>
      <vt:lpstr>Draft text</vt:lpstr>
      <vt:lpstr>Conclusion 1/2</vt:lpstr>
      <vt:lpstr>Conclusion 2/2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2019-10-05T14:42:50Z</dcterms:modified>
</cp:coreProperties>
</file>