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25"/>
  </p:notesMasterIdLst>
  <p:handoutMasterIdLst>
    <p:handoutMasterId r:id="rId26"/>
  </p:handoutMasterIdLst>
  <p:sldIdLst>
    <p:sldId id="315" r:id="rId2"/>
    <p:sldId id="321" r:id="rId3"/>
    <p:sldId id="323" r:id="rId4"/>
    <p:sldId id="324" r:id="rId5"/>
    <p:sldId id="348" r:id="rId6"/>
    <p:sldId id="349" r:id="rId7"/>
    <p:sldId id="328" r:id="rId8"/>
    <p:sldId id="350" r:id="rId9"/>
    <p:sldId id="329" r:id="rId10"/>
    <p:sldId id="331" r:id="rId11"/>
    <p:sldId id="332" r:id="rId12"/>
    <p:sldId id="330" r:id="rId13"/>
    <p:sldId id="333" r:id="rId14"/>
    <p:sldId id="334" r:id="rId15"/>
    <p:sldId id="351" r:id="rId16"/>
    <p:sldId id="338" r:id="rId17"/>
    <p:sldId id="344" r:id="rId18"/>
    <p:sldId id="339" r:id="rId19"/>
    <p:sldId id="340" r:id="rId20"/>
    <p:sldId id="341" r:id="rId21"/>
    <p:sldId id="342" r:id="rId22"/>
    <p:sldId id="343" r:id="rId23"/>
    <p:sldId id="320" r:id="rId24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07" autoAdjust="0"/>
    <p:restoredTop sz="96574" autoAdjust="0"/>
  </p:normalViewPr>
  <p:slideViewPr>
    <p:cSldViewPr>
      <p:cViewPr varScale="1">
        <p:scale>
          <a:sx n="114" d="100"/>
          <a:sy n="114" d="100"/>
        </p:scale>
        <p:origin x="1938" y="102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2019/10/3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サブタイトルの書式設定</a:t>
            </a:r>
            <a:endParaRPr lang="en-US" altLang="ja-JP" dirty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/>
              <a:t>24pnt level</a:t>
            </a:r>
            <a:endParaRPr lang="ja-JP" altLang="en-US" dirty="0"/>
          </a:p>
          <a:p>
            <a:pPr lvl="1"/>
            <a:r>
              <a:rPr lang="en-GB" altLang="ja-JP" dirty="0"/>
              <a:t>20pnt level</a:t>
            </a:r>
          </a:p>
          <a:p>
            <a:pPr lvl="2"/>
            <a:r>
              <a:rPr lang="en-GB" altLang="ja-JP" dirty="0"/>
              <a:t>18pnt level</a:t>
            </a:r>
          </a:p>
          <a:p>
            <a:pPr lvl="3"/>
            <a:r>
              <a:rPr lang="en-GB" altLang="ja-JP" dirty="0"/>
              <a:t>16pnt level</a:t>
            </a:r>
          </a:p>
          <a:p>
            <a:pPr lvl="4"/>
            <a:r>
              <a:rPr lang="en-GB" altLang="ja-JP" dirty="0"/>
              <a:t>14pnt level</a:t>
            </a:r>
          </a:p>
          <a:p>
            <a:pPr lvl="5"/>
            <a:r>
              <a:rPr lang="en-GB" altLang="ja-JP" sz="1200" dirty="0"/>
              <a:t>12pnt level</a:t>
            </a:r>
          </a:p>
          <a:p>
            <a:pPr lvl="6"/>
            <a:r>
              <a:rPr lang="en-GB" altLang="ja-JP" sz="1000" dirty="0"/>
              <a:t>10pnt level</a:t>
            </a:r>
          </a:p>
          <a:p>
            <a:pPr lvl="7"/>
            <a:r>
              <a:rPr lang="en-GB" altLang="ja-JP" sz="800" dirty="0"/>
              <a:t>8pnt level</a:t>
            </a:r>
          </a:p>
          <a:p>
            <a:pPr lvl="8"/>
            <a:r>
              <a:rPr lang="en-GB" altLang="ja-JP" sz="600" dirty="0"/>
              <a:t>6 </a:t>
            </a:r>
            <a:r>
              <a:rPr lang="en-GB" altLang="ja-JP" sz="600" dirty="0" err="1"/>
              <a:t>pnt</a:t>
            </a:r>
            <a:r>
              <a:rPr lang="en-GB" altLang="ja-JP" sz="600" dirty="0"/>
              <a:t> level</a:t>
            </a:r>
            <a:endParaRPr lang="en-GB" altLang="ja-JP" sz="800" dirty="0"/>
          </a:p>
          <a:p>
            <a:pPr lvl="8"/>
            <a:endParaRPr lang="en-GB" altLang="ja-JP" dirty="0"/>
          </a:p>
          <a:p>
            <a:pPr lvl="8"/>
            <a:endParaRPr lang="ja-JP" altLang="en-US" dirty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marL="1346200" indent="-1346200">
              <a:tabLst>
                <a:tab pos="1433513" algn="l"/>
              </a:tabLst>
            </a:pPr>
            <a:r>
              <a:rPr lang="en-GB" sz="2800" b="1" dirty="0"/>
              <a:t>On BD-rate computation for tools affecting quantization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JVET-P0393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Sony Europe Ltd.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Steve Keating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999" y="299606"/>
            <a:ext cx="7164000" cy="720725"/>
          </a:xfrm>
        </p:spPr>
        <p:txBody>
          <a:bodyPr/>
          <a:lstStyle/>
          <a:p>
            <a:r>
              <a:rPr lang="en-GB" dirty="0"/>
              <a:t>Why is this happening?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5BDCFF-6681-4E43-8DE3-896C8AE0C8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1656000"/>
            <a:ext cx="8422861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4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999" y="299606"/>
            <a:ext cx="7164000" cy="720725"/>
          </a:xfrm>
        </p:spPr>
        <p:txBody>
          <a:bodyPr/>
          <a:lstStyle/>
          <a:p>
            <a:r>
              <a:rPr lang="en-GB" dirty="0"/>
              <a:t>Why is this happening?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  <p:sp>
        <p:nvSpPr>
          <p:cNvPr id="3" name="TextBox 2"/>
          <p:cNvSpPr txBox="1"/>
          <p:nvPr/>
        </p:nvSpPr>
        <p:spPr>
          <a:xfrm>
            <a:off x="478236" y="1128091"/>
            <a:ext cx="4932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Did we really subsample that curve?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970E40-8F8D-463D-832B-BCE813F8D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1655999"/>
            <a:ext cx="846901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8900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999" y="299606"/>
            <a:ext cx="7164000" cy="720725"/>
          </a:xfrm>
        </p:spPr>
        <p:txBody>
          <a:bodyPr/>
          <a:lstStyle/>
          <a:p>
            <a:r>
              <a:rPr lang="en-GB" dirty="0"/>
              <a:t>Why is this happening?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196752"/>
            <a:ext cx="8352000" cy="4967992"/>
          </a:xfrm>
        </p:spPr>
        <p:txBody>
          <a:bodyPr/>
          <a:lstStyle/>
          <a:p>
            <a:endParaRPr lang="en-GB" dirty="0"/>
          </a:p>
          <a:p>
            <a:r>
              <a:rPr lang="en-GB" dirty="0"/>
              <a:t>Recommend that if piecewise cubic and cubic results differ by ~10%</a:t>
            </a:r>
            <a:br>
              <a:rPr lang="en-GB" dirty="0"/>
            </a:br>
            <a:r>
              <a:rPr lang="en-GB" dirty="0"/>
              <a:t>then test with 16 points (tolerating small BD-rates)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So we don’t need to do this for every tool</a:t>
            </a:r>
          </a:p>
          <a:p>
            <a:r>
              <a:rPr lang="en-GB" dirty="0"/>
              <a:t>We don’t need to do it for every sequence either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Any tool which effectively moves the QP should be closely examined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680162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999" y="299606"/>
            <a:ext cx="7164000" cy="720725"/>
          </a:xfrm>
        </p:spPr>
        <p:txBody>
          <a:bodyPr/>
          <a:lstStyle/>
          <a:p>
            <a:r>
              <a:rPr lang="en-GB" dirty="0"/>
              <a:t>Using Combined YUV PSNR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412776"/>
            <a:ext cx="8352000" cy="4751968"/>
          </a:xfrm>
        </p:spPr>
        <p:txBody>
          <a:bodyPr/>
          <a:lstStyle/>
          <a:p>
            <a:r>
              <a:rPr lang="en-GB" dirty="0"/>
              <a:t>JVET-N0341 proposed also reporting a combined YUV PSNR</a:t>
            </a:r>
          </a:p>
          <a:p>
            <a:endParaRPr lang="en-GB" dirty="0"/>
          </a:p>
          <a:p>
            <a:r>
              <a:rPr lang="en-GB" dirty="0"/>
              <a:t>This could be very useful for comparing Y-only tools (MIP), C-only tools (CCLM) or where there’s a shift between Y and C (LMCS)</a:t>
            </a:r>
          </a:p>
          <a:p>
            <a:pPr lvl="1"/>
            <a:r>
              <a:rPr lang="en-GB" dirty="0"/>
              <a:t>Separate Y, U and V metrics are still important for subjective understanding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313016"/>
              </p:ext>
            </p:extLst>
          </p:nvPr>
        </p:nvGraphicFramePr>
        <p:xfrm>
          <a:off x="2010429" y="3788760"/>
          <a:ext cx="429514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05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3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43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LMCS Tool Off over VTM6.1 (16-point)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YUV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-3.14%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05589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999" y="299606"/>
            <a:ext cx="7164000" cy="720725"/>
          </a:xfrm>
        </p:spPr>
        <p:txBody>
          <a:bodyPr/>
          <a:lstStyle/>
          <a:p>
            <a:r>
              <a:rPr lang="en-GB" dirty="0"/>
              <a:t>Using Combined YUV PSNR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575999" y="1224000"/>
            <a:ext cx="4356041" cy="5040000"/>
          </a:xfrm>
        </p:spPr>
        <p:txBody>
          <a:bodyPr/>
          <a:lstStyle/>
          <a:p>
            <a:r>
              <a:rPr lang="en-GB" dirty="0"/>
              <a:t>Sometimes there are conflicting results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209009"/>
              </p:ext>
            </p:extLst>
          </p:nvPr>
        </p:nvGraphicFramePr>
        <p:xfrm>
          <a:off x="4988077" y="1484778"/>
          <a:ext cx="3563601" cy="3949372"/>
        </p:xfrm>
        <a:graphic>
          <a:graphicData uri="http://schemas.openxmlformats.org/drawingml/2006/table">
            <a:tbl>
              <a:tblPr/>
              <a:tblGrid>
                <a:gridCol w="5312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12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12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12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2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5000"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rtl="0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(piecewise cubic)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Tango2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FoodMarket4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5.96%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CampfireParty2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CatRobot1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DaylightRoad2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ParkRunning3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4952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999" y="299606"/>
            <a:ext cx="7164000" cy="720725"/>
          </a:xfrm>
        </p:spPr>
        <p:txBody>
          <a:bodyPr/>
          <a:lstStyle/>
          <a:p>
            <a:r>
              <a:rPr lang="en-GB" dirty="0"/>
              <a:t>Using Combined YUV PSNR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15</a:t>
            </a:fld>
            <a:endParaRPr lang="en-US" altLang="ja-JP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575999" y="1224000"/>
            <a:ext cx="4356041" cy="5040000"/>
          </a:xfrm>
        </p:spPr>
        <p:txBody>
          <a:bodyPr/>
          <a:lstStyle/>
          <a:p>
            <a:r>
              <a:rPr lang="en-GB" dirty="0"/>
              <a:t>Sometimes there are conflicting results</a:t>
            </a:r>
          </a:p>
          <a:p>
            <a:endParaRPr lang="en-GB" dirty="0"/>
          </a:p>
          <a:p>
            <a:r>
              <a:rPr lang="en-GB" dirty="0"/>
              <a:t>How can YUV be negative when </a:t>
            </a:r>
            <a:br>
              <a:rPr lang="en-GB" dirty="0"/>
            </a:br>
            <a:r>
              <a:rPr lang="en-GB" dirty="0"/>
              <a:t>Y, U and V are all positive?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Let’s look more closely at </a:t>
            </a:r>
            <a:r>
              <a:rPr lang="en-GB" dirty="0" err="1"/>
              <a:t>FoodMarket</a:t>
            </a:r>
            <a:endParaRPr lang="en-GB" dirty="0"/>
          </a:p>
          <a:p>
            <a:pPr lvl="1"/>
            <a:r>
              <a:rPr lang="en-GB" dirty="0"/>
              <a:t>In particular, on a per-POC basis</a:t>
            </a:r>
          </a:p>
          <a:p>
            <a:endParaRPr lang="en-GB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209009"/>
              </p:ext>
            </p:extLst>
          </p:nvPr>
        </p:nvGraphicFramePr>
        <p:xfrm>
          <a:off x="4988077" y="1484778"/>
          <a:ext cx="3563601" cy="3949372"/>
        </p:xfrm>
        <a:graphic>
          <a:graphicData uri="http://schemas.openxmlformats.org/drawingml/2006/table">
            <a:tbl>
              <a:tblPr/>
              <a:tblGrid>
                <a:gridCol w="5312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12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12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12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2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5000"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rtl="0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(piecewise cubic)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Tango2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FoodMarket4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5.96%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CampfireParty2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CatRobot1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DaylightRoad2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ParkRunning3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5433764" y="2556749"/>
            <a:ext cx="3240360" cy="28359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  <p:sp>
        <p:nvSpPr>
          <p:cNvPr id="11" name="Rounded Rectangle 10"/>
          <p:cNvSpPr/>
          <p:nvPr/>
        </p:nvSpPr>
        <p:spPr>
          <a:xfrm>
            <a:off x="5436096" y="4005064"/>
            <a:ext cx="3240360" cy="28073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  <p:extLst>
      <p:ext uri="{BB962C8B-B14F-4D97-AF65-F5344CB8AC3E}">
        <p14:creationId xmlns:p14="http://schemas.microsoft.com/office/powerpoint/2010/main" val="42286678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Combined YUV PSNR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405812"/>
            <a:ext cx="3203913" cy="4858188"/>
          </a:xfrm>
        </p:spPr>
        <p:txBody>
          <a:bodyPr/>
          <a:lstStyle/>
          <a:p>
            <a:r>
              <a:rPr lang="en-GB" dirty="0"/>
              <a:t>Should we really be just averaging this data?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16</a:t>
            </a:fld>
            <a:endParaRPr lang="en-US" altLang="ja-JP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DAE32A-4F96-445B-842F-4F53B6C753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8000" y="1620000"/>
            <a:ext cx="5004000" cy="340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2589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Combined YUV PSNR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405812"/>
            <a:ext cx="3203913" cy="4858188"/>
          </a:xfrm>
        </p:spPr>
        <p:txBody>
          <a:bodyPr/>
          <a:lstStyle/>
          <a:p>
            <a:r>
              <a:rPr lang="en-GB" dirty="0"/>
              <a:t>Should we really be just averaging this data?</a:t>
            </a:r>
          </a:p>
          <a:p>
            <a:endParaRPr lang="en-GB" dirty="0"/>
          </a:p>
          <a:p>
            <a:r>
              <a:rPr lang="en-GB" dirty="0"/>
              <a:t>In this case the only line that it’s safe to average is the purple YUV line.</a:t>
            </a:r>
          </a:p>
          <a:p>
            <a:endParaRPr lang="en-GB" dirty="0"/>
          </a:p>
          <a:p>
            <a:r>
              <a:rPr lang="en-GB" dirty="0"/>
              <a:t>When there are such radical shifts we shouldn’t be averaging the PSNR for each POC…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17</a:t>
            </a:fld>
            <a:endParaRPr lang="en-US" altLang="ja-JP" dirty="0"/>
          </a:p>
        </p:txBody>
      </p:sp>
      <p:sp>
        <p:nvSpPr>
          <p:cNvPr id="8" name="TextBox 7"/>
          <p:cNvSpPr txBox="1"/>
          <p:nvPr/>
        </p:nvSpPr>
        <p:spPr>
          <a:xfrm>
            <a:off x="453278" y="5691189"/>
            <a:ext cx="7409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We should calculate PSNR on the MSE of the whole data,</a:t>
            </a:r>
            <a:br>
              <a:rPr lang="en-GB" sz="2000" dirty="0"/>
            </a:br>
            <a:r>
              <a:rPr lang="en-GB" sz="2000" dirty="0"/>
              <a:t>or split the sequence</a:t>
            </a:r>
          </a:p>
          <a:p>
            <a:endParaRPr lang="en-GB" sz="2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80592FD-C367-4147-B0ED-96CAECFFFD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8000" y="1620000"/>
            <a:ext cx="5004000" cy="340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0789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Low QP Tests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340768"/>
            <a:ext cx="8352000" cy="4923232"/>
          </a:xfrm>
        </p:spPr>
        <p:txBody>
          <a:bodyPr/>
          <a:lstStyle/>
          <a:p>
            <a:r>
              <a:rPr lang="en-GB" dirty="0"/>
              <a:t>Currently these only use the first 100 frames</a:t>
            </a:r>
          </a:p>
          <a:p>
            <a:r>
              <a:rPr lang="en-GB" dirty="0"/>
              <a:t>Is this representative?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18</a:t>
            </a:fld>
            <a:endParaRPr lang="en-US" altLang="ja-JP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686129A-B248-4ED7-A317-31EAB5C9DE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178" y="2132856"/>
            <a:ext cx="6448657" cy="394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325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Low QP Tests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268760"/>
            <a:ext cx="8352000" cy="4995240"/>
          </a:xfrm>
        </p:spPr>
        <p:txBody>
          <a:bodyPr/>
          <a:lstStyle/>
          <a:p>
            <a:r>
              <a:rPr lang="en-GB" dirty="0"/>
              <a:t>Currently these only use the first 100 frames</a:t>
            </a:r>
          </a:p>
          <a:p>
            <a:r>
              <a:rPr lang="en-GB" dirty="0"/>
              <a:t>Is this representative?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19</a:t>
            </a:fld>
            <a:endParaRPr lang="en-US" altLang="ja-JP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0AD2057-7C51-4E64-9DC5-ABA07CD62B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00" y="2348880"/>
            <a:ext cx="8821731" cy="3680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900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GB" sz="1800" dirty="0"/>
              <a:t>This is to shine light on BD-rate results where effective quantization is affected</a:t>
            </a:r>
          </a:p>
          <a:p>
            <a:endParaRPr lang="en-GB" sz="1800" dirty="0"/>
          </a:p>
          <a:p>
            <a:r>
              <a:rPr lang="en-GB" sz="1800" dirty="0"/>
              <a:t>LMCS is used as an example but all tools should be examined</a:t>
            </a:r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Low QP Tests - recommendations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340768"/>
            <a:ext cx="8172465" cy="4923232"/>
          </a:xfrm>
        </p:spPr>
        <p:txBody>
          <a:bodyPr/>
          <a:lstStyle/>
          <a:p>
            <a:r>
              <a:rPr lang="en-GB" dirty="0"/>
              <a:t>(Don’t do BD-rate calculations using a mix of low QP and normal QP results under CTC)</a:t>
            </a:r>
          </a:p>
          <a:p>
            <a:pPr lvl="1"/>
            <a:endParaRPr lang="en-GB" dirty="0"/>
          </a:p>
          <a:p>
            <a:r>
              <a:rPr lang="en-GB" dirty="0"/>
              <a:t>Maybe it would be better objectively for:</a:t>
            </a:r>
            <a:br>
              <a:rPr lang="en-GB" dirty="0"/>
            </a:br>
            <a:r>
              <a:rPr lang="en-GB" dirty="0"/>
              <a:t>					    AI to do 1 in 32 frames</a:t>
            </a:r>
            <a:br>
              <a:rPr lang="en-GB" dirty="0"/>
            </a:br>
            <a:r>
              <a:rPr lang="en-GB" dirty="0"/>
              <a:t>					    RA to do 17 frames every 64</a:t>
            </a:r>
            <a:br>
              <a:rPr lang="en-GB" dirty="0"/>
            </a:br>
            <a:r>
              <a:rPr lang="en-GB" dirty="0"/>
              <a:t>across the whole sequence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20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701645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 1/2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460497" cy="4707208"/>
          </a:xfrm>
        </p:spPr>
        <p:txBody>
          <a:bodyPr/>
          <a:lstStyle/>
          <a:p>
            <a:r>
              <a:rPr lang="en-GB" dirty="0"/>
              <a:t>We hear arguments for tool inclusion with a BD-rate gain of 0.2% - 0.3%</a:t>
            </a:r>
          </a:p>
          <a:p>
            <a:endParaRPr lang="en-GB" dirty="0"/>
          </a:p>
          <a:p>
            <a:r>
              <a:rPr lang="en-GB" dirty="0"/>
              <a:t>We need to be confident that the figure is meaningful</a:t>
            </a:r>
          </a:p>
          <a:p>
            <a:pPr lvl="1"/>
            <a:r>
              <a:rPr lang="en-GB" dirty="0"/>
              <a:t>In some cases it probably isn’t</a:t>
            </a:r>
          </a:p>
          <a:p>
            <a:endParaRPr lang="en-GB" dirty="0"/>
          </a:p>
          <a:p>
            <a:r>
              <a:rPr lang="en-GB" dirty="0"/>
              <a:t>We already collate figures for two different interpolation methods</a:t>
            </a:r>
          </a:p>
          <a:p>
            <a:endParaRPr lang="en-GB" dirty="0"/>
          </a:p>
          <a:p>
            <a:r>
              <a:rPr lang="en-GB" dirty="0"/>
              <a:t>The spreadsheet could be modified to flag up differences of ~10%</a:t>
            </a:r>
          </a:p>
          <a:p>
            <a:pPr lvl="1"/>
            <a:r>
              <a:rPr lang="en-GB" dirty="0"/>
              <a:t>These should then be investigated</a:t>
            </a:r>
          </a:p>
          <a:p>
            <a:pPr lvl="1"/>
            <a:r>
              <a:rPr lang="en-GB" dirty="0"/>
              <a:t>Probably only affects a few tools</a:t>
            </a:r>
          </a:p>
          <a:p>
            <a:pPr lvl="2"/>
            <a:r>
              <a:rPr lang="en-GB" dirty="0"/>
              <a:t>AHG13 could confirm.</a:t>
            </a:r>
          </a:p>
          <a:p>
            <a:pPr lvl="1"/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4561313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 2/2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68760"/>
            <a:ext cx="8460497" cy="4923232"/>
          </a:xfrm>
        </p:spPr>
        <p:txBody>
          <a:bodyPr/>
          <a:lstStyle/>
          <a:p>
            <a:r>
              <a:rPr lang="en-GB" dirty="0"/>
              <a:t>We should include YUV BD-rate into the spreadsheet</a:t>
            </a:r>
          </a:p>
          <a:p>
            <a:endParaRPr lang="en-GB" dirty="0"/>
          </a:p>
          <a:p>
            <a:r>
              <a:rPr lang="en-GB" dirty="0"/>
              <a:t>Where this gives different results they should be justified</a:t>
            </a:r>
          </a:p>
          <a:p>
            <a:pPr lvl="1"/>
            <a:r>
              <a:rPr lang="en-GB" dirty="0"/>
              <a:t>E.g. monochrome testing</a:t>
            </a:r>
          </a:p>
          <a:p>
            <a:pPr lvl="1"/>
            <a:r>
              <a:rPr lang="en-GB" dirty="0"/>
              <a:t>E.g. luma/chroma QP/lambda testing</a:t>
            </a:r>
          </a:p>
          <a:p>
            <a:pPr lvl="1"/>
            <a:r>
              <a:rPr lang="en-GB" dirty="0"/>
              <a:t>E.g. per-POC BD-rates should be examined</a:t>
            </a:r>
          </a:p>
          <a:p>
            <a:endParaRPr lang="en-GB" dirty="0"/>
          </a:p>
          <a:p>
            <a:r>
              <a:rPr lang="en-GB" dirty="0"/>
              <a:t>We should add YUV PNSR (and hex PSNR) to per-POC line of VTM</a:t>
            </a:r>
          </a:p>
          <a:p>
            <a:endParaRPr lang="en-GB" dirty="0"/>
          </a:p>
          <a:p>
            <a:r>
              <a:rPr lang="en-CA" dirty="0"/>
              <a:t>The impact of sequences that have a change in PSNR, bit-rate or BD-rate from one end to the other should be studied further.</a:t>
            </a:r>
            <a:endParaRPr lang="en-GB" dirty="0"/>
          </a:p>
          <a:p>
            <a:endParaRPr lang="en-GB" dirty="0"/>
          </a:p>
          <a:p>
            <a:r>
              <a:rPr lang="en-GB" dirty="0"/>
              <a:t>Consider changing low QP to cover the whole sequence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7506400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GB" sz="1800" dirty="0"/>
              <a:t>Look at the standard BD-rate summary (from AHG13 report):</a:t>
            </a:r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806727"/>
              </p:ext>
            </p:extLst>
          </p:nvPr>
        </p:nvGraphicFramePr>
        <p:xfrm>
          <a:off x="1691680" y="2492896"/>
          <a:ext cx="4404783" cy="194310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LMCS tool off over VTM6.1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0172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224000"/>
            <a:ext cx="6300257" cy="980864"/>
          </a:xfrm>
        </p:spPr>
        <p:txBody>
          <a:bodyPr/>
          <a:lstStyle/>
          <a:p>
            <a:endParaRPr lang="en-GB" sz="1800" dirty="0"/>
          </a:p>
          <a:p>
            <a:r>
              <a:rPr lang="en-GB" sz="1800" dirty="0"/>
              <a:t>Now look at the results for each sequence:</a:t>
            </a:r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281010"/>
              </p:ext>
            </p:extLst>
          </p:nvPr>
        </p:nvGraphicFramePr>
        <p:xfrm>
          <a:off x="4211959" y="1988842"/>
          <a:ext cx="4526504" cy="3816423"/>
        </p:xfrm>
        <a:graphic>
          <a:graphicData uri="http://schemas.openxmlformats.org/drawingml/2006/table">
            <a:tbl>
              <a:tblPr/>
              <a:tblGrid>
                <a:gridCol w="50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37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97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97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97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97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97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197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3571"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(piecewise cubic)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(cubic)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Tango2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FoodMarket4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CampfireParty2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CatRobot1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DaylightRoad2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ParkRunning3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993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224000"/>
            <a:ext cx="6300257" cy="980864"/>
          </a:xfrm>
        </p:spPr>
        <p:txBody>
          <a:bodyPr/>
          <a:lstStyle/>
          <a:p>
            <a:endParaRPr lang="en-GB" sz="1800" dirty="0"/>
          </a:p>
          <a:p>
            <a:r>
              <a:rPr lang="en-GB" sz="1800" dirty="0"/>
              <a:t>Now look at the results for each sequence:</a:t>
            </a:r>
          </a:p>
          <a:p>
            <a:endParaRPr lang="en-GB" sz="1800" dirty="0"/>
          </a:p>
          <a:p>
            <a:r>
              <a:rPr lang="en-GB" sz="1800" dirty="0"/>
              <a:t>For some sequences there’s</a:t>
            </a:r>
            <a:br>
              <a:rPr lang="en-GB" sz="1800" dirty="0"/>
            </a:br>
            <a:r>
              <a:rPr lang="en-GB" sz="1800" dirty="0"/>
              <a:t>a big discrepancy between </a:t>
            </a:r>
            <a:br>
              <a:rPr lang="en-GB" sz="1800" dirty="0"/>
            </a:br>
            <a:r>
              <a:rPr lang="en-GB" sz="1800" dirty="0"/>
              <a:t>the two interpolation methods</a:t>
            </a:r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281010"/>
              </p:ext>
            </p:extLst>
          </p:nvPr>
        </p:nvGraphicFramePr>
        <p:xfrm>
          <a:off x="4211959" y="1988842"/>
          <a:ext cx="4526504" cy="3816423"/>
        </p:xfrm>
        <a:graphic>
          <a:graphicData uri="http://schemas.openxmlformats.org/drawingml/2006/table">
            <a:tbl>
              <a:tblPr/>
              <a:tblGrid>
                <a:gridCol w="50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37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97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97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97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97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97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197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3571"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(piecewise cubic)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(cubic)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Tango2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FoodMarket4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CampfireParty2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CatRobot1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DaylightRoad2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ParkRunning3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198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224000"/>
            <a:ext cx="6300257" cy="980864"/>
          </a:xfrm>
        </p:spPr>
        <p:txBody>
          <a:bodyPr/>
          <a:lstStyle/>
          <a:p>
            <a:endParaRPr lang="en-GB" sz="1800" dirty="0"/>
          </a:p>
          <a:p>
            <a:r>
              <a:rPr lang="en-GB" sz="1800" dirty="0"/>
              <a:t>Now look at the results for each sequence:</a:t>
            </a:r>
          </a:p>
          <a:p>
            <a:endParaRPr lang="en-GB" sz="1800" dirty="0"/>
          </a:p>
          <a:p>
            <a:r>
              <a:rPr lang="en-GB" sz="1800" dirty="0"/>
              <a:t>For some sequences there’s</a:t>
            </a:r>
            <a:br>
              <a:rPr lang="en-GB" sz="1800" dirty="0"/>
            </a:br>
            <a:r>
              <a:rPr lang="en-GB" sz="1800" dirty="0"/>
              <a:t>a big discrepancy between </a:t>
            </a:r>
            <a:br>
              <a:rPr lang="en-GB" sz="1800" dirty="0"/>
            </a:br>
            <a:r>
              <a:rPr lang="en-GB" sz="1800" dirty="0"/>
              <a:t>the two interpolation methods</a:t>
            </a:r>
          </a:p>
          <a:p>
            <a:endParaRPr lang="en-GB" sz="1800" dirty="0"/>
          </a:p>
          <a:p>
            <a:r>
              <a:rPr lang="en-GB" sz="1800" dirty="0"/>
              <a:t>This should be a red flag</a:t>
            </a:r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281010"/>
              </p:ext>
            </p:extLst>
          </p:nvPr>
        </p:nvGraphicFramePr>
        <p:xfrm>
          <a:off x="4211959" y="1988842"/>
          <a:ext cx="4526504" cy="3816423"/>
        </p:xfrm>
        <a:graphic>
          <a:graphicData uri="http://schemas.openxmlformats.org/drawingml/2006/table">
            <a:tbl>
              <a:tblPr/>
              <a:tblGrid>
                <a:gridCol w="50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37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97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97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97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97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97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197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3571"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(piecewise cubic)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(cubic)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Tango2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FoodMarket4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CampfireParty2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CatRobot1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DaylightRoad2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ParkRunning3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357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5580112" y="3212976"/>
            <a:ext cx="3240360" cy="28359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  <p:sp>
        <p:nvSpPr>
          <p:cNvPr id="9" name="Rounded Rectangle 8"/>
          <p:cNvSpPr/>
          <p:nvPr/>
        </p:nvSpPr>
        <p:spPr>
          <a:xfrm>
            <a:off x="5580112" y="3496573"/>
            <a:ext cx="3240360" cy="28359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  <p:sp>
        <p:nvSpPr>
          <p:cNvPr id="10" name="Rounded Rectangle 9"/>
          <p:cNvSpPr/>
          <p:nvPr/>
        </p:nvSpPr>
        <p:spPr>
          <a:xfrm>
            <a:off x="5580112" y="3780170"/>
            <a:ext cx="3240360" cy="28359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  <p:sp>
        <p:nvSpPr>
          <p:cNvPr id="11" name="Rounded Rectangle 10"/>
          <p:cNvSpPr/>
          <p:nvPr/>
        </p:nvSpPr>
        <p:spPr>
          <a:xfrm>
            <a:off x="5580112" y="5529938"/>
            <a:ext cx="3240360" cy="28359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  <p:sp>
        <p:nvSpPr>
          <p:cNvPr id="12" name="Rounded Rectangle 11"/>
          <p:cNvSpPr/>
          <p:nvPr/>
        </p:nvSpPr>
        <p:spPr>
          <a:xfrm>
            <a:off x="5580112" y="5246341"/>
            <a:ext cx="3240360" cy="28359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  <p:extLst>
      <p:ext uri="{BB962C8B-B14F-4D97-AF65-F5344CB8AC3E}">
        <p14:creationId xmlns:p14="http://schemas.microsoft.com/office/powerpoint/2010/main" val="3879426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999" y="299606"/>
            <a:ext cx="7164000" cy="720725"/>
          </a:xfrm>
        </p:spPr>
        <p:txBody>
          <a:bodyPr/>
          <a:lstStyle/>
          <a:p>
            <a:r>
              <a:rPr lang="en-GB" dirty="0"/>
              <a:t>Why is this happening?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196752"/>
            <a:ext cx="8352000" cy="4967992"/>
          </a:xfrm>
        </p:spPr>
        <p:txBody>
          <a:bodyPr/>
          <a:lstStyle/>
          <a:p>
            <a:r>
              <a:rPr lang="en-GB" dirty="0"/>
              <a:t>JVET-N0031 already proposed increasing the number of points used in rate-distortion calculations</a:t>
            </a:r>
          </a:p>
          <a:p>
            <a:endParaRPr lang="en-GB" dirty="0"/>
          </a:p>
          <a:p>
            <a:r>
              <a:rPr lang="en-GB" dirty="0"/>
              <a:t>What happens when you test 16 points?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46695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999" y="299606"/>
            <a:ext cx="7164000" cy="720725"/>
          </a:xfrm>
        </p:spPr>
        <p:txBody>
          <a:bodyPr/>
          <a:lstStyle/>
          <a:p>
            <a:r>
              <a:rPr lang="en-GB" dirty="0"/>
              <a:t>Why is this happening?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196752"/>
            <a:ext cx="8352000" cy="5144413"/>
          </a:xfrm>
        </p:spPr>
        <p:txBody>
          <a:bodyPr/>
          <a:lstStyle/>
          <a:p>
            <a:pPr marL="914400" lvl="2" indent="0">
              <a:buNone/>
            </a:pPr>
            <a:r>
              <a:rPr lang="en-GB" dirty="0"/>
              <a:t>                  4-point results			            16-point results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922054"/>
              </p:ext>
            </p:extLst>
          </p:nvPr>
        </p:nvGraphicFramePr>
        <p:xfrm>
          <a:off x="399729" y="1495853"/>
          <a:ext cx="4388294" cy="3949372"/>
        </p:xfrm>
        <a:graphic>
          <a:graphicData uri="http://schemas.openxmlformats.org/drawingml/2006/table">
            <a:tbl>
              <a:tblPr/>
              <a:tblGrid>
                <a:gridCol w="5039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8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39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39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39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39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39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39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5000"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(piecewise cubic)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(cubic)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Tango2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FoodMarket4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CampfireParty2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CatRobot1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DaylightRoad2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ParkRunning3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001820"/>
              </p:ext>
            </p:extLst>
          </p:nvPr>
        </p:nvGraphicFramePr>
        <p:xfrm>
          <a:off x="4988077" y="1484778"/>
          <a:ext cx="3563601" cy="3949372"/>
        </p:xfrm>
        <a:graphic>
          <a:graphicData uri="http://schemas.openxmlformats.org/drawingml/2006/table">
            <a:tbl>
              <a:tblPr/>
              <a:tblGrid>
                <a:gridCol w="5312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12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12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12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2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5000">
                <a:tc>
                  <a:txBody>
                    <a:bodyPr/>
                    <a:lstStyle/>
                    <a:p>
                      <a:pPr algn="l" fontAlgn="b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rtl="0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(piecewise cubic)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Tango2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FoodMarket4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5.96%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CampfireParty2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CatRobot1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DaylightRoad2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ParkRunning3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2031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1763688" y="3412188"/>
            <a:ext cx="6837013" cy="28666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  <p:sp>
        <p:nvSpPr>
          <p:cNvPr id="18" name="Rounded Rectangle 17"/>
          <p:cNvSpPr/>
          <p:nvPr/>
        </p:nvSpPr>
        <p:spPr>
          <a:xfrm>
            <a:off x="1763688" y="2852936"/>
            <a:ext cx="6837013" cy="27122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  <p:sp>
        <p:nvSpPr>
          <p:cNvPr id="19" name="Rounded Rectangle 18"/>
          <p:cNvSpPr/>
          <p:nvPr/>
        </p:nvSpPr>
        <p:spPr>
          <a:xfrm>
            <a:off x="1763689" y="3124162"/>
            <a:ext cx="6837012" cy="27782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  <p:sp>
        <p:nvSpPr>
          <p:cNvPr id="20" name="Rounded Rectangle 19"/>
          <p:cNvSpPr/>
          <p:nvPr/>
        </p:nvSpPr>
        <p:spPr>
          <a:xfrm>
            <a:off x="1763688" y="4876091"/>
            <a:ext cx="6837013" cy="29686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  <p:sp>
        <p:nvSpPr>
          <p:cNvPr id="21" name="Rounded Rectangle 20"/>
          <p:cNvSpPr/>
          <p:nvPr/>
        </p:nvSpPr>
        <p:spPr>
          <a:xfrm>
            <a:off x="1763688" y="5172954"/>
            <a:ext cx="6837013" cy="29686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  <p:extLst>
      <p:ext uri="{BB962C8B-B14F-4D97-AF65-F5344CB8AC3E}">
        <p14:creationId xmlns:p14="http://schemas.microsoft.com/office/powerpoint/2010/main" val="35926937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999" y="299606"/>
            <a:ext cx="7164000" cy="720725"/>
          </a:xfrm>
        </p:spPr>
        <p:txBody>
          <a:bodyPr/>
          <a:lstStyle/>
          <a:p>
            <a:r>
              <a:rPr lang="en-GB" dirty="0"/>
              <a:t>Why is this happening?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49750" y="1196518"/>
            <a:ext cx="78386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The tool effectively moves the luma QP by ~1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556DA8-7B52-4348-997F-FDB4F3A566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2" y="2071884"/>
            <a:ext cx="8624484" cy="40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339399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1985</Words>
  <Application>Microsoft Office PowerPoint</Application>
  <PresentationFormat>On-screen Show (4:3)</PresentationFormat>
  <Paragraphs>932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HGP創英角ｺﾞｼｯｸUB</vt:lpstr>
      <vt:lpstr>Arial</vt:lpstr>
      <vt:lpstr>Lucida Sans</vt:lpstr>
      <vt:lpstr>Times New Roman</vt:lpstr>
      <vt:lpstr>GBM_Master</vt:lpstr>
      <vt:lpstr>On BD-rate computation for tools affecting quantization</vt:lpstr>
      <vt:lpstr>Introduction</vt:lpstr>
      <vt:lpstr>Example results</vt:lpstr>
      <vt:lpstr>Example results</vt:lpstr>
      <vt:lpstr>Example results</vt:lpstr>
      <vt:lpstr>Example results</vt:lpstr>
      <vt:lpstr>Why is this happening?</vt:lpstr>
      <vt:lpstr>Why is this happening?</vt:lpstr>
      <vt:lpstr>Why is this happening?</vt:lpstr>
      <vt:lpstr>Why is this happening?</vt:lpstr>
      <vt:lpstr>Why is this happening?</vt:lpstr>
      <vt:lpstr>Why is this happening?</vt:lpstr>
      <vt:lpstr>Using Combined YUV PSNR</vt:lpstr>
      <vt:lpstr>Using Combined YUV PSNR</vt:lpstr>
      <vt:lpstr>Using Combined YUV PSNR</vt:lpstr>
      <vt:lpstr>Using Combined YUV PSNR</vt:lpstr>
      <vt:lpstr>Using Combined YUV PSNR</vt:lpstr>
      <vt:lpstr>Low QP Tests</vt:lpstr>
      <vt:lpstr>Low QP Tests</vt:lpstr>
      <vt:lpstr>Low QP Tests - recommendations</vt:lpstr>
      <vt:lpstr>Summary  1/2</vt:lpstr>
      <vt:lpstr>Summary  2/2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2019-10-03T17:36:57Z</dcterms:modified>
</cp:coreProperties>
</file>