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2"/>
  </p:notesMasterIdLst>
  <p:handoutMasterIdLst>
    <p:handoutMasterId r:id="rId13"/>
  </p:handoutMasterIdLst>
  <p:sldIdLst>
    <p:sldId id="282" r:id="rId5"/>
    <p:sldId id="309" r:id="rId6"/>
    <p:sldId id="311" r:id="rId7"/>
    <p:sldId id="312" r:id="rId8"/>
    <p:sldId id="313" r:id="rId9"/>
    <p:sldId id="314" r:id="rId10"/>
    <p:sldId id="280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09"/>
            <p14:sldId id="311"/>
            <p14:sldId id="312"/>
            <p14:sldId id="313"/>
            <p14:sldId id="314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205" autoAdjust="0"/>
  </p:normalViewPr>
  <p:slideViewPr>
    <p:cSldViewPr snapToGrid="0" snapToObjects="1">
      <p:cViewPr varScale="1">
        <p:scale>
          <a:sx n="64" d="100"/>
          <a:sy n="64" d="100"/>
        </p:scale>
        <p:origin x="276" y="36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1147058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  <p:sldLayoutId id="2147483825" r:id="rId7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5556345" cy="242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74" b="0" baseline="0" dirty="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JVET-P0386: Non-CE8/Non-CE5: </a:t>
            </a:r>
            <a:r>
              <a:rPr lang="fr-FR" sz="974" b="0" baseline="0" dirty="0" err="1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Deblocking</a:t>
            </a:r>
            <a:r>
              <a:rPr lang="fr-FR" sz="974" b="0" baseline="0" dirty="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IBC blocks – Han </a:t>
            </a:r>
            <a:endParaRPr lang="en-US" sz="974" b="0" baseline="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97" y="5251150"/>
            <a:ext cx="1869596" cy="3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7407606" cy="690255"/>
          </a:xfrm>
        </p:spPr>
        <p:txBody>
          <a:bodyPr>
            <a:noAutofit/>
          </a:bodyPr>
          <a:lstStyle/>
          <a:p>
            <a:r>
              <a:rPr lang="en-CA" b="1" dirty="0" smtClean="0"/>
              <a:t>JVET-P0386: Non-CE8/Non-CE5</a:t>
            </a:r>
            <a:r>
              <a:rPr lang="en-CA" b="1" dirty="0"/>
              <a:t>: </a:t>
            </a:r>
            <a:r>
              <a:rPr lang="en-CA" b="1" dirty="0" err="1"/>
              <a:t>Deblocking</a:t>
            </a:r>
            <a:r>
              <a:rPr lang="en-CA" b="1" dirty="0"/>
              <a:t> for IBC blocks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2215956"/>
            <a:ext cx="6522800" cy="1148459"/>
          </a:xfrm>
        </p:spPr>
        <p:txBody>
          <a:bodyPr/>
          <a:lstStyle/>
          <a:p>
            <a:r>
              <a:rPr kumimoji="1" lang="en-US" altLang="zh-CN" sz="1600" u="sng" dirty="0"/>
              <a:t>Han Gao</a:t>
            </a:r>
            <a:r>
              <a:rPr kumimoji="1" lang="en-US" altLang="zh-CN" sz="1600" dirty="0"/>
              <a:t>, Semih Esenlik, Elena Alshina, Anand Meher Kotra, Biao </a:t>
            </a:r>
            <a:r>
              <a:rPr kumimoji="1" lang="en-US" altLang="zh-CN" sz="1600" dirty="0" smtClean="0"/>
              <a:t>Wang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58779"/>
            <a:ext cx="10733557" cy="5133670"/>
          </a:xfrm>
        </p:spPr>
        <p:txBody>
          <a:bodyPr/>
          <a:lstStyle/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Current IBC referencing:</a:t>
            </a:r>
          </a:p>
          <a:p>
            <a:pPr marL="811600" lvl="1" indent="-285750"/>
            <a:r>
              <a:rPr lang="en-CA" sz="2000" i="1" dirty="0" err="1"/>
              <a:t>ibcVirBuf</a:t>
            </a:r>
            <a:r>
              <a:rPr lang="en-CA" sz="2000" i="1" dirty="0"/>
              <a:t>[ (x + </a:t>
            </a:r>
            <a:r>
              <a:rPr lang="en-CA" sz="2000" i="1" dirty="0" err="1"/>
              <a:t>bv</a:t>
            </a:r>
            <a:r>
              <a:rPr lang="en-CA" sz="2000" i="1" dirty="0"/>
              <a:t>[0]&gt;&gt;4)&amp; </a:t>
            </a:r>
            <a:r>
              <a:rPr lang="en-US" sz="2000" i="1" dirty="0"/>
              <a:t>(</a:t>
            </a:r>
            <a:r>
              <a:rPr lang="en-CA" sz="2000" i="1" dirty="0" err="1"/>
              <a:t>wIbcVirBuf</a:t>
            </a:r>
            <a:r>
              <a:rPr lang="en-CA" sz="2000" i="1" dirty="0"/>
              <a:t> – 1)] [ (y + </a:t>
            </a:r>
            <a:r>
              <a:rPr lang="en-CA" sz="2000" i="1" dirty="0" err="1"/>
              <a:t>bv</a:t>
            </a:r>
            <a:r>
              <a:rPr lang="en-CA" sz="2000" i="1" dirty="0"/>
              <a:t>[1]&gt;&gt;4) &amp; (</a:t>
            </a:r>
            <a:r>
              <a:rPr lang="en-CA" sz="2000" i="1" dirty="0" err="1"/>
              <a:t>ctbSize</a:t>
            </a:r>
            <a:r>
              <a:rPr lang="en-CA" sz="2000" i="1" dirty="0"/>
              <a:t> – 1) </a:t>
            </a:r>
            <a:r>
              <a:rPr lang="en-CA" sz="2000" i="1" dirty="0" smtClean="0"/>
              <a:t>]</a:t>
            </a:r>
          </a:p>
          <a:p>
            <a:pPr marL="811600" lvl="1" indent="-285750"/>
            <a:endParaRPr lang="en-CA" sz="2000" i="1" dirty="0"/>
          </a:p>
          <a:p>
            <a:pPr marL="811600" lvl="1" indent="-285750"/>
            <a:endParaRPr lang="en-CA" sz="2000" i="1" dirty="0" smtClean="0"/>
          </a:p>
          <a:p>
            <a:pPr marL="811600" lvl="1" indent="-285750"/>
            <a:endParaRPr lang="en-CA" sz="2000" i="1" dirty="0"/>
          </a:p>
          <a:p>
            <a:pPr marL="811600" lvl="1" indent="-285750"/>
            <a:endParaRPr lang="en-CA" sz="2000" i="1" dirty="0" smtClean="0"/>
          </a:p>
          <a:p>
            <a:pPr marL="811600" lvl="1" indent="-285750"/>
            <a:endParaRPr lang="en-CA" sz="2000" i="1" dirty="0"/>
          </a:p>
          <a:p>
            <a:pPr marL="811600" lvl="1" indent="-285750"/>
            <a:endParaRPr lang="en-CA" sz="2000" dirty="0">
              <a:ea typeface="Microsoft YaHei" panose="020B0503020204020204" pitchFamily="34" charset="-122"/>
            </a:endParaRPr>
          </a:p>
          <a:p>
            <a:pPr marL="469573" indent="-457200">
              <a:buFont typeface="Arial" panose="020B0604020202020204" pitchFamily="34" charset="0"/>
              <a:buChar char="•"/>
            </a:pPr>
            <a:endParaRPr lang="en-CA" sz="2000" dirty="0" smtClean="0"/>
          </a:p>
          <a:p>
            <a:pPr marL="469573" indent="-457200">
              <a:buFont typeface="Arial" panose="020B0604020202020204" pitchFamily="34" charset="0"/>
              <a:buChar char="•"/>
            </a:pPr>
            <a:r>
              <a:rPr lang="en-CA" sz="2000" dirty="0" smtClean="0"/>
              <a:t>Current </a:t>
            </a:r>
            <a:r>
              <a:rPr lang="en-CA" sz="2000" dirty="0" err="1"/>
              <a:t>deblocking</a:t>
            </a:r>
            <a:r>
              <a:rPr lang="en-CA" sz="2000" dirty="0"/>
              <a:t> for two adjacent IBC </a:t>
            </a:r>
            <a:r>
              <a:rPr lang="en-CA" sz="2000" dirty="0" smtClean="0"/>
              <a:t>blocks</a:t>
            </a:r>
          </a:p>
          <a:p>
            <a:pPr marL="983050" lvl="1" indent="-457200"/>
            <a:r>
              <a:rPr lang="en-CA" sz="1499" dirty="0" smtClean="0"/>
              <a:t>Checking difference of the two BVs</a:t>
            </a:r>
          </a:p>
          <a:p>
            <a:pPr marL="983050" lvl="1" indent="-457200"/>
            <a:endParaRPr lang="en-CA" sz="1499" dirty="0" smtClean="0"/>
          </a:p>
          <a:p>
            <a:pPr marL="469573" indent="-457200">
              <a:buFont typeface="Arial" panose="020B0604020202020204" pitchFamily="34" charset="0"/>
              <a:buChar char="•"/>
            </a:pPr>
            <a:endParaRPr lang="en-CA" sz="2000" dirty="0" smtClean="0"/>
          </a:p>
          <a:p>
            <a:pPr marL="983050" lvl="1" indent="-457200"/>
            <a:endParaRPr lang="en-US" sz="1499" dirty="0"/>
          </a:p>
          <a:p>
            <a:endParaRPr lang="en-US" sz="1600" dirty="0"/>
          </a:p>
        </p:txBody>
      </p:sp>
      <p:pic>
        <p:nvPicPr>
          <p:cNvPr id="10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335" y="1678186"/>
            <a:ext cx="4969503" cy="2142805"/>
          </a:xfrm>
          <a:prstGeom prst="rect">
            <a:avLst/>
          </a:prstGeom>
          <a:noFill/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32071"/>
              </p:ext>
            </p:extLst>
          </p:nvPr>
        </p:nvGraphicFramePr>
        <p:xfrm>
          <a:off x="1041391" y="4828595"/>
          <a:ext cx="10143165" cy="112776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143165"/>
              </a:tblGrid>
              <a:tr h="811809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Otherwise, if </a:t>
                      </a:r>
                      <a:r>
                        <a:rPr lang="en-US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equal to 0 and one or more of the following conditions are true, </a:t>
                      </a:r>
                      <a:r>
                        <a:rPr lang="en-US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bS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 </a:t>
                      </a:r>
                      <a:r>
                        <a:rPr lang="en-US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xDi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][ </a:t>
                      </a:r>
                      <a:r>
                        <a:rPr lang="en-US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yDj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] is set equal to 1:</a:t>
                      </a:r>
                    </a:p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–</a:t>
                      </a:r>
                      <a:r>
                        <a:rPr lang="en-US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coding </a:t>
                      </a:r>
                      <a:r>
                        <a:rPr lang="en-US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subblock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containing the sample p0 and the coding </a:t>
                      </a:r>
                      <a:r>
                        <a:rPr lang="en-US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subblock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containing the sample q0 are both coded in IBC prediction            </a:t>
                      </a:r>
                    </a:p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mode, and the absolute difference between the horizontal or vertical component of the block vectors used in the prediction of the </a:t>
                      </a:r>
                    </a:p>
                    <a:p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two coding </a:t>
                      </a:r>
                      <a:r>
                        <a:rPr lang="en-US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subblocks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greater than or equal to 8 in units of 1/16 </a:t>
                      </a:r>
                      <a:r>
                        <a:rPr lang="en-US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luma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samples.</a:t>
                      </a:r>
                    </a:p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13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58779"/>
            <a:ext cx="10733557" cy="5133670"/>
          </a:xfrm>
        </p:spPr>
        <p:txBody>
          <a:bodyPr/>
          <a:lstStyle/>
          <a:p>
            <a:pPr marL="298123" indent="-285750">
              <a:buFont typeface="Arial" panose="020B0604020202020204" pitchFamily="34" charset="0"/>
              <a:buChar char="•"/>
            </a:pPr>
            <a:r>
              <a:rPr lang="en-CA" sz="1700" dirty="0" smtClean="0"/>
              <a:t>Based on current IBC </a:t>
            </a:r>
            <a:r>
              <a:rPr lang="en-CA" sz="1700" dirty="0" err="1" smtClean="0"/>
              <a:t>deblocking</a:t>
            </a:r>
            <a:r>
              <a:rPr lang="en-CA" sz="1700" dirty="0" smtClean="0"/>
              <a:t> rule, wrong </a:t>
            </a:r>
            <a:r>
              <a:rPr lang="en-CA" sz="1700" dirty="0" err="1" smtClean="0"/>
              <a:t>deblocking</a:t>
            </a:r>
            <a:r>
              <a:rPr lang="en-CA" sz="1700" dirty="0" smtClean="0"/>
              <a:t> decision might be made, since the different BVs might pointed to adjacent blocks</a:t>
            </a:r>
          </a:p>
          <a:p>
            <a:pPr marL="298123" indent="-285750">
              <a:buFont typeface="Arial" panose="020B0604020202020204" pitchFamily="34" charset="0"/>
              <a:buChar char="•"/>
            </a:pPr>
            <a:r>
              <a:rPr lang="en-CA" sz="1700" dirty="0" smtClean="0"/>
              <a:t>For example:</a:t>
            </a:r>
          </a:p>
          <a:p>
            <a:pPr marL="298123" indent="-285750">
              <a:buFont typeface="Arial" panose="020B0604020202020204" pitchFamily="34" charset="0"/>
              <a:buChar char="•"/>
            </a:pPr>
            <a:endParaRPr lang="en-CA" sz="1700" dirty="0" smtClean="0"/>
          </a:p>
          <a:p>
            <a:pPr marL="983050" lvl="1" indent="-457200"/>
            <a:endParaRPr lang="en-US" sz="1499" dirty="0"/>
          </a:p>
          <a:p>
            <a:endParaRPr lang="en-US" sz="1600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144" y="2052178"/>
            <a:ext cx="5727793" cy="2683451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864" y="2535085"/>
            <a:ext cx="6636458" cy="188290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20792" y="4947384"/>
            <a:ext cx="3121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block vectors for adjacent IBC blocks</a:t>
            </a:r>
            <a:endParaRPr kumimoji="1" lang="en-US" sz="1400" dirty="0" err="1" smtClean="0">
              <a:solidFill>
                <a:srgbClr val="575756"/>
              </a:solidFill>
              <a:latin typeface="+mj-lt"/>
              <a:ea typeface="Microsoft YaHei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14792" y="4949026"/>
            <a:ext cx="1617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Reference blocks</a:t>
            </a:r>
            <a:endParaRPr kumimoji="1" lang="en-US" sz="1400" dirty="0" err="1" smtClean="0">
              <a:solidFill>
                <a:srgbClr val="575756"/>
              </a:solidFill>
              <a:latin typeface="+mj-lt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518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58779"/>
            <a:ext cx="10733557" cy="5133670"/>
          </a:xfrm>
        </p:spPr>
        <p:txBody>
          <a:bodyPr/>
          <a:lstStyle/>
          <a:p>
            <a:pPr marL="298123" indent="-285750">
              <a:buFont typeface="Arial" panose="020B0604020202020204" pitchFamily="34" charset="0"/>
              <a:buChar char="•"/>
            </a:pPr>
            <a:r>
              <a:rPr lang="en-CA" dirty="0"/>
              <a:t>modulo and right-shift operations are applied before </a:t>
            </a:r>
            <a:r>
              <a:rPr lang="en-CA" dirty="0" err="1"/>
              <a:t>deblocking</a:t>
            </a:r>
            <a:r>
              <a:rPr lang="en-CA" dirty="0"/>
              <a:t> filtering same as before IBC motion compensation</a:t>
            </a:r>
            <a:endParaRPr lang="en-CA" dirty="0" smtClean="0"/>
          </a:p>
          <a:p>
            <a:pPr marL="983050" lvl="1" indent="-457200"/>
            <a:endParaRPr lang="en-US" sz="1499" dirty="0"/>
          </a:p>
          <a:p>
            <a:endParaRPr lang="en-US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284" y="1742883"/>
            <a:ext cx="9252534" cy="276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81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527605"/>
              </p:ext>
            </p:extLst>
          </p:nvPr>
        </p:nvGraphicFramePr>
        <p:xfrm>
          <a:off x="729175" y="1676210"/>
          <a:ext cx="10695776" cy="24199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419513"/>
                <a:gridCol w="606995"/>
                <a:gridCol w="608061"/>
                <a:gridCol w="606995"/>
                <a:gridCol w="608061"/>
                <a:gridCol w="608061"/>
                <a:gridCol w="623809"/>
                <a:gridCol w="623809"/>
                <a:gridCol w="623809"/>
                <a:gridCol w="623809"/>
                <a:gridCol w="623809"/>
                <a:gridCol w="623809"/>
                <a:gridCol w="623809"/>
                <a:gridCol w="623809"/>
                <a:gridCol w="623809"/>
                <a:gridCol w="623809"/>
              </a:tblGrid>
              <a:tr h="471251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AI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LDB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4995">
                <a:tc>
                  <a:txBody>
                    <a:bodyPr/>
                    <a:lstStyle/>
                    <a:p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2546" marR="152546" marT="76266" marB="7626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U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V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EncT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DecT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U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V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EncT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DecT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U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V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EncT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DecT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7125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 err="1">
                          <a:effectLst/>
                        </a:rPr>
                        <a:t>ClassF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7125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TGM420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7125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 smtClean="0">
                          <a:effectLst/>
                        </a:rPr>
                        <a:t>444 (</a:t>
                      </a:r>
                      <a:r>
                        <a:rPr lang="en-US" sz="1300" dirty="0" err="1" smtClean="0">
                          <a:effectLst/>
                        </a:rPr>
                        <a:t>OverAll</a:t>
                      </a:r>
                      <a:r>
                        <a:rPr lang="en-US" sz="1300" dirty="0">
                          <a:effectLst/>
                        </a:rPr>
                        <a:t>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52546" marR="152546" marT="76266" marB="7626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5886" marR="15886" marT="15886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59601" y="4624897"/>
            <a:ext cx="78213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 smtClean="0">
                <a:solidFill>
                  <a:srgbClr val="575756"/>
                </a:solidFill>
                <a:ea typeface="Microsoft YaHei" panose="020B0503020204020204" pitchFamily="34" charset="-122"/>
              </a:rPr>
              <a:t>444 </a:t>
            </a:r>
            <a:r>
              <a:rPr kumimoji="1" lang="en-US" dirty="0">
                <a:solidFill>
                  <a:srgbClr val="575756"/>
                </a:solidFill>
                <a:ea typeface="Microsoft YaHei" panose="020B0503020204020204" pitchFamily="34" charset="-122"/>
              </a:rPr>
              <a:t>tested under CE8 test </a:t>
            </a:r>
            <a:r>
              <a:rPr kumimoji="1" lang="en-US" dirty="0" smtClean="0">
                <a:solidFill>
                  <a:srgbClr val="575756"/>
                </a:solidFill>
                <a:ea typeface="Microsoft YaHei" panose="020B0503020204020204" pitchFamily="34" charset="-122"/>
              </a:rPr>
              <a:t>conditions and sequences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dirty="0" smtClean="0">
              <a:solidFill>
                <a:srgbClr val="575756"/>
              </a:solidFill>
              <a:latin typeface="+mj-lt"/>
              <a:ea typeface="Microsoft YaHei" panose="020B0503020204020204" pitchFamily="34" charset="-12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kumimoji="1" lang="en-US" dirty="0" smtClean="0">
                <a:solidFill>
                  <a:srgbClr val="575756"/>
                </a:solidFill>
                <a:latin typeface="+mj-lt"/>
                <a:ea typeface="Microsoft YaHei" panose="020B0503020204020204" pitchFamily="34" charset="-122"/>
              </a:rPr>
              <a:t>No coding performance impact under VTM6.0</a:t>
            </a:r>
          </a:p>
          <a:p>
            <a:pPr marL="742990" lvl="1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rgbClr val="575756"/>
                </a:solidFill>
                <a:latin typeface="+mj-lt"/>
                <a:ea typeface="Microsoft YaHei" panose="020B0503020204020204" pitchFamily="34" charset="-122"/>
              </a:rPr>
              <a:t>T</a:t>
            </a:r>
            <a:r>
              <a:rPr kumimoji="1" lang="en-US" dirty="0" smtClean="0">
                <a:solidFill>
                  <a:srgbClr val="575756"/>
                </a:solidFill>
                <a:latin typeface="+mj-lt"/>
                <a:ea typeface="Microsoft YaHei" panose="020B0503020204020204" pitchFamily="34" charset="-122"/>
              </a:rPr>
              <a:t>he VTM6.0 encoder restricts search area to avoid mentioned case</a:t>
            </a:r>
          </a:p>
        </p:txBody>
      </p:sp>
    </p:spTree>
    <p:extLst>
      <p:ext uri="{BB962C8B-B14F-4D97-AF65-F5344CB8AC3E}">
        <p14:creationId xmlns:p14="http://schemas.microsoft.com/office/powerpoint/2010/main" val="3759204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Current VVC might created wrong </a:t>
            </a:r>
            <a:r>
              <a:rPr lang="en-US" sz="2400" dirty="0" err="1" smtClean="0"/>
              <a:t>Bs</a:t>
            </a:r>
            <a:r>
              <a:rPr lang="en-US" sz="2400" dirty="0" smtClean="0"/>
              <a:t> decision for adjacent IBC blocks.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Proposed </a:t>
            </a:r>
            <a:r>
              <a:rPr lang="en-US" sz="2400" dirty="0" err="1" smtClean="0"/>
              <a:t>bugfix</a:t>
            </a:r>
            <a:r>
              <a:rPr lang="en-US" sz="2400" dirty="0" smtClean="0"/>
              <a:t> solves the mentioned problem by using </a:t>
            </a:r>
            <a:r>
              <a:rPr lang="en-CA" sz="2400" dirty="0" err="1" smtClean="0"/>
              <a:t>moduloed</a:t>
            </a:r>
            <a:r>
              <a:rPr lang="en-CA" sz="2400" dirty="0" smtClean="0"/>
              <a:t> </a:t>
            </a:r>
            <a:r>
              <a:rPr lang="en-CA" sz="2400" dirty="0"/>
              <a:t>and </a:t>
            </a:r>
            <a:r>
              <a:rPr lang="en-CA" sz="2400" dirty="0" smtClean="0"/>
              <a:t>right-shifted BV to derive </a:t>
            </a:r>
            <a:r>
              <a:rPr lang="en-CA" sz="2400" dirty="0" err="1" smtClean="0"/>
              <a:t>Bs</a:t>
            </a:r>
            <a:endParaRPr lang="en-CA" sz="2400" dirty="0" smtClean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400" dirty="0" smtClean="0"/>
              <a:t>Proposed to adopted into next version of VVC Draft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CA" sz="2400" dirty="0" smtClean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CA" sz="24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CA" sz="2400" dirty="0" smtClean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400" dirty="0" smtClean="0"/>
              <a:t>Thanks </a:t>
            </a:r>
            <a:r>
              <a:rPr lang="en-CA" sz="2400" dirty="0" err="1" smtClean="0"/>
              <a:t>Tencent</a:t>
            </a:r>
            <a:r>
              <a:rPr lang="en-CA" sz="2400" dirty="0" smtClean="0"/>
              <a:t> to crosscheck (JVET-N0864).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86790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6315</TotalTime>
  <Words>375</Words>
  <Application>Microsoft Office PowerPoint</Application>
  <PresentationFormat>Custom</PresentationFormat>
  <Paragraphs>94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Microsoft YaHei</vt:lpstr>
      <vt:lpstr>SimHei</vt:lpstr>
      <vt:lpstr>SimSun</vt:lpstr>
      <vt:lpstr>Arial</vt:lpstr>
      <vt:lpstr>Calibri</vt:lpstr>
      <vt:lpstr>Times New Roman</vt:lpstr>
      <vt:lpstr>1_Title Slide</vt:lpstr>
      <vt:lpstr>Chart page</vt:lpstr>
      <vt:lpstr>4_Chart page</vt:lpstr>
      <vt:lpstr>End page</vt:lpstr>
      <vt:lpstr>JVET-P0386: Non-CE8/Non-CE5: Deblocking for IBC blocks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Han Gao</cp:lastModifiedBy>
  <cp:revision>2667</cp:revision>
  <dcterms:created xsi:type="dcterms:W3CDTF">2018-06-21T13:34:14Z</dcterms:created>
  <dcterms:modified xsi:type="dcterms:W3CDTF">2019-10-04T14:37:07Z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1565080397</vt:lpwstr>
  </property>
</Properties>
</file>