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53" r:id="rId7"/>
    <p:sldId id="454" r:id="rId8"/>
    <p:sldId id="456" r:id="rId9"/>
    <p:sldId id="460" r:id="rId10"/>
    <p:sldId id="459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83" d="100"/>
          <a:sy n="83" d="100"/>
        </p:scale>
        <p:origin x="328" y="6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9/30/2019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9/30/2019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Non-CE4: Flexible MMVD candidates 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JVET-P0384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Galpin, 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 A. Robert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 VTM-6.0 some heuristics are hard-coded in the syntax:</a:t>
            </a:r>
          </a:p>
          <a:p>
            <a:pPr lvl="1"/>
            <a:r>
              <a:rPr lang="en-US" dirty="0"/>
              <a:t>E.g.: only the first 2 merge candidates are used for MMVD mode</a:t>
            </a:r>
          </a:p>
          <a:p>
            <a:pPr lvl="1"/>
            <a:endParaRPr lang="en-US" dirty="0"/>
          </a:p>
          <a:p>
            <a:r>
              <a:rPr lang="en-US" dirty="0"/>
              <a:t>While it offers a good complexity/gains tradeoff in the VTM, different encoders may want to implement different heuristics:</a:t>
            </a:r>
          </a:p>
          <a:p>
            <a:pPr lvl="1"/>
            <a:r>
              <a:rPr lang="en-US" dirty="0"/>
              <a:t>Encoders working from pre-computed motion field want flexibility in motion vector candidates choice, as opposed to VTM full RDO.</a:t>
            </a:r>
          </a:p>
          <a:p>
            <a:pPr lvl="1"/>
            <a:r>
              <a:rPr lang="en-US" dirty="0"/>
              <a:t>High complexity encoders (e.g. streaming application) may have a different complexity/gains tradeoff compared to JVET choices.</a:t>
            </a:r>
          </a:p>
          <a:p>
            <a:pPr lvl="1"/>
            <a:endParaRPr lang="en-US" dirty="0"/>
          </a:p>
          <a:p>
            <a:r>
              <a:rPr lang="en-US" dirty="0"/>
              <a:t>Consistency: other merge modes use the whole candidates list derivation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dirty="0"/>
              <a:t>It is proposed use the same merge list as other merge modes.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dirty="0"/>
              <a:t>In order to keep current heuristic and tradeoff in VTM, the hard-coded heuristic is transformed into a soft heuristic (CABAC context on the second merge candidate).</a:t>
            </a:r>
          </a:p>
          <a:p>
            <a:pPr marL="0" indent="0" hangingPunct="0">
              <a:buNone/>
            </a:pPr>
            <a:endParaRPr lang="en-CA" dirty="0"/>
          </a:p>
          <a:p>
            <a:pPr marL="0" indent="0" hangingPunc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07190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Test 1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fr-FR" b="1" dirty="0"/>
              <a:t>No encoder change, VTM-6.0 </a:t>
            </a:r>
            <a:r>
              <a:rPr lang="fr-FR" b="1" dirty="0" err="1"/>
              <a:t>heuristics</a:t>
            </a:r>
            <a:r>
              <a:rPr lang="fr-FR" b="1" dirty="0"/>
              <a:t> (2 candidates)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6126-1395-4311-A485-3B77CC0FA9E1}"/>
              </a:ext>
            </a:extLst>
          </p:cNvPr>
          <p:cNvGraphicFramePr>
            <a:graphicFrameLocks noGrp="1"/>
          </p:cNvGraphicFramePr>
          <p:nvPr/>
        </p:nvGraphicFramePr>
        <p:xfrm>
          <a:off x="2914331" y="1354294"/>
          <a:ext cx="3315337" cy="3293751"/>
        </p:xfrm>
        <a:graphic>
          <a:graphicData uri="http://schemas.openxmlformats.org/drawingml/2006/table">
            <a:tbl>
              <a:tblPr/>
              <a:tblGrid>
                <a:gridCol w="783452">
                  <a:extLst>
                    <a:ext uri="{9D8B030D-6E8A-4147-A177-3AD203B41FA5}">
                      <a16:colId xmlns:a16="http://schemas.microsoft.com/office/drawing/2014/main" val="411506963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683225373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1253896544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3952475173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2473484913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1255351053"/>
                    </a:ext>
                  </a:extLst>
                </a:gridCol>
              </a:tblGrid>
              <a:tr h="314336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371955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79813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752844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957122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68356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8843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161261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00870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920341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552922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317653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772979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172863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2963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855940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02185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55170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693212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554049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834174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922909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75055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146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Test 2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fr-FR" b="1" dirty="0"/>
              <a:t>Encoder leveraging </a:t>
            </a:r>
            <a:r>
              <a:rPr lang="fr-FR" b="1" dirty="0" err="1"/>
              <a:t>newly</a:t>
            </a:r>
            <a:r>
              <a:rPr lang="fr-FR" b="1" dirty="0"/>
              <a:t> </a:t>
            </a:r>
            <a:r>
              <a:rPr lang="fr-FR" b="1" dirty="0" err="1"/>
              <a:t>available</a:t>
            </a:r>
            <a:r>
              <a:rPr lang="fr-FR" b="1" dirty="0"/>
              <a:t> candidates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3E15035-30D4-4A34-A0B5-D48EB7EB839A}"/>
              </a:ext>
            </a:extLst>
          </p:cNvPr>
          <p:cNvGraphicFramePr>
            <a:graphicFrameLocks noGrp="1"/>
          </p:cNvGraphicFramePr>
          <p:nvPr/>
        </p:nvGraphicFramePr>
        <p:xfrm>
          <a:off x="2914331" y="1354294"/>
          <a:ext cx="3315337" cy="3293751"/>
        </p:xfrm>
        <a:graphic>
          <a:graphicData uri="http://schemas.openxmlformats.org/drawingml/2006/table">
            <a:tbl>
              <a:tblPr/>
              <a:tblGrid>
                <a:gridCol w="783452">
                  <a:extLst>
                    <a:ext uri="{9D8B030D-6E8A-4147-A177-3AD203B41FA5}">
                      <a16:colId xmlns:a16="http://schemas.microsoft.com/office/drawing/2014/main" val="2090399646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1269762757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1803547168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567250482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3954314637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1953235512"/>
                    </a:ext>
                  </a:extLst>
                </a:gridCol>
              </a:tblGrid>
              <a:tr h="314336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642899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769702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675175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786365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883033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04928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860118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45940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601684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292118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37661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314928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078855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93314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428662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91135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3521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532788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546228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734225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971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1651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755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03187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CA" dirty="0"/>
              <a:t>Proposed change allows more gains in all configurations when leveraging new available candidates. Increase the flexibility for choosing a motion </a:t>
            </a:r>
            <a:r>
              <a:rPr lang="en-CA"/>
              <a:t>vector candidate.</a:t>
            </a:r>
            <a:endParaRPr lang="en-CA" dirty="0"/>
          </a:p>
          <a:p>
            <a:pPr marL="0" indent="0" hangingPunct="0">
              <a:buNone/>
            </a:pPr>
            <a:endParaRPr lang="en-CA" dirty="0"/>
          </a:p>
          <a:p>
            <a:pPr marL="0" indent="0" hangingPunct="0">
              <a:buNone/>
            </a:pPr>
            <a:r>
              <a:rPr lang="en-CA" dirty="0"/>
              <a:t>Current VTM-6.0 complexity is unchanged. </a:t>
            </a:r>
          </a:p>
          <a:p>
            <a:pPr marL="0" indent="0" hangingPunct="0">
              <a:buNone/>
            </a:pPr>
            <a:endParaRPr lang="en-CA" dirty="0"/>
          </a:p>
          <a:p>
            <a:pPr marL="0" indent="0" hangingPunct="0">
              <a:buNone/>
            </a:pPr>
            <a:r>
              <a:rPr lang="en-CA" dirty="0"/>
              <a:t>Impact on VTM-6.0 is minimal:</a:t>
            </a:r>
            <a:endParaRPr lang="en-US" dirty="0"/>
          </a:p>
          <a:p>
            <a:pPr lvl="1" hangingPunct="0"/>
            <a:r>
              <a:rPr lang="en-CA" dirty="0"/>
              <a:t>the codec design is unchanged (no new mode is introduced), </a:t>
            </a:r>
            <a:endParaRPr lang="en-US" dirty="0"/>
          </a:p>
          <a:p>
            <a:pPr lvl="1" hangingPunct="0"/>
            <a:r>
              <a:rPr lang="en-CA" dirty="0"/>
              <a:t>the worst case is unchanged,</a:t>
            </a:r>
            <a:endParaRPr lang="en-US" dirty="0"/>
          </a:p>
          <a:p>
            <a:pPr lvl="1" hangingPunct="0"/>
            <a:r>
              <a:rPr lang="en-CA" dirty="0"/>
              <a:t>VTM-6.0 current heuristics give similar performance and complexity.</a:t>
            </a:r>
            <a:endParaRPr lang="en-US" dirty="0"/>
          </a:p>
          <a:p>
            <a:pPr lvl="1" hangingPunct="0"/>
            <a:endParaRPr lang="en-US" dirty="0"/>
          </a:p>
          <a:p>
            <a:pPr marL="0" indent="0" hangingPunct="0">
              <a:buNone/>
            </a:pPr>
            <a:r>
              <a:rPr lang="en-US" dirty="0"/>
              <a:t>Thanks to Qualcomm for cross-checking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12585</TotalTime>
  <Words>711</Words>
  <Application>Microsoft Office PowerPoint</Application>
  <PresentationFormat>On-screen Show (16:9)</PresentationFormat>
  <Paragraphs>292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Problem</vt:lpstr>
      <vt:lpstr>Proposal </vt:lpstr>
      <vt:lpstr>Results Test 1</vt:lpstr>
      <vt:lpstr>Results Test 2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Franck Galpin</cp:lastModifiedBy>
  <cp:revision>1093</cp:revision>
  <cp:lastPrinted>2018-02-07T16:54:36Z</cp:lastPrinted>
  <dcterms:created xsi:type="dcterms:W3CDTF">2015-05-07T16:31:13Z</dcterms:created>
  <dcterms:modified xsi:type="dcterms:W3CDTF">2019-09-30T22:24:41Z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