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54" r:id="rId4"/>
    <p:sldMasterId id="2147483661" r:id="rId5"/>
    <p:sldMasterId id="2147483667" r:id="rId6"/>
  </p:sldMasterIdLst>
  <p:notesMasterIdLst>
    <p:notesMasterId r:id="rId19"/>
  </p:notesMasterIdLst>
  <p:handoutMasterIdLst>
    <p:handoutMasterId r:id="rId20"/>
  </p:handoutMasterIdLst>
  <p:sldIdLst>
    <p:sldId id="268" r:id="rId7"/>
    <p:sldId id="269" r:id="rId8"/>
    <p:sldId id="317" r:id="rId9"/>
    <p:sldId id="318" r:id="rId10"/>
    <p:sldId id="325" r:id="rId11"/>
    <p:sldId id="324" r:id="rId12"/>
    <p:sldId id="306" r:id="rId13"/>
    <p:sldId id="328" r:id="rId14"/>
    <p:sldId id="330" r:id="rId15"/>
    <p:sldId id="331" r:id="rId16"/>
    <p:sldId id="329" r:id="rId17"/>
    <p:sldId id="314" r:id="rId18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2277" autoAdjust="0"/>
  </p:normalViewPr>
  <p:slideViewPr>
    <p:cSldViewPr snapToGrid="0">
      <p:cViewPr varScale="1">
        <p:scale>
          <a:sx n="117" d="100"/>
          <a:sy n="117" d="100"/>
        </p:scale>
        <p:origin x="183" y="63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41535" y="2315024"/>
            <a:ext cx="7250076" cy="2557843"/>
          </a:xfrm>
        </p:spPr>
        <p:txBody>
          <a:bodyPr/>
          <a:lstStyle/>
          <a:p>
            <a:r>
              <a:rPr lang="en-US" sz="3600" dirty="0"/>
              <a:t>JVET-P0372</a:t>
            </a:r>
            <a:br>
              <a:rPr lang="en-US" sz="3600" dirty="0"/>
            </a:br>
            <a:r>
              <a:rPr lang="en-CA" sz="3600" dirty="0"/>
              <a:t>CE5-related: Joint chroma cross-component adaptive loop filtering</a:t>
            </a: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65274" y="4872867"/>
            <a:ext cx="7250076" cy="1318932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H. Yang, Y. He, H. Li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4079" y="856625"/>
            <a:ext cx="8229600" cy="365126"/>
          </a:xfrm>
        </p:spPr>
        <p:txBody>
          <a:bodyPr/>
          <a:lstStyle/>
          <a:p>
            <a:pPr algn="ctr"/>
            <a:r>
              <a:rPr lang="en-US" sz="2000" b="0" dirty="0">
                <a:latin typeface="+mn-lt"/>
              </a:rPr>
              <a:t>Test 3: JC-CCALF + 8-tap filter with 5 unique coefficients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8F601D5-D1AC-4D81-97CC-61541FDC5317}"/>
              </a:ext>
            </a:extLst>
          </p:cNvPr>
          <p:cNvSpPr txBox="1"/>
          <p:nvPr/>
        </p:nvSpPr>
        <p:spPr>
          <a:xfrm>
            <a:off x="4971867" y="3938472"/>
            <a:ext cx="2026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8-tap filter with 5 </a:t>
            </a:r>
          </a:p>
          <a:p>
            <a:pPr algn="ctr"/>
            <a:r>
              <a:rPr lang="en-US" sz="1600" dirty="0"/>
              <a:t>unique coefficients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9AE07A2-386E-48F1-9DBB-04F66797033E}"/>
              </a:ext>
            </a:extLst>
          </p:cNvPr>
          <p:cNvSpPr/>
          <p:nvPr/>
        </p:nvSpPr>
        <p:spPr>
          <a:xfrm>
            <a:off x="2688627" y="2707795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8337E44-9F59-4426-953C-4DDDAB8EF74E}"/>
              </a:ext>
            </a:extLst>
          </p:cNvPr>
          <p:cNvSpPr/>
          <p:nvPr/>
        </p:nvSpPr>
        <p:spPr>
          <a:xfrm>
            <a:off x="2942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B5FA555-3EF9-4701-9E93-1859A43C94C4}"/>
              </a:ext>
            </a:extLst>
          </p:cNvPr>
          <p:cNvSpPr/>
          <p:nvPr/>
        </p:nvSpPr>
        <p:spPr>
          <a:xfrm>
            <a:off x="3196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9AF4E55-8CA4-4EE8-896C-F4470C84E2B6}"/>
              </a:ext>
            </a:extLst>
          </p:cNvPr>
          <p:cNvSpPr/>
          <p:nvPr/>
        </p:nvSpPr>
        <p:spPr>
          <a:xfrm>
            <a:off x="3196627" y="2221883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E89B774-FC09-4781-8B35-285D929F47A6}"/>
              </a:ext>
            </a:extLst>
          </p:cNvPr>
          <p:cNvSpPr/>
          <p:nvPr/>
        </p:nvSpPr>
        <p:spPr>
          <a:xfrm>
            <a:off x="2688627" y="2950751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14E8FBA-7770-44A5-A365-0D94BB8EC4D8}"/>
              </a:ext>
            </a:extLst>
          </p:cNvPr>
          <p:cNvSpPr/>
          <p:nvPr/>
        </p:nvSpPr>
        <p:spPr>
          <a:xfrm>
            <a:off x="2942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E5FFBCE6-3638-4381-A622-12C15E7F3FB7}"/>
              </a:ext>
            </a:extLst>
          </p:cNvPr>
          <p:cNvSpPr/>
          <p:nvPr/>
        </p:nvSpPr>
        <p:spPr>
          <a:xfrm>
            <a:off x="3196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B3830AD-B842-4AAD-BEEC-99B0126C0C78}"/>
              </a:ext>
            </a:extLst>
          </p:cNvPr>
          <p:cNvSpPr/>
          <p:nvPr/>
        </p:nvSpPr>
        <p:spPr>
          <a:xfrm>
            <a:off x="3196626" y="3436664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6B2124DF-21FB-4C71-A38A-8AE12390D644}"/>
              </a:ext>
            </a:extLst>
          </p:cNvPr>
          <p:cNvSpPr/>
          <p:nvPr/>
        </p:nvSpPr>
        <p:spPr>
          <a:xfrm>
            <a:off x="3450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CC235992-C7F9-45EE-8332-D6CFF87CEF7D}"/>
              </a:ext>
            </a:extLst>
          </p:cNvPr>
          <p:cNvSpPr/>
          <p:nvPr/>
        </p:nvSpPr>
        <p:spPr>
          <a:xfrm>
            <a:off x="3450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27563B12-69F1-45A3-8305-A8B2F457C583}"/>
              </a:ext>
            </a:extLst>
          </p:cNvPr>
          <p:cNvSpPr/>
          <p:nvPr/>
        </p:nvSpPr>
        <p:spPr>
          <a:xfrm>
            <a:off x="2942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436EDD0-7FA1-480D-A609-A6F9DC29D62A}"/>
              </a:ext>
            </a:extLst>
          </p:cNvPr>
          <p:cNvSpPr/>
          <p:nvPr/>
        </p:nvSpPr>
        <p:spPr>
          <a:xfrm>
            <a:off x="3196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0D340A1-4AE5-4C04-BE20-F7186DD79E0B}"/>
              </a:ext>
            </a:extLst>
          </p:cNvPr>
          <p:cNvSpPr/>
          <p:nvPr/>
        </p:nvSpPr>
        <p:spPr>
          <a:xfrm>
            <a:off x="3450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0931378-CE58-4832-BD5F-6332505C5B0C}"/>
              </a:ext>
            </a:extLst>
          </p:cNvPr>
          <p:cNvSpPr/>
          <p:nvPr/>
        </p:nvSpPr>
        <p:spPr>
          <a:xfrm>
            <a:off x="3689754" y="2707795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E71F07E-CDAC-44DA-94AD-93B5DBB6BD0A}"/>
              </a:ext>
            </a:extLst>
          </p:cNvPr>
          <p:cNvSpPr/>
          <p:nvPr/>
        </p:nvSpPr>
        <p:spPr>
          <a:xfrm>
            <a:off x="3689754" y="2950751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E516401-A9F9-403C-AEDB-927426744064}"/>
              </a:ext>
            </a:extLst>
          </p:cNvPr>
          <p:cNvSpPr/>
          <p:nvPr/>
        </p:nvSpPr>
        <p:spPr>
          <a:xfrm>
            <a:off x="2942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81800497-0769-4EDF-A67C-80BABA81B268}"/>
              </a:ext>
            </a:extLst>
          </p:cNvPr>
          <p:cNvSpPr/>
          <p:nvPr/>
        </p:nvSpPr>
        <p:spPr>
          <a:xfrm>
            <a:off x="3196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BD50CB0-8E48-44CF-9C85-E50B868160E7}"/>
              </a:ext>
            </a:extLst>
          </p:cNvPr>
          <p:cNvSpPr/>
          <p:nvPr/>
        </p:nvSpPr>
        <p:spPr>
          <a:xfrm>
            <a:off x="3450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6E5F0B2-4981-4896-AC06-B7D9E028B7A2}"/>
              </a:ext>
            </a:extLst>
          </p:cNvPr>
          <p:cNvSpPr txBox="1"/>
          <p:nvPr/>
        </p:nvSpPr>
        <p:spPr>
          <a:xfrm>
            <a:off x="2145866" y="3938643"/>
            <a:ext cx="22870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18-tap filter with 14 unique coefficients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8688BB6-0C6F-4748-AE66-A00E770E509A}"/>
              </a:ext>
            </a:extLst>
          </p:cNvPr>
          <p:cNvCxnSpPr>
            <a:cxnSpLocks/>
          </p:cNvCxnSpPr>
          <p:nvPr/>
        </p:nvCxnSpPr>
        <p:spPr>
          <a:xfrm>
            <a:off x="4286250" y="2895586"/>
            <a:ext cx="747713" cy="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Oval 48">
            <a:extLst>
              <a:ext uri="{FF2B5EF4-FFF2-40B4-BE49-F238E27FC236}">
                <a16:creationId xmlns:a16="http://schemas.microsoft.com/office/drawing/2014/main" id="{D01373AD-930E-4F05-8374-546476C91521}"/>
              </a:ext>
            </a:extLst>
          </p:cNvPr>
          <p:cNvSpPr/>
          <p:nvPr/>
        </p:nvSpPr>
        <p:spPr>
          <a:xfrm>
            <a:off x="5507846" y="2756386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3267998F-93A5-44C9-9FEC-065B00C9475D}"/>
              </a:ext>
            </a:extLst>
          </p:cNvPr>
          <p:cNvSpPr/>
          <p:nvPr/>
        </p:nvSpPr>
        <p:spPr>
          <a:xfrm>
            <a:off x="5761846" y="2756386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34979358-E65D-40BE-A449-0E6C7A6C58EC}"/>
              </a:ext>
            </a:extLst>
          </p:cNvPr>
          <p:cNvSpPr/>
          <p:nvPr/>
        </p:nvSpPr>
        <p:spPr>
          <a:xfrm>
            <a:off x="6015846" y="2756386"/>
            <a:ext cx="92765" cy="97183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5E73582E-F294-4859-A265-202BF8B70029}"/>
              </a:ext>
            </a:extLst>
          </p:cNvPr>
          <p:cNvSpPr/>
          <p:nvPr/>
        </p:nvSpPr>
        <p:spPr>
          <a:xfrm>
            <a:off x="5761845" y="2513430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810C5EC4-F912-44C0-BAEC-3376186CBA93}"/>
              </a:ext>
            </a:extLst>
          </p:cNvPr>
          <p:cNvSpPr/>
          <p:nvPr/>
        </p:nvSpPr>
        <p:spPr>
          <a:xfrm>
            <a:off x="5507846" y="2999342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9C8F7C3-9162-4AA4-9191-2CD459E6DD13}"/>
              </a:ext>
            </a:extLst>
          </p:cNvPr>
          <p:cNvSpPr/>
          <p:nvPr/>
        </p:nvSpPr>
        <p:spPr>
          <a:xfrm>
            <a:off x="5761846" y="2999342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658E22F2-D061-4F40-87C6-39CECA61B746}"/>
              </a:ext>
            </a:extLst>
          </p:cNvPr>
          <p:cNvSpPr/>
          <p:nvPr/>
        </p:nvSpPr>
        <p:spPr>
          <a:xfrm>
            <a:off x="6015846" y="2999342"/>
            <a:ext cx="92765" cy="97183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E0B83458-066A-400F-B09F-A164708AB672}"/>
              </a:ext>
            </a:extLst>
          </p:cNvPr>
          <p:cNvSpPr/>
          <p:nvPr/>
        </p:nvSpPr>
        <p:spPr>
          <a:xfrm>
            <a:off x="5761845" y="3242298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7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997540" y="787725"/>
            <a:ext cx="7148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Test 3: JC-CCALF with 8-tap 5 unique coefficients ALF filter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B7F07C-ECF2-43E3-8D48-DCF2EB0DC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789562"/>
              </p:ext>
            </p:extLst>
          </p:nvPr>
        </p:nvGraphicFramePr>
        <p:xfrm>
          <a:off x="1825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1E2D2C3-C6A0-40FE-93E6-2464C343E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936305"/>
              </p:ext>
            </p:extLst>
          </p:nvPr>
        </p:nvGraphicFramePr>
        <p:xfrm>
          <a:off x="45894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6.87%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DB32BC4-6810-4227-83C4-287F37043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814303"/>
              </p:ext>
            </p:extLst>
          </p:nvPr>
        </p:nvGraphicFramePr>
        <p:xfrm>
          <a:off x="182556" y="3634585"/>
          <a:ext cx="4406900" cy="19545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586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12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Summary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E07EC1D-73B8-4018-B45E-CB4A7ACC8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482" y="321770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56021352-D656-4B08-9B19-A642E31BC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217463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38E198C-080B-414A-86D6-DFC7116A03C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196952"/>
            <a:ext cx="8245078" cy="4781813"/>
          </a:xfrm>
        </p:spPr>
        <p:txBody>
          <a:bodyPr>
            <a:normAutofit lnSpcReduction="10000"/>
          </a:bodyPr>
          <a:lstStyle/>
          <a:p>
            <a:r>
              <a:rPr lang="en-CA" sz="2400" dirty="0"/>
              <a:t>Propose JC-CCALF</a:t>
            </a:r>
          </a:p>
          <a:p>
            <a:pPr lvl="1"/>
            <a:r>
              <a:rPr lang="en-CA" sz="2000" dirty="0"/>
              <a:t>Reduce CCALF complexity, HW logic by ~50%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700" dirty="0"/>
              <a:t>Conduct ALF filtering on input </a:t>
            </a:r>
            <a:r>
              <a:rPr lang="en-CA" sz="1700" dirty="0" err="1"/>
              <a:t>luma</a:t>
            </a:r>
            <a:r>
              <a:rPr lang="en-CA" sz="1700" dirty="0"/>
              <a:t> signal once and used for both </a:t>
            </a:r>
            <a:r>
              <a:rPr lang="en-CA" sz="1700" dirty="0" err="1"/>
              <a:t>Cb</a:t>
            </a:r>
            <a:r>
              <a:rPr lang="en-CA" sz="1700" dirty="0"/>
              <a:t> and Cr refinement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700" dirty="0">
                <a:sym typeface="Wingdings" panose="05000000000000000000" pitchFamily="2" charset="2"/>
              </a:rPr>
              <a:t>Separate block on/off control for </a:t>
            </a:r>
            <a:r>
              <a:rPr lang="en-CA" sz="1700" dirty="0" err="1">
                <a:sym typeface="Wingdings" panose="05000000000000000000" pitchFamily="2" charset="2"/>
              </a:rPr>
              <a:t>Cb</a:t>
            </a:r>
            <a:r>
              <a:rPr lang="en-CA" sz="1700" dirty="0">
                <a:sym typeface="Wingdings" panose="05000000000000000000" pitchFamily="2" charset="2"/>
              </a:rPr>
              <a:t>, Cr with the same control block size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700" dirty="0">
                <a:sym typeface="Wingdings" panose="05000000000000000000" pitchFamily="2" charset="2"/>
              </a:rPr>
              <a:t>O</a:t>
            </a:r>
            <a:r>
              <a:rPr lang="en-CA" sz="1700" dirty="0"/>
              <a:t>ne weighting factor per slice</a:t>
            </a:r>
          </a:p>
          <a:p>
            <a:pPr lvl="2">
              <a:buFont typeface="Calibri" panose="020F0502020204030204" pitchFamily="34" charset="0"/>
              <a:buChar char="‒"/>
            </a:pPr>
            <a:endParaRPr lang="en-CA" sz="1700" dirty="0"/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700" dirty="0"/>
              <a:t>with 18-tap filter: RA: −0.99%/0.62%/−0.22%                        </a:t>
            </a:r>
          </a:p>
          <a:p>
            <a:pPr marL="685800" lvl="2" indent="0">
              <a:buNone/>
            </a:pPr>
            <a:r>
              <a:rPr lang="en-CA" sz="1700" dirty="0"/>
              <a:t>            vs       CCALF: RA: −1.16%/0.24%/−0.59%  </a:t>
            </a:r>
          </a:p>
          <a:p>
            <a:pPr marL="685800" lvl="2" indent="0">
              <a:buNone/>
            </a:pPr>
            <a:r>
              <a:rPr lang="en-CA" sz="1700" dirty="0"/>
              <a:t>              BD-YUV change:  0.19%/0.11%/−0.18%     </a:t>
            </a:r>
          </a:p>
          <a:p>
            <a:pPr lvl="1"/>
            <a:endParaRPr lang="en-CA" sz="2000" dirty="0"/>
          </a:p>
          <a:p>
            <a:pPr lvl="1"/>
            <a:r>
              <a:rPr lang="en-CA" sz="2000"/>
              <a:t>Work well with </a:t>
            </a:r>
            <a:r>
              <a:rPr lang="en-CA" sz="2000" dirty="0"/>
              <a:t>lower tap filters to further reduce complexity</a:t>
            </a:r>
            <a:endParaRPr lang="en-CA" sz="1700" dirty="0"/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700" dirty="0"/>
              <a:t>with 8-tap filter: RA: −0.99%/1.61%/−0.48%</a:t>
            </a:r>
          </a:p>
          <a:p>
            <a:pPr marL="685800" lvl="2" indent="0">
              <a:buNone/>
            </a:pPr>
            <a:r>
              <a:rPr lang="en-CA" sz="1700" dirty="0"/>
              <a:t>    8-tap 5 unique </a:t>
            </a:r>
            <a:r>
              <a:rPr lang="en-CA" sz="1700" dirty="0" err="1"/>
              <a:t>coeffs</a:t>
            </a:r>
            <a:r>
              <a:rPr lang="en-CA" sz="1700" dirty="0"/>
              <a:t>: RA: −0.99%/1.98%/1.09%</a:t>
            </a:r>
          </a:p>
          <a:p>
            <a:pPr lvl="1"/>
            <a:endParaRPr lang="en-CA" sz="2000" dirty="0"/>
          </a:p>
          <a:p>
            <a:r>
              <a:rPr lang="en-US" sz="2300" dirty="0"/>
              <a:t>Thank Tencent for cross-checking (JVET-P0704)</a:t>
            </a:r>
            <a:endParaRPr lang="en-CA" sz="2000" dirty="0"/>
          </a:p>
          <a:p>
            <a:endParaRPr lang="en-CA" dirty="0">
              <a:sym typeface="Wingdings" panose="05000000000000000000" pitchFamily="2" charset="2"/>
            </a:endParaRPr>
          </a:p>
          <a:p>
            <a:pPr lvl="1"/>
            <a:endParaRPr lang="en-CA" dirty="0">
              <a:sym typeface="Wingdings" panose="05000000000000000000" pitchFamily="2" charset="2"/>
            </a:endParaRPr>
          </a:p>
          <a:p>
            <a:pPr lvl="1"/>
            <a:endParaRPr lang="en-CA" sz="1700" dirty="0">
              <a:sym typeface="Wingdings" panose="05000000000000000000" pitchFamily="2" charset="2"/>
            </a:endParaRPr>
          </a:p>
          <a:p>
            <a:pPr lvl="1"/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967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CCALF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58849"/>
            <a:ext cx="8245078" cy="879493"/>
          </a:xfrm>
        </p:spPr>
        <p:txBody>
          <a:bodyPr>
            <a:normAutofit/>
          </a:bodyPr>
          <a:lstStyle/>
          <a:p>
            <a:r>
              <a:rPr lang="en-CA" sz="2400" dirty="0"/>
              <a:t>Complexity issue</a:t>
            </a:r>
          </a:p>
          <a:p>
            <a:pPr lvl="1"/>
            <a:r>
              <a:rPr lang="en-CA" sz="1700" dirty="0"/>
              <a:t>~1% Y BD-rate RA gain, but 50% complexity increase over ALF</a:t>
            </a:r>
          </a:p>
        </p:txBody>
      </p:sp>
      <p:pic>
        <p:nvPicPr>
          <p:cNvPr id="1188" name="Picture 65">
            <a:extLst>
              <a:ext uri="{FF2B5EF4-FFF2-40B4-BE49-F238E27FC236}">
                <a16:creationId xmlns:a16="http://schemas.microsoft.com/office/drawing/2014/main" id="{7E9E681F-7DF8-4BEE-82F3-C4B1D5F8D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206" y="3679199"/>
            <a:ext cx="766763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Content Placeholder 2">
            <a:extLst>
              <a:ext uri="{FF2B5EF4-FFF2-40B4-BE49-F238E27FC236}">
                <a16:creationId xmlns:a16="http://schemas.microsoft.com/office/drawing/2014/main" id="{C5070A95-FD54-4BA8-99F1-EF3C780D86DB}"/>
              </a:ext>
            </a:extLst>
          </p:cNvPr>
          <p:cNvSpPr txBox="1">
            <a:spLocks/>
          </p:cNvSpPr>
          <p:nvPr/>
        </p:nvSpPr>
        <p:spPr>
          <a:xfrm>
            <a:off x="453629" y="5224461"/>
            <a:ext cx="8245078" cy="1010672"/>
          </a:xfrm>
          <a:prstGeom prst="rect">
            <a:avLst/>
          </a:prstGeom>
        </p:spPr>
        <p:txBody>
          <a:bodyPr vert="horz" lIns="68580" tIns="34290" rIns="68580" bIns="3429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400" dirty="0"/>
              <a:t>The idea</a:t>
            </a:r>
          </a:p>
          <a:p>
            <a:pPr lvl="1"/>
            <a:r>
              <a:rPr lang="en-CA" sz="1700" dirty="0"/>
              <a:t>CCALF is applied on </a:t>
            </a:r>
            <a:r>
              <a:rPr lang="en-CA" sz="1700" dirty="0" err="1"/>
              <a:t>Cb</a:t>
            </a:r>
            <a:r>
              <a:rPr lang="en-CA" sz="1700" dirty="0"/>
              <a:t>, Cr, separately.</a:t>
            </a:r>
          </a:p>
          <a:p>
            <a:pPr lvl="1"/>
            <a:r>
              <a:rPr lang="en-CA" sz="1700" dirty="0"/>
              <a:t>However, correlation exists between </a:t>
            </a:r>
            <a:r>
              <a:rPr lang="en-CA" sz="1700" dirty="0" err="1"/>
              <a:t>Cb</a:t>
            </a:r>
            <a:r>
              <a:rPr lang="en-CA" sz="1700" dirty="0"/>
              <a:t>, Cr refinement signals.</a:t>
            </a:r>
          </a:p>
        </p:txBody>
      </p:sp>
      <p:grpSp>
        <p:nvGrpSpPr>
          <p:cNvPr id="11" name="Canvas 62">
            <a:extLst>
              <a:ext uri="{FF2B5EF4-FFF2-40B4-BE49-F238E27FC236}">
                <a16:creationId xmlns:a16="http://schemas.microsoft.com/office/drawing/2014/main" id="{6A64C919-DB3B-4B88-B250-D21EE4A820E7}"/>
              </a:ext>
            </a:extLst>
          </p:cNvPr>
          <p:cNvGrpSpPr/>
          <p:nvPr/>
        </p:nvGrpSpPr>
        <p:grpSpPr>
          <a:xfrm>
            <a:off x="573478" y="2038342"/>
            <a:ext cx="5943600" cy="2990850"/>
            <a:chOff x="0" y="0"/>
            <a:chExt cx="5943600" cy="299085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CCDBD25-3ABB-4E7A-8923-40EF849964F9}"/>
                </a:ext>
              </a:extLst>
            </p:cNvPr>
            <p:cNvSpPr/>
            <p:nvPr/>
          </p:nvSpPr>
          <p:spPr>
            <a:xfrm>
              <a:off x="0" y="0"/>
              <a:ext cx="5943600" cy="2990850"/>
            </a:xfrm>
            <a:prstGeom prst="rect">
              <a:avLst/>
            </a:prstGeom>
          </p:spPr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1D9DC96-D314-4FF9-BBCE-3A79AAFEEE16}"/>
                </a:ext>
              </a:extLst>
            </p:cNvPr>
            <p:cNvSpPr/>
            <p:nvPr/>
          </p:nvSpPr>
          <p:spPr>
            <a:xfrm>
              <a:off x="1125672" y="258021"/>
              <a:ext cx="803349" cy="3752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5" name="Text Box 28">
              <a:extLst>
                <a:ext uri="{FF2B5EF4-FFF2-40B4-BE49-F238E27FC236}">
                  <a16:creationId xmlns:a16="http://schemas.microsoft.com/office/drawing/2014/main" id="{41153009-C218-4976-BC74-E03EAEC4288E}"/>
                </a:ext>
              </a:extLst>
            </p:cNvPr>
            <p:cNvSpPr txBox="1"/>
            <p:nvPr/>
          </p:nvSpPr>
          <p:spPr>
            <a:xfrm>
              <a:off x="1125458" y="300308"/>
              <a:ext cx="808850" cy="3382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l" hangingPunct="0">
                <a:spcBef>
                  <a:spcPts val="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 dirty="0"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SAO </a:t>
              </a:r>
              <a:r>
                <a:rPr lang="en-US" sz="1100" dirty="0" err="1"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Luma</a:t>
              </a:r>
              <a:endPara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CA2F169-1FCF-4508-8252-6F83D120955C}"/>
                </a:ext>
              </a:extLst>
            </p:cNvPr>
            <p:cNvSpPr/>
            <p:nvPr/>
          </p:nvSpPr>
          <p:spPr>
            <a:xfrm>
              <a:off x="2901273" y="263305"/>
              <a:ext cx="803275" cy="3647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7" name="Text Box 22">
              <a:extLst>
                <a:ext uri="{FF2B5EF4-FFF2-40B4-BE49-F238E27FC236}">
                  <a16:creationId xmlns:a16="http://schemas.microsoft.com/office/drawing/2014/main" id="{AB5EA6ED-9AC0-4C21-BE78-E765C864D029}"/>
                </a:ext>
              </a:extLst>
            </p:cNvPr>
            <p:cNvSpPr txBox="1"/>
            <p:nvPr/>
          </p:nvSpPr>
          <p:spPr>
            <a:xfrm>
              <a:off x="2923425" y="316155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ALF Luma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A35E478-75F6-4F1E-8835-BADAD86F6411}"/>
                </a:ext>
              </a:extLst>
            </p:cNvPr>
            <p:cNvSpPr/>
            <p:nvPr/>
          </p:nvSpPr>
          <p:spPr>
            <a:xfrm>
              <a:off x="1104897" y="1690405"/>
              <a:ext cx="803275" cy="3435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9" name="Text Box 22">
              <a:extLst>
                <a:ext uri="{FF2B5EF4-FFF2-40B4-BE49-F238E27FC236}">
                  <a16:creationId xmlns:a16="http://schemas.microsoft.com/office/drawing/2014/main" id="{E3F20D7B-B24C-4139-8D54-4187ADFB5954}"/>
                </a:ext>
              </a:extLst>
            </p:cNvPr>
            <p:cNvSpPr txBox="1"/>
            <p:nvPr/>
          </p:nvSpPr>
          <p:spPr>
            <a:xfrm>
              <a:off x="1121052" y="1716823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SAO Cb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79F4501-89C7-436D-9EFE-64B95A3E0DDA}"/>
                </a:ext>
              </a:extLst>
            </p:cNvPr>
            <p:cNvSpPr/>
            <p:nvPr/>
          </p:nvSpPr>
          <p:spPr>
            <a:xfrm>
              <a:off x="1099426" y="2372224"/>
              <a:ext cx="803275" cy="338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Text Box 22">
              <a:extLst>
                <a:ext uri="{FF2B5EF4-FFF2-40B4-BE49-F238E27FC236}">
                  <a16:creationId xmlns:a16="http://schemas.microsoft.com/office/drawing/2014/main" id="{D5C7692C-41F8-47CA-B235-41BD3AE03238}"/>
                </a:ext>
              </a:extLst>
            </p:cNvPr>
            <p:cNvSpPr txBox="1"/>
            <p:nvPr/>
          </p:nvSpPr>
          <p:spPr>
            <a:xfrm>
              <a:off x="1120865" y="2398642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SAO Cr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11A34B8-5FF8-4375-B0A1-95FC7DFFC2F2}"/>
                </a:ext>
              </a:extLst>
            </p:cNvPr>
            <p:cNvSpPr/>
            <p:nvPr/>
          </p:nvSpPr>
          <p:spPr>
            <a:xfrm>
              <a:off x="2886385" y="800177"/>
              <a:ext cx="802640" cy="2876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Text Box 22">
              <a:extLst>
                <a:ext uri="{FF2B5EF4-FFF2-40B4-BE49-F238E27FC236}">
                  <a16:creationId xmlns:a16="http://schemas.microsoft.com/office/drawing/2014/main" id="{EA2CC9F9-2C16-480D-A57B-2E69B07B3754}"/>
                </a:ext>
              </a:extLst>
            </p:cNvPr>
            <p:cNvSpPr txBox="1"/>
            <p:nvPr/>
          </p:nvSpPr>
          <p:spPr>
            <a:xfrm>
              <a:off x="2739181" y="808981"/>
              <a:ext cx="1079193" cy="267664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1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CC ALF </a:t>
              </a:r>
              <a:r>
                <a:rPr lang="en-US" sz="1100" dirty="0" err="1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Cb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3ABFD42-B834-4F13-9E84-546A681B9555}"/>
                </a:ext>
              </a:extLst>
            </p:cNvPr>
            <p:cNvSpPr/>
            <p:nvPr/>
          </p:nvSpPr>
          <p:spPr>
            <a:xfrm>
              <a:off x="2879587" y="1679835"/>
              <a:ext cx="802640" cy="3702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Text Box 22">
              <a:extLst>
                <a:ext uri="{FF2B5EF4-FFF2-40B4-BE49-F238E27FC236}">
                  <a16:creationId xmlns:a16="http://schemas.microsoft.com/office/drawing/2014/main" id="{73E452D1-C261-4F5B-A65D-FBC42D3C77B5}"/>
                </a:ext>
              </a:extLst>
            </p:cNvPr>
            <p:cNvSpPr txBox="1"/>
            <p:nvPr/>
          </p:nvSpPr>
          <p:spPr>
            <a:xfrm>
              <a:off x="2832677" y="1719897"/>
              <a:ext cx="935422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ALF </a:t>
              </a:r>
              <a:r>
                <a:rPr lang="en-US" sz="11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Cb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245C536B-3060-4EE4-BD33-5BFF878E6E5A}"/>
                </a:ext>
              </a:extLst>
            </p:cNvPr>
            <p:cNvCxnSpPr/>
            <p:nvPr/>
          </p:nvCxnSpPr>
          <p:spPr>
            <a:xfrm flipV="1">
              <a:off x="1929021" y="445657"/>
              <a:ext cx="972252" cy="1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BFF8D96B-1C7D-4CE9-9221-236D2A7E194F}"/>
                </a:ext>
              </a:extLst>
            </p:cNvPr>
            <p:cNvCxnSpPr/>
            <p:nvPr/>
          </p:nvCxnSpPr>
          <p:spPr>
            <a:xfrm>
              <a:off x="3704337" y="445657"/>
              <a:ext cx="1443788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4A4EE0CB-1420-45DB-ACC9-B6535A5C5C01}"/>
                </a:ext>
              </a:extLst>
            </p:cNvPr>
            <p:cNvCxnSpPr/>
            <p:nvPr/>
          </p:nvCxnSpPr>
          <p:spPr>
            <a:xfrm>
              <a:off x="739864" y="469446"/>
              <a:ext cx="38555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7D2D9E49-E955-4814-8E3C-696E1C7C8052}"/>
                </a:ext>
              </a:extLst>
            </p:cNvPr>
            <p:cNvCxnSpPr/>
            <p:nvPr/>
          </p:nvCxnSpPr>
          <p:spPr>
            <a:xfrm>
              <a:off x="719466" y="1870225"/>
              <a:ext cx="38544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B3E87513-C1F3-42FE-BD91-6BE7FA4D5F37}"/>
                </a:ext>
              </a:extLst>
            </p:cNvPr>
            <p:cNvCxnSpPr/>
            <p:nvPr/>
          </p:nvCxnSpPr>
          <p:spPr>
            <a:xfrm>
              <a:off x="713996" y="2562633"/>
              <a:ext cx="38544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F5F795C6-5AC5-4FA1-A616-9819AB27BB0A}"/>
                </a:ext>
              </a:extLst>
            </p:cNvPr>
            <p:cNvCxnSpPr/>
            <p:nvPr/>
          </p:nvCxnSpPr>
          <p:spPr>
            <a:xfrm flipV="1">
              <a:off x="1902715" y="1873064"/>
              <a:ext cx="97218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550C23DD-C211-4EAB-8407-54D4E03A11DD}"/>
                </a:ext>
              </a:extLst>
            </p:cNvPr>
            <p:cNvCxnSpPr/>
            <p:nvPr/>
          </p:nvCxnSpPr>
          <p:spPr>
            <a:xfrm flipV="1">
              <a:off x="1908185" y="2554788"/>
              <a:ext cx="97218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0F183130-A229-4FCF-8913-E7D67F161461}"/>
                </a:ext>
              </a:extLst>
            </p:cNvPr>
            <p:cNvCxnSpPr/>
            <p:nvPr/>
          </p:nvCxnSpPr>
          <p:spPr>
            <a:xfrm>
              <a:off x="4708869" y="1880684"/>
              <a:ext cx="415502" cy="504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09F1E29C-35BC-4937-9BAB-7D94A4A93C8D}"/>
                </a:ext>
              </a:extLst>
            </p:cNvPr>
            <p:cNvCxnSpPr/>
            <p:nvPr/>
          </p:nvCxnSpPr>
          <p:spPr>
            <a:xfrm>
              <a:off x="4344721" y="2581216"/>
              <a:ext cx="787268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 Box 22">
              <a:extLst>
                <a:ext uri="{FF2B5EF4-FFF2-40B4-BE49-F238E27FC236}">
                  <a16:creationId xmlns:a16="http://schemas.microsoft.com/office/drawing/2014/main" id="{EB63541E-919B-4D26-99FA-6FB648D036A5}"/>
                </a:ext>
              </a:extLst>
            </p:cNvPr>
            <p:cNvSpPr txBox="1"/>
            <p:nvPr/>
          </p:nvSpPr>
          <p:spPr>
            <a:xfrm>
              <a:off x="5148127" y="316155"/>
              <a:ext cx="364721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Y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6" name="Text Box 22">
              <a:extLst>
                <a:ext uri="{FF2B5EF4-FFF2-40B4-BE49-F238E27FC236}">
                  <a16:creationId xmlns:a16="http://schemas.microsoft.com/office/drawing/2014/main" id="{E37E6165-A363-4CE5-BE1A-FE009763D6DF}"/>
                </a:ext>
              </a:extLst>
            </p:cNvPr>
            <p:cNvSpPr txBox="1"/>
            <p:nvPr/>
          </p:nvSpPr>
          <p:spPr>
            <a:xfrm>
              <a:off x="5116702" y="1738266"/>
              <a:ext cx="36449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Cb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7" name="Text Box 22">
              <a:extLst>
                <a:ext uri="{FF2B5EF4-FFF2-40B4-BE49-F238E27FC236}">
                  <a16:creationId xmlns:a16="http://schemas.microsoft.com/office/drawing/2014/main" id="{3C43020F-4EED-4E0A-91A7-EE8EBE5347E0}"/>
                </a:ext>
              </a:extLst>
            </p:cNvPr>
            <p:cNvSpPr txBox="1"/>
            <p:nvPr/>
          </p:nvSpPr>
          <p:spPr>
            <a:xfrm>
              <a:off x="5125599" y="2419666"/>
              <a:ext cx="36449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Cr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38" name="Connector: Elbow 37">
              <a:extLst>
                <a:ext uri="{FF2B5EF4-FFF2-40B4-BE49-F238E27FC236}">
                  <a16:creationId xmlns:a16="http://schemas.microsoft.com/office/drawing/2014/main" id="{484CB65C-EA06-4BCE-AD86-1B520F5AA00C}"/>
                </a:ext>
              </a:extLst>
            </p:cNvPr>
            <p:cNvCxnSpPr>
              <a:cxnSpLocks/>
            </p:cNvCxnSpPr>
            <p:nvPr/>
          </p:nvCxnSpPr>
          <p:spPr>
            <a:xfrm>
              <a:off x="1944952" y="445657"/>
              <a:ext cx="943328" cy="507041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Flowchart: Or 38">
              <a:extLst>
                <a:ext uri="{FF2B5EF4-FFF2-40B4-BE49-F238E27FC236}">
                  <a16:creationId xmlns:a16="http://schemas.microsoft.com/office/drawing/2014/main" id="{398ADAC1-9419-476B-8123-707EDEC21958}"/>
                </a:ext>
              </a:extLst>
            </p:cNvPr>
            <p:cNvSpPr/>
            <p:nvPr/>
          </p:nvSpPr>
          <p:spPr>
            <a:xfrm>
              <a:off x="4550859" y="1806686"/>
              <a:ext cx="158010" cy="147995"/>
            </a:xfrm>
            <a:prstGeom prst="flowChartOr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0" name="Flowchart: Or 39">
              <a:extLst>
                <a:ext uri="{FF2B5EF4-FFF2-40B4-BE49-F238E27FC236}">
                  <a16:creationId xmlns:a16="http://schemas.microsoft.com/office/drawing/2014/main" id="{8B29E661-B7E4-4CC2-AF0D-92BB7A712294}"/>
                </a:ext>
              </a:extLst>
            </p:cNvPr>
            <p:cNvSpPr/>
            <p:nvPr/>
          </p:nvSpPr>
          <p:spPr>
            <a:xfrm>
              <a:off x="4187235" y="2509957"/>
              <a:ext cx="157480" cy="147955"/>
            </a:xfrm>
            <a:prstGeom prst="flowChartOr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41" name="Connector: Elbow 40">
              <a:extLst>
                <a:ext uri="{FF2B5EF4-FFF2-40B4-BE49-F238E27FC236}">
                  <a16:creationId xmlns:a16="http://schemas.microsoft.com/office/drawing/2014/main" id="{8C301D3C-4F61-4B38-BC65-E0BDEC96F3F4}"/>
                </a:ext>
              </a:extLst>
            </p:cNvPr>
            <p:cNvCxnSpPr>
              <a:cxnSpLocks/>
              <a:endCxn id="39" idx="0"/>
            </p:cNvCxnSpPr>
            <p:nvPr/>
          </p:nvCxnSpPr>
          <p:spPr>
            <a:xfrm>
              <a:off x="3686914" y="937375"/>
              <a:ext cx="942950" cy="869311"/>
            </a:xfrm>
            <a:prstGeom prst="bentConnector2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ctor: Elbow 42">
              <a:extLst>
                <a:ext uri="{FF2B5EF4-FFF2-40B4-BE49-F238E27FC236}">
                  <a16:creationId xmlns:a16="http://schemas.microsoft.com/office/drawing/2014/main" id="{C10F17E8-3F66-4F94-BCBE-473C138CD39B}"/>
                </a:ext>
              </a:extLst>
            </p:cNvPr>
            <p:cNvCxnSpPr>
              <a:cxnSpLocks/>
              <a:endCxn id="40" idx="0"/>
            </p:cNvCxnSpPr>
            <p:nvPr/>
          </p:nvCxnSpPr>
          <p:spPr>
            <a:xfrm rot="16200000" flipH="1">
              <a:off x="3410530" y="1654512"/>
              <a:ext cx="1138422" cy="572468"/>
            </a:xfrm>
            <a:prstGeom prst="bentConnector3">
              <a:avLst>
                <a:gd name="adj1" fmla="val 571"/>
              </a:avLst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331">
              <a:extLst>
                <a:ext uri="{FF2B5EF4-FFF2-40B4-BE49-F238E27FC236}">
                  <a16:creationId xmlns:a16="http://schemas.microsoft.com/office/drawing/2014/main" id="{B11054B9-FC27-4C60-98C2-F58881B49853}"/>
                </a:ext>
              </a:extLst>
            </p:cNvPr>
            <p:cNvCxnSpPr/>
            <p:nvPr/>
          </p:nvCxnSpPr>
          <p:spPr>
            <a:xfrm flipV="1">
              <a:off x="3680345" y="1880684"/>
              <a:ext cx="870246" cy="506"/>
            </a:xfrm>
            <a:prstGeom prst="curvedConnector3">
              <a:avLst>
                <a:gd name="adj1" fmla="val 50000"/>
              </a:avLst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A692F3C4-7AA8-477E-B0D3-CF5778420549}"/>
                </a:ext>
              </a:extLst>
            </p:cNvPr>
            <p:cNvCxnSpPr/>
            <p:nvPr/>
          </p:nvCxnSpPr>
          <p:spPr>
            <a:xfrm>
              <a:off x="3689025" y="2583935"/>
              <a:ext cx="497967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0D5027D8-DF17-4F7A-8183-35AE04E8FC26}"/>
              </a:ext>
            </a:extLst>
          </p:cNvPr>
          <p:cNvSpPr/>
          <p:nvPr/>
        </p:nvSpPr>
        <p:spPr>
          <a:xfrm>
            <a:off x="3450936" y="4422464"/>
            <a:ext cx="802640" cy="3702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0" name="Text Box 22">
            <a:extLst>
              <a:ext uri="{FF2B5EF4-FFF2-40B4-BE49-F238E27FC236}">
                <a16:creationId xmlns:a16="http://schemas.microsoft.com/office/drawing/2014/main" id="{1491360A-466C-4A4E-B000-424BF1CFB8D1}"/>
              </a:ext>
            </a:extLst>
          </p:cNvPr>
          <p:cNvSpPr txBox="1"/>
          <p:nvPr/>
        </p:nvSpPr>
        <p:spPr>
          <a:xfrm>
            <a:off x="3393455" y="4436984"/>
            <a:ext cx="935422" cy="33782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ALF Cr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F36FC2E-8780-40CE-8FF6-9F6AC87BC8C6}"/>
              </a:ext>
            </a:extLst>
          </p:cNvPr>
          <p:cNvSpPr/>
          <p:nvPr/>
        </p:nvSpPr>
        <p:spPr>
          <a:xfrm>
            <a:off x="3467272" y="3281879"/>
            <a:ext cx="802640" cy="287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2" name="Text Box 22">
            <a:extLst>
              <a:ext uri="{FF2B5EF4-FFF2-40B4-BE49-F238E27FC236}">
                <a16:creationId xmlns:a16="http://schemas.microsoft.com/office/drawing/2014/main" id="{580745B1-ED13-4CEE-9156-4D52AAB691AA}"/>
              </a:ext>
            </a:extLst>
          </p:cNvPr>
          <p:cNvSpPr txBox="1"/>
          <p:nvPr/>
        </p:nvSpPr>
        <p:spPr>
          <a:xfrm>
            <a:off x="3305243" y="3295168"/>
            <a:ext cx="1079193" cy="26766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</a:rPr>
              <a:t>CC ALF Cr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1CE92C80-1DBD-447D-8FA8-9A552C89E40C}"/>
              </a:ext>
            </a:extLst>
          </p:cNvPr>
          <p:cNvCxnSpPr>
            <a:cxnSpLocks/>
          </p:cNvCxnSpPr>
          <p:nvPr/>
        </p:nvCxnSpPr>
        <p:spPr>
          <a:xfrm>
            <a:off x="2510704" y="2484600"/>
            <a:ext cx="964530" cy="912708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Joint chroma CCALF (JC-CCALF)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581025" y="4582084"/>
            <a:ext cx="8245078" cy="400725"/>
          </a:xfrm>
        </p:spPr>
        <p:txBody>
          <a:bodyPr>
            <a:normAutofit/>
          </a:bodyPr>
          <a:lstStyle/>
          <a:p>
            <a:r>
              <a:rPr lang="en-CA" sz="1700" dirty="0"/>
              <a:t>The used ALF filter is trained and coded once and used for both </a:t>
            </a:r>
            <a:r>
              <a:rPr lang="en-CA" sz="1700" dirty="0" err="1"/>
              <a:t>Cb</a:t>
            </a:r>
            <a:r>
              <a:rPr lang="en-CA" sz="1700" dirty="0"/>
              <a:t> and Cr refinement.</a:t>
            </a:r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56021352-D656-4B08-9B19-A642E31BC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217463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1" name="Canvas 62">
            <a:extLst>
              <a:ext uri="{FF2B5EF4-FFF2-40B4-BE49-F238E27FC236}">
                <a16:creationId xmlns:a16="http://schemas.microsoft.com/office/drawing/2014/main" id="{4A1D22CA-2A5E-44DC-81E8-F046B59A45EB}"/>
              </a:ext>
            </a:extLst>
          </p:cNvPr>
          <p:cNvGrpSpPr/>
          <p:nvPr/>
        </p:nvGrpSpPr>
        <p:grpSpPr>
          <a:xfrm>
            <a:off x="1323975" y="1304928"/>
            <a:ext cx="5943600" cy="2990850"/>
            <a:chOff x="0" y="0"/>
            <a:chExt cx="5943600" cy="299085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3A8FB6-2003-4A61-A986-C325047664F9}"/>
                </a:ext>
              </a:extLst>
            </p:cNvPr>
            <p:cNvSpPr/>
            <p:nvPr/>
          </p:nvSpPr>
          <p:spPr>
            <a:xfrm>
              <a:off x="0" y="0"/>
              <a:ext cx="5943600" cy="2990850"/>
            </a:xfrm>
            <a:prstGeom prst="rect">
              <a:avLst/>
            </a:prstGeom>
          </p:spPr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7207AAD-5EDF-45A1-A209-9DD6ADEBF62C}"/>
                </a:ext>
              </a:extLst>
            </p:cNvPr>
            <p:cNvSpPr/>
            <p:nvPr/>
          </p:nvSpPr>
          <p:spPr>
            <a:xfrm>
              <a:off x="1125672" y="258021"/>
              <a:ext cx="803349" cy="37527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" name="Text Box 28">
              <a:extLst>
                <a:ext uri="{FF2B5EF4-FFF2-40B4-BE49-F238E27FC236}">
                  <a16:creationId xmlns:a16="http://schemas.microsoft.com/office/drawing/2014/main" id="{5568747B-E240-42C4-8FF4-21C483E5BC1A}"/>
                </a:ext>
              </a:extLst>
            </p:cNvPr>
            <p:cNvSpPr txBox="1"/>
            <p:nvPr/>
          </p:nvSpPr>
          <p:spPr>
            <a:xfrm>
              <a:off x="1125458" y="300308"/>
              <a:ext cx="808850" cy="3382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l" hangingPunct="0">
                <a:spcBef>
                  <a:spcPts val="0"/>
                </a:spcBef>
                <a:spcAft>
                  <a:spcPts val="0"/>
                </a:spcAft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SAO Luma</a:t>
              </a:r>
              <a:endParaRPr lang="en-US" sz="11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22CF1D5-258E-4459-A4FE-5F38067F9EC4}"/>
                </a:ext>
              </a:extLst>
            </p:cNvPr>
            <p:cNvSpPr/>
            <p:nvPr/>
          </p:nvSpPr>
          <p:spPr>
            <a:xfrm>
              <a:off x="2901273" y="263305"/>
              <a:ext cx="803275" cy="36470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Text Box 22">
              <a:extLst>
                <a:ext uri="{FF2B5EF4-FFF2-40B4-BE49-F238E27FC236}">
                  <a16:creationId xmlns:a16="http://schemas.microsoft.com/office/drawing/2014/main" id="{63737FBA-B92F-4683-8BA2-CF3E808ABA8A}"/>
                </a:ext>
              </a:extLst>
            </p:cNvPr>
            <p:cNvSpPr txBox="1"/>
            <p:nvPr/>
          </p:nvSpPr>
          <p:spPr>
            <a:xfrm>
              <a:off x="2923425" y="316155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ALF Luma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3DF2748-147A-4E5A-96D3-1AD5A75DEE61}"/>
                </a:ext>
              </a:extLst>
            </p:cNvPr>
            <p:cNvSpPr/>
            <p:nvPr/>
          </p:nvSpPr>
          <p:spPr>
            <a:xfrm>
              <a:off x="1104897" y="1690405"/>
              <a:ext cx="803275" cy="3435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Text Box 22">
              <a:extLst>
                <a:ext uri="{FF2B5EF4-FFF2-40B4-BE49-F238E27FC236}">
                  <a16:creationId xmlns:a16="http://schemas.microsoft.com/office/drawing/2014/main" id="{22531B31-BCBF-4576-82E4-3FACB75A7467}"/>
                </a:ext>
              </a:extLst>
            </p:cNvPr>
            <p:cNvSpPr txBox="1"/>
            <p:nvPr/>
          </p:nvSpPr>
          <p:spPr>
            <a:xfrm>
              <a:off x="1121052" y="1716823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SAO Cb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A8D5DAF-E78E-4390-93B6-BEBB9B34C8A1}"/>
                </a:ext>
              </a:extLst>
            </p:cNvPr>
            <p:cNvSpPr/>
            <p:nvPr/>
          </p:nvSpPr>
          <p:spPr>
            <a:xfrm>
              <a:off x="1099426" y="2372224"/>
              <a:ext cx="803275" cy="338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Text Box 22">
              <a:extLst>
                <a:ext uri="{FF2B5EF4-FFF2-40B4-BE49-F238E27FC236}">
                  <a16:creationId xmlns:a16="http://schemas.microsoft.com/office/drawing/2014/main" id="{856675B7-6C8F-4D8D-B1CF-DFC80E5DEFDB}"/>
                </a:ext>
              </a:extLst>
            </p:cNvPr>
            <p:cNvSpPr txBox="1"/>
            <p:nvPr/>
          </p:nvSpPr>
          <p:spPr>
            <a:xfrm>
              <a:off x="1120865" y="2398642"/>
              <a:ext cx="76581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SAO Cr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3F60E90-E00A-4A05-A10A-FA658AD4ED3D}"/>
                </a:ext>
              </a:extLst>
            </p:cNvPr>
            <p:cNvSpPr/>
            <p:nvPr/>
          </p:nvSpPr>
          <p:spPr>
            <a:xfrm>
              <a:off x="2886368" y="860753"/>
              <a:ext cx="802640" cy="5178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Text Box 22">
              <a:extLst>
                <a:ext uri="{FF2B5EF4-FFF2-40B4-BE49-F238E27FC236}">
                  <a16:creationId xmlns:a16="http://schemas.microsoft.com/office/drawing/2014/main" id="{8D193756-0792-4F20-B276-7E7D354B069B}"/>
                </a:ext>
              </a:extLst>
            </p:cNvPr>
            <p:cNvSpPr txBox="1"/>
            <p:nvPr/>
          </p:nvSpPr>
          <p:spPr>
            <a:xfrm>
              <a:off x="2742255" y="902655"/>
              <a:ext cx="1079193" cy="44418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Joint chroma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</a:rPr>
                <a:t>CC ALF 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37E7BB1-5915-41B2-938E-6721649665E5}"/>
                </a:ext>
              </a:extLst>
            </p:cNvPr>
            <p:cNvSpPr/>
            <p:nvPr/>
          </p:nvSpPr>
          <p:spPr>
            <a:xfrm>
              <a:off x="2879587" y="1679835"/>
              <a:ext cx="802640" cy="3702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Text Box 22">
              <a:extLst>
                <a:ext uri="{FF2B5EF4-FFF2-40B4-BE49-F238E27FC236}">
                  <a16:creationId xmlns:a16="http://schemas.microsoft.com/office/drawing/2014/main" id="{0DF6BD6D-03EF-4918-B220-8A296F4A67FE}"/>
                </a:ext>
              </a:extLst>
            </p:cNvPr>
            <p:cNvSpPr txBox="1"/>
            <p:nvPr/>
          </p:nvSpPr>
          <p:spPr>
            <a:xfrm>
              <a:off x="2832677" y="1719897"/>
              <a:ext cx="935422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ALF </a:t>
              </a:r>
              <a:r>
                <a:rPr lang="en-US" sz="1100" dirty="0" err="1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Cb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E7CC83B7-0959-41AC-BD40-C93917E0306D}"/>
                </a:ext>
              </a:extLst>
            </p:cNvPr>
            <p:cNvCxnSpPr/>
            <p:nvPr/>
          </p:nvCxnSpPr>
          <p:spPr>
            <a:xfrm flipV="1">
              <a:off x="1929021" y="445657"/>
              <a:ext cx="972252" cy="1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FC5D6803-DB70-4813-9CFB-CE34734689C7}"/>
                </a:ext>
              </a:extLst>
            </p:cNvPr>
            <p:cNvCxnSpPr/>
            <p:nvPr/>
          </p:nvCxnSpPr>
          <p:spPr>
            <a:xfrm>
              <a:off x="3704337" y="445657"/>
              <a:ext cx="1443788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8D2B5A4D-2FF3-4AA9-BE5C-A952F4246652}"/>
                </a:ext>
              </a:extLst>
            </p:cNvPr>
            <p:cNvCxnSpPr/>
            <p:nvPr/>
          </p:nvCxnSpPr>
          <p:spPr>
            <a:xfrm>
              <a:off x="739864" y="469446"/>
              <a:ext cx="38555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1227DB71-EF40-4A5C-B071-03E36FA65CC2}"/>
                </a:ext>
              </a:extLst>
            </p:cNvPr>
            <p:cNvCxnSpPr/>
            <p:nvPr/>
          </p:nvCxnSpPr>
          <p:spPr>
            <a:xfrm>
              <a:off x="719466" y="1870225"/>
              <a:ext cx="38544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E53A76BE-6B22-4E5C-8F65-D099CEA81D37}"/>
                </a:ext>
              </a:extLst>
            </p:cNvPr>
            <p:cNvCxnSpPr/>
            <p:nvPr/>
          </p:nvCxnSpPr>
          <p:spPr>
            <a:xfrm>
              <a:off x="713996" y="2562633"/>
              <a:ext cx="38544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788B89A6-A7CF-422F-B8AB-47C6885A6B75}"/>
                </a:ext>
              </a:extLst>
            </p:cNvPr>
            <p:cNvCxnSpPr/>
            <p:nvPr/>
          </p:nvCxnSpPr>
          <p:spPr>
            <a:xfrm flipV="1">
              <a:off x="1902715" y="1873064"/>
              <a:ext cx="97218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2AFA9388-4ADF-42CD-904D-218642B63480}"/>
                </a:ext>
              </a:extLst>
            </p:cNvPr>
            <p:cNvCxnSpPr/>
            <p:nvPr/>
          </p:nvCxnSpPr>
          <p:spPr>
            <a:xfrm flipV="1">
              <a:off x="1908185" y="2554788"/>
              <a:ext cx="972185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3B14AA46-FBA5-4157-845B-A6CBAFAF7199}"/>
                </a:ext>
              </a:extLst>
            </p:cNvPr>
            <p:cNvCxnSpPr/>
            <p:nvPr/>
          </p:nvCxnSpPr>
          <p:spPr>
            <a:xfrm>
              <a:off x="4708869" y="1880684"/>
              <a:ext cx="415502" cy="504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CF48B0AD-F324-4E26-AA26-35B6645541B5}"/>
                </a:ext>
              </a:extLst>
            </p:cNvPr>
            <p:cNvCxnSpPr/>
            <p:nvPr/>
          </p:nvCxnSpPr>
          <p:spPr>
            <a:xfrm>
              <a:off x="4344721" y="2581216"/>
              <a:ext cx="787268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Text Box 22">
              <a:extLst>
                <a:ext uri="{FF2B5EF4-FFF2-40B4-BE49-F238E27FC236}">
                  <a16:creationId xmlns:a16="http://schemas.microsoft.com/office/drawing/2014/main" id="{550B1DBE-E059-45FF-BC23-FA056DB0915B}"/>
                </a:ext>
              </a:extLst>
            </p:cNvPr>
            <p:cNvSpPr txBox="1"/>
            <p:nvPr/>
          </p:nvSpPr>
          <p:spPr>
            <a:xfrm>
              <a:off x="5148127" y="316155"/>
              <a:ext cx="364721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Y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7" name="Text Box 22">
              <a:extLst>
                <a:ext uri="{FF2B5EF4-FFF2-40B4-BE49-F238E27FC236}">
                  <a16:creationId xmlns:a16="http://schemas.microsoft.com/office/drawing/2014/main" id="{8C6D6D9E-B2FC-4253-A692-38F107830625}"/>
                </a:ext>
              </a:extLst>
            </p:cNvPr>
            <p:cNvSpPr txBox="1"/>
            <p:nvPr/>
          </p:nvSpPr>
          <p:spPr>
            <a:xfrm>
              <a:off x="5116702" y="1738266"/>
              <a:ext cx="36449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Cb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38" name="Text Box 22">
              <a:extLst>
                <a:ext uri="{FF2B5EF4-FFF2-40B4-BE49-F238E27FC236}">
                  <a16:creationId xmlns:a16="http://schemas.microsoft.com/office/drawing/2014/main" id="{0E0A4013-F924-42B8-834E-AC2B1B43DC4B}"/>
                </a:ext>
              </a:extLst>
            </p:cNvPr>
            <p:cNvSpPr txBox="1"/>
            <p:nvPr/>
          </p:nvSpPr>
          <p:spPr>
            <a:xfrm>
              <a:off x="5125599" y="2419666"/>
              <a:ext cx="36449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Cr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FFD6034D-F710-47E7-B9A7-72A42BB10E97}"/>
                </a:ext>
              </a:extLst>
            </p:cNvPr>
            <p:cNvCxnSpPr/>
            <p:nvPr/>
          </p:nvCxnSpPr>
          <p:spPr>
            <a:xfrm>
              <a:off x="1944952" y="445657"/>
              <a:ext cx="941416" cy="673998"/>
            </a:xfrm>
            <a:prstGeom prst="bentConnector3">
              <a:avLst>
                <a:gd name="adj1" fmla="val 50000"/>
              </a:avLst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Flowchart: Or 39">
              <a:extLst>
                <a:ext uri="{FF2B5EF4-FFF2-40B4-BE49-F238E27FC236}">
                  <a16:creationId xmlns:a16="http://schemas.microsoft.com/office/drawing/2014/main" id="{9B0CE4A9-CB1F-4E47-B07E-93572E8BAA13}"/>
                </a:ext>
              </a:extLst>
            </p:cNvPr>
            <p:cNvSpPr/>
            <p:nvPr/>
          </p:nvSpPr>
          <p:spPr>
            <a:xfrm>
              <a:off x="4550859" y="1806686"/>
              <a:ext cx="158010" cy="147995"/>
            </a:xfrm>
            <a:prstGeom prst="flowChartOr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1" name="Flowchart: Or 40">
              <a:extLst>
                <a:ext uri="{FF2B5EF4-FFF2-40B4-BE49-F238E27FC236}">
                  <a16:creationId xmlns:a16="http://schemas.microsoft.com/office/drawing/2014/main" id="{250057DD-BBB9-4F8E-9B14-A47536DD7AA8}"/>
                </a:ext>
              </a:extLst>
            </p:cNvPr>
            <p:cNvSpPr/>
            <p:nvPr/>
          </p:nvSpPr>
          <p:spPr>
            <a:xfrm>
              <a:off x="4187235" y="2509957"/>
              <a:ext cx="157480" cy="147955"/>
            </a:xfrm>
            <a:prstGeom prst="flowChartOr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378B52B6-9C58-4F16-BC21-9A60C9CB2A99}"/>
                </a:ext>
              </a:extLst>
            </p:cNvPr>
            <p:cNvCxnSpPr/>
            <p:nvPr/>
          </p:nvCxnSpPr>
          <p:spPr>
            <a:xfrm>
              <a:off x="3688954" y="1119655"/>
              <a:ext cx="940910" cy="687031"/>
            </a:xfrm>
            <a:prstGeom prst="bentConnector2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Flowchart: Summing Junction 42">
              <a:extLst>
                <a:ext uri="{FF2B5EF4-FFF2-40B4-BE49-F238E27FC236}">
                  <a16:creationId xmlns:a16="http://schemas.microsoft.com/office/drawing/2014/main" id="{F027BAB5-B89F-48BD-9010-EE153C55ACB3}"/>
                </a:ext>
              </a:extLst>
            </p:cNvPr>
            <p:cNvSpPr/>
            <p:nvPr/>
          </p:nvSpPr>
          <p:spPr>
            <a:xfrm>
              <a:off x="4196233" y="1367985"/>
              <a:ext cx="153773" cy="147995"/>
            </a:xfrm>
            <a:prstGeom prst="flowChartSummingJunction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cxnSp>
          <p:nvCxnSpPr>
            <p:cNvPr id="44" name="Connector: Elbow 43">
              <a:extLst>
                <a:ext uri="{FF2B5EF4-FFF2-40B4-BE49-F238E27FC236}">
                  <a16:creationId xmlns:a16="http://schemas.microsoft.com/office/drawing/2014/main" id="{AD630BD2-4E82-4CAA-B4D1-385513A65196}"/>
                </a:ext>
              </a:extLst>
            </p:cNvPr>
            <p:cNvCxnSpPr/>
            <p:nvPr/>
          </p:nvCxnSpPr>
          <p:spPr>
            <a:xfrm>
              <a:off x="3688954" y="1119655"/>
              <a:ext cx="584166" cy="248330"/>
            </a:xfrm>
            <a:prstGeom prst="bentConnector2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D077BDAD-DD32-4B56-B8FF-B6BE33F2E229}"/>
                </a:ext>
              </a:extLst>
            </p:cNvPr>
            <p:cNvCxnSpPr/>
            <p:nvPr/>
          </p:nvCxnSpPr>
          <p:spPr>
            <a:xfrm>
              <a:off x="4265189" y="1521267"/>
              <a:ext cx="538" cy="98869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CF5859FB-AD69-472C-8B27-5531A2C5234F}"/>
                </a:ext>
              </a:extLst>
            </p:cNvPr>
            <p:cNvCxnSpPr/>
            <p:nvPr/>
          </p:nvCxnSpPr>
          <p:spPr>
            <a:xfrm>
              <a:off x="4017017" y="1436605"/>
              <a:ext cx="169782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Text Box 22">
              <a:extLst>
                <a:ext uri="{FF2B5EF4-FFF2-40B4-BE49-F238E27FC236}">
                  <a16:creationId xmlns:a16="http://schemas.microsoft.com/office/drawing/2014/main" id="{B5FA3760-D23E-41E2-9471-4A1EEDD5BD49}"/>
                </a:ext>
              </a:extLst>
            </p:cNvPr>
            <p:cNvSpPr txBox="1"/>
            <p:nvPr/>
          </p:nvSpPr>
          <p:spPr>
            <a:xfrm>
              <a:off x="3680098" y="1283709"/>
              <a:ext cx="346950" cy="33782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w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48" name="Straight Arrow Connector 331">
              <a:extLst>
                <a:ext uri="{FF2B5EF4-FFF2-40B4-BE49-F238E27FC236}">
                  <a16:creationId xmlns:a16="http://schemas.microsoft.com/office/drawing/2014/main" id="{7E786DE9-1AA3-45F7-871B-D0E4090489C0}"/>
                </a:ext>
              </a:extLst>
            </p:cNvPr>
            <p:cNvCxnSpPr/>
            <p:nvPr/>
          </p:nvCxnSpPr>
          <p:spPr>
            <a:xfrm flipV="1">
              <a:off x="3680345" y="1880684"/>
              <a:ext cx="870246" cy="506"/>
            </a:xfrm>
            <a:prstGeom prst="curvedConnector3">
              <a:avLst>
                <a:gd name="adj1" fmla="val 50000"/>
              </a:avLst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E1BD01A8-1FC0-4133-9329-68BBD377DC72}"/>
                </a:ext>
              </a:extLst>
            </p:cNvPr>
            <p:cNvCxnSpPr/>
            <p:nvPr/>
          </p:nvCxnSpPr>
          <p:spPr>
            <a:xfrm>
              <a:off x="3689025" y="2583935"/>
              <a:ext cx="497967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3225914C-2358-4DEA-BBD4-822EE210893C}"/>
                  </a:ext>
                </a:extLst>
              </p:cNvPr>
              <p:cNvSpPr/>
              <p:nvPr/>
            </p:nvSpPr>
            <p:spPr>
              <a:xfrm>
                <a:off x="2593443" y="5095354"/>
                <a:ext cx="364715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𝑡𝑔𝑡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_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𝑐𝑐𝑎𝑙𝑓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=(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𝑟𝑒𝑠𝐶𝑏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𝑤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∗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𝑟𝑒𝑠𝐶𝑟</m:t>
                    </m:r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)/(1+</m:t>
                    </m:r>
                    <m:sSup>
                      <m:sSupPr>
                        <m:ctrlPr>
                          <a:rPr lang="en-US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 	</a:t>
                </a:r>
                <a:endParaRPr lang="en-US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3225914C-2358-4DEA-BBD4-822EE21089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3443" y="5095354"/>
                <a:ext cx="3647152" cy="307777"/>
              </a:xfrm>
              <a:prstGeom prst="rect">
                <a:avLst/>
              </a:prstGeom>
              <a:blipFill>
                <a:blip r:embed="rId2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Rectangle 49">
            <a:extLst>
              <a:ext uri="{FF2B5EF4-FFF2-40B4-BE49-F238E27FC236}">
                <a16:creationId xmlns:a16="http://schemas.microsoft.com/office/drawing/2014/main" id="{D587397F-B5D7-41AB-B546-786E501CA6F8}"/>
              </a:ext>
            </a:extLst>
          </p:cNvPr>
          <p:cNvSpPr/>
          <p:nvPr/>
        </p:nvSpPr>
        <p:spPr>
          <a:xfrm>
            <a:off x="4201433" y="3689050"/>
            <a:ext cx="802640" cy="3702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51" name="Text Box 22">
            <a:extLst>
              <a:ext uri="{FF2B5EF4-FFF2-40B4-BE49-F238E27FC236}">
                <a16:creationId xmlns:a16="http://schemas.microsoft.com/office/drawing/2014/main" id="{4F772DAD-2682-40AD-8513-B1195CFED5B1}"/>
              </a:ext>
            </a:extLst>
          </p:cNvPr>
          <p:cNvSpPr txBox="1"/>
          <p:nvPr/>
        </p:nvSpPr>
        <p:spPr>
          <a:xfrm>
            <a:off x="4143952" y="3703570"/>
            <a:ext cx="935422" cy="33782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ALF Cr</a:t>
            </a:r>
            <a:endParaRPr lang="en-US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041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JC-CCALF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304925"/>
            <a:ext cx="8245078" cy="4814885"/>
          </a:xfrm>
        </p:spPr>
        <p:txBody>
          <a:bodyPr>
            <a:normAutofit/>
          </a:bodyPr>
          <a:lstStyle/>
          <a:p>
            <a:r>
              <a:rPr lang="en-CA" sz="2000" dirty="0"/>
              <a:t>Weighting factor:</a:t>
            </a:r>
          </a:p>
          <a:p>
            <a:pPr lvl="1"/>
            <a:r>
              <a:rPr lang="en-CA" sz="1700" dirty="0"/>
              <a:t>One per slice</a:t>
            </a:r>
          </a:p>
          <a:p>
            <a:pPr lvl="1"/>
            <a:r>
              <a:rPr lang="en-CA" sz="1700" dirty="0"/>
              <a:t>Sign (1 bit) and index (3 bits)</a:t>
            </a:r>
          </a:p>
          <a:p>
            <a:endParaRPr lang="en-CA" sz="2000" dirty="0"/>
          </a:p>
          <a:p>
            <a:r>
              <a:rPr lang="en-CA" sz="2000" dirty="0"/>
              <a:t>Encoder fast search:</a:t>
            </a:r>
          </a:p>
          <a:p>
            <a:pPr lvl="1"/>
            <a:r>
              <a:rPr lang="en-CA" sz="1700" dirty="0"/>
              <a:t>Prioritized weight list of all the possible values</a:t>
            </a:r>
          </a:p>
          <a:p>
            <a:pPr lvl="1"/>
            <a:r>
              <a:rPr lang="en-CA" sz="1700" dirty="0"/>
              <a:t>Early termination, if two consecutive weight values give no RD improvement.</a:t>
            </a:r>
          </a:p>
          <a:p>
            <a:pPr lvl="1"/>
            <a:r>
              <a:rPr lang="en-CA" sz="1700" dirty="0"/>
              <a:t>Previous coded same-type slice weight: the 1</a:t>
            </a:r>
            <a:r>
              <a:rPr lang="en-CA" sz="1700" baseline="30000" dirty="0"/>
              <a:t>st</a:t>
            </a:r>
            <a:r>
              <a:rPr lang="en-CA" sz="1700" dirty="0"/>
              <a:t> to check (i.e. highest priority)</a:t>
            </a:r>
          </a:p>
          <a:p>
            <a:pPr lvl="1"/>
            <a:endParaRPr lang="en-CA" sz="1700" dirty="0"/>
          </a:p>
          <a:p>
            <a:r>
              <a:rPr lang="en-CA" dirty="0" err="1"/>
              <a:t>Cb</a:t>
            </a:r>
            <a:r>
              <a:rPr lang="en-CA" dirty="0"/>
              <a:t>, Cr use two separate block-level on/off control maps</a:t>
            </a:r>
          </a:p>
          <a:p>
            <a:pPr lvl="1"/>
            <a:r>
              <a:rPr lang="en-CA" dirty="0"/>
              <a:t>One same coded control block size for both </a:t>
            </a:r>
            <a:r>
              <a:rPr lang="en-CA" dirty="0" err="1"/>
              <a:t>Cb</a:t>
            </a:r>
            <a:r>
              <a:rPr lang="en-CA" dirty="0"/>
              <a:t>, Cr</a:t>
            </a:r>
          </a:p>
          <a:p>
            <a:pPr lvl="1"/>
            <a:r>
              <a:rPr lang="en-CA" dirty="0"/>
              <a:t>Encoder iterative ALF coefficient training: a block is included in the current iteration of training, if the previous iteration decision on the block is “on” (i.e. to apply the ALF filtering) for both </a:t>
            </a:r>
            <a:r>
              <a:rPr lang="en-CA" dirty="0" err="1"/>
              <a:t>Cb</a:t>
            </a:r>
            <a:r>
              <a:rPr lang="en-CA" dirty="0"/>
              <a:t> and Cr.</a:t>
            </a:r>
          </a:p>
          <a:p>
            <a:endParaRPr lang="en-CA" sz="2000" dirty="0"/>
          </a:p>
          <a:p>
            <a:pPr lvl="1"/>
            <a:endParaRPr lang="en-CA" sz="1700" dirty="0"/>
          </a:p>
          <a:p>
            <a:pPr lvl="2"/>
            <a:endParaRPr lang="en-CA" sz="1400" dirty="0"/>
          </a:p>
          <a:p>
            <a:pPr lvl="2"/>
            <a:endParaRPr lang="en-CA" sz="1400" dirty="0"/>
          </a:p>
        </p:txBody>
      </p:sp>
      <p:sp>
        <p:nvSpPr>
          <p:cNvPr id="13" name="Rectangle 26">
            <a:extLst>
              <a:ext uri="{FF2B5EF4-FFF2-40B4-BE49-F238E27FC236}">
                <a16:creationId xmlns:a16="http://schemas.microsoft.com/office/drawing/2014/main" id="{56021352-D656-4B08-9B19-A642E31BC0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217463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93F838C-7BCA-43B9-8551-D0CA8F08EA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989442"/>
              </p:ext>
            </p:extLst>
          </p:nvPr>
        </p:nvGraphicFramePr>
        <p:xfrm>
          <a:off x="3939046" y="1818834"/>
          <a:ext cx="4302184" cy="7788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3668">
                  <a:extLst>
                    <a:ext uri="{9D8B030D-6E8A-4147-A177-3AD203B41FA5}">
                      <a16:colId xmlns:a16="http://schemas.microsoft.com/office/drawing/2014/main" val="2856121811"/>
                    </a:ext>
                  </a:extLst>
                </a:gridCol>
                <a:gridCol w="451878">
                  <a:extLst>
                    <a:ext uri="{9D8B030D-6E8A-4147-A177-3AD203B41FA5}">
                      <a16:colId xmlns:a16="http://schemas.microsoft.com/office/drawing/2014/main" val="1723986998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1326365511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4183804631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158581129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1363553743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3593706161"/>
                    </a:ext>
                  </a:extLst>
                </a:gridCol>
                <a:gridCol w="537773">
                  <a:extLst>
                    <a:ext uri="{9D8B030D-6E8A-4147-A177-3AD203B41FA5}">
                      <a16:colId xmlns:a16="http://schemas.microsoft.com/office/drawing/2014/main" val="2410048851"/>
                    </a:ext>
                  </a:extLst>
                </a:gridCol>
              </a:tblGrid>
              <a:tr h="47409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Index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157458"/>
                  </a:ext>
                </a:extLst>
              </a:tr>
              <a:tr h="28263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|w|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4/3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6875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339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997540" y="787725"/>
            <a:ext cx="7148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CCALF CE5-2.1: with chroma gain shifted to </a:t>
            </a:r>
            <a:r>
              <a:rPr lang="en-US" sz="1800" dirty="0" err="1"/>
              <a:t>luma</a:t>
            </a:r>
            <a:r>
              <a:rPr lang="en-US" sz="1800" dirty="0"/>
              <a:t> (Reference)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B7F07C-ECF2-43E3-8D48-DCF2EB0DC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952844"/>
              </p:ext>
            </p:extLst>
          </p:nvPr>
        </p:nvGraphicFramePr>
        <p:xfrm>
          <a:off x="1825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1E2D2C3-C6A0-40FE-93E6-2464C343E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410637"/>
              </p:ext>
            </p:extLst>
          </p:nvPr>
        </p:nvGraphicFramePr>
        <p:xfrm>
          <a:off x="45894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DB32BC4-6810-4227-83C4-287F37043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957175"/>
              </p:ext>
            </p:extLst>
          </p:nvPr>
        </p:nvGraphicFramePr>
        <p:xfrm>
          <a:off x="182556" y="3634585"/>
          <a:ext cx="4406900" cy="19545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-9.26%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3.86%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7.60%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251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1433105" y="799465"/>
            <a:ext cx="653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Test 1: JC-CCALF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B7F07C-ECF2-43E3-8D48-DCF2EB0DC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092556"/>
              </p:ext>
            </p:extLst>
          </p:nvPr>
        </p:nvGraphicFramePr>
        <p:xfrm>
          <a:off x="1825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1E2D2C3-C6A0-40FE-93E6-2464C343E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307989"/>
              </p:ext>
            </p:extLst>
          </p:nvPr>
        </p:nvGraphicFramePr>
        <p:xfrm>
          <a:off x="45894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DB32BC4-6810-4227-83C4-287F37043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551303"/>
              </p:ext>
            </p:extLst>
          </p:nvPr>
        </p:nvGraphicFramePr>
        <p:xfrm>
          <a:off x="182556" y="36345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-9.14%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366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997540" y="787725"/>
            <a:ext cx="7148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JC-CCALF (Test 1) vs CCALF (CE5-2.1 with chroma gain shifted to </a:t>
            </a:r>
            <a:r>
              <a:rPr lang="en-US" sz="1800" dirty="0" err="1"/>
              <a:t>luma</a:t>
            </a:r>
            <a:r>
              <a:rPr lang="en-US" sz="1800" dirty="0"/>
              <a:t>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B7F07C-ECF2-43E3-8D48-DCF2EB0DC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370631"/>
              </p:ext>
            </p:extLst>
          </p:nvPr>
        </p:nvGraphicFramePr>
        <p:xfrm>
          <a:off x="1825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1E2D2C3-C6A0-40FE-93E6-2464C343E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509851"/>
              </p:ext>
            </p:extLst>
          </p:nvPr>
        </p:nvGraphicFramePr>
        <p:xfrm>
          <a:off x="45894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DB32BC4-6810-4227-83C4-287F37043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709853"/>
              </p:ext>
            </p:extLst>
          </p:nvPr>
        </p:nvGraphicFramePr>
        <p:xfrm>
          <a:off x="182556" y="3634585"/>
          <a:ext cx="4406900" cy="19545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F9FE67F-0B15-4FFC-B7DA-8C3A4F369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584294"/>
              </p:ext>
            </p:extLst>
          </p:nvPr>
        </p:nvGraphicFramePr>
        <p:xfrm>
          <a:off x="5369168" y="4377838"/>
          <a:ext cx="3165232" cy="685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1308">
                  <a:extLst>
                    <a:ext uri="{9D8B030D-6E8A-4147-A177-3AD203B41FA5}">
                      <a16:colId xmlns:a16="http://schemas.microsoft.com/office/drawing/2014/main" val="3241995001"/>
                    </a:ext>
                  </a:extLst>
                </a:gridCol>
                <a:gridCol w="791308">
                  <a:extLst>
                    <a:ext uri="{9D8B030D-6E8A-4147-A177-3AD203B41FA5}">
                      <a16:colId xmlns:a16="http://schemas.microsoft.com/office/drawing/2014/main" val="1786012201"/>
                    </a:ext>
                  </a:extLst>
                </a:gridCol>
                <a:gridCol w="791308">
                  <a:extLst>
                    <a:ext uri="{9D8B030D-6E8A-4147-A177-3AD203B41FA5}">
                      <a16:colId xmlns:a16="http://schemas.microsoft.com/office/drawing/2014/main" val="3234835643"/>
                    </a:ext>
                  </a:extLst>
                </a:gridCol>
                <a:gridCol w="791308">
                  <a:extLst>
                    <a:ext uri="{9D8B030D-6E8A-4147-A177-3AD203B41FA5}">
                      <a16:colId xmlns:a16="http://schemas.microsoft.com/office/drawing/2014/main" val="3609235987"/>
                    </a:ext>
                  </a:extLst>
                </a:gridCol>
              </a:tblGrid>
              <a:tr h="34250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BD-YUV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956720"/>
                  </a:ext>
                </a:extLst>
              </a:tr>
              <a:tr h="34250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Overall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+0.19%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+0.11%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‒0.18%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1123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820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14079" y="856625"/>
            <a:ext cx="8229600" cy="365126"/>
          </a:xfrm>
        </p:spPr>
        <p:txBody>
          <a:bodyPr/>
          <a:lstStyle/>
          <a:p>
            <a:pPr algn="ctr"/>
            <a:r>
              <a:rPr lang="en-US" sz="2000" b="0" dirty="0">
                <a:latin typeface="+mn-lt"/>
              </a:rPr>
              <a:t>Test 2:</a:t>
            </a:r>
            <a:r>
              <a:rPr lang="en-US" sz="2000" dirty="0">
                <a:latin typeface="+mn-lt"/>
              </a:rPr>
              <a:t> </a:t>
            </a:r>
            <a:r>
              <a:rPr lang="en-US" sz="2000" b="0" dirty="0">
                <a:latin typeface="+mn-lt"/>
              </a:rPr>
              <a:t>JC-CCALF + 8-tap filter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0C09D0E-130A-4043-BD74-C8238F0B8536}"/>
              </a:ext>
            </a:extLst>
          </p:cNvPr>
          <p:cNvSpPr/>
          <p:nvPr/>
        </p:nvSpPr>
        <p:spPr>
          <a:xfrm>
            <a:off x="5496149" y="2756386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2A0FCD4-8264-4382-91C1-E4877F7F771F}"/>
              </a:ext>
            </a:extLst>
          </p:cNvPr>
          <p:cNvSpPr/>
          <p:nvPr/>
        </p:nvSpPr>
        <p:spPr>
          <a:xfrm>
            <a:off x="5750149" y="2756386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2C6D0E5-BEA9-447E-93D2-D2EED45A5B89}"/>
              </a:ext>
            </a:extLst>
          </p:cNvPr>
          <p:cNvSpPr/>
          <p:nvPr/>
        </p:nvSpPr>
        <p:spPr>
          <a:xfrm>
            <a:off x="6004149" y="2756386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3131D4-8031-4B5A-8AF6-3364D891345D}"/>
              </a:ext>
            </a:extLst>
          </p:cNvPr>
          <p:cNvSpPr/>
          <p:nvPr/>
        </p:nvSpPr>
        <p:spPr>
          <a:xfrm>
            <a:off x="5750148" y="2513430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B61FA30-200B-42B7-A0DF-E1B0C664DDF2}"/>
              </a:ext>
            </a:extLst>
          </p:cNvPr>
          <p:cNvSpPr/>
          <p:nvPr/>
        </p:nvSpPr>
        <p:spPr>
          <a:xfrm>
            <a:off x="5496149" y="2999342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E949F72-4068-47A2-B731-B40DD7826EB0}"/>
              </a:ext>
            </a:extLst>
          </p:cNvPr>
          <p:cNvSpPr/>
          <p:nvPr/>
        </p:nvSpPr>
        <p:spPr>
          <a:xfrm>
            <a:off x="5750149" y="2999342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797E821-ACC2-4FAF-A67C-34E7D144BBCE}"/>
              </a:ext>
            </a:extLst>
          </p:cNvPr>
          <p:cNvSpPr/>
          <p:nvPr/>
        </p:nvSpPr>
        <p:spPr>
          <a:xfrm>
            <a:off x="6004149" y="2999342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2CA3CD1-92E6-48F2-B163-59E3D4C39C8B}"/>
              </a:ext>
            </a:extLst>
          </p:cNvPr>
          <p:cNvSpPr/>
          <p:nvPr/>
        </p:nvSpPr>
        <p:spPr>
          <a:xfrm>
            <a:off x="5750148" y="3242298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8F601D5-D1AC-4D81-97CC-61541FDC5317}"/>
              </a:ext>
            </a:extLst>
          </p:cNvPr>
          <p:cNvSpPr txBox="1"/>
          <p:nvPr/>
        </p:nvSpPr>
        <p:spPr>
          <a:xfrm>
            <a:off x="5134188" y="3971166"/>
            <a:ext cx="1324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8-tap filter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9AE07A2-386E-48F1-9DBB-04F66797033E}"/>
              </a:ext>
            </a:extLst>
          </p:cNvPr>
          <p:cNvSpPr/>
          <p:nvPr/>
        </p:nvSpPr>
        <p:spPr>
          <a:xfrm>
            <a:off x="2688627" y="2707795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8337E44-9F59-4426-953C-4DDDAB8EF74E}"/>
              </a:ext>
            </a:extLst>
          </p:cNvPr>
          <p:cNvSpPr/>
          <p:nvPr/>
        </p:nvSpPr>
        <p:spPr>
          <a:xfrm>
            <a:off x="2942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AB5FA555-3EF9-4701-9E93-1859A43C94C4}"/>
              </a:ext>
            </a:extLst>
          </p:cNvPr>
          <p:cNvSpPr/>
          <p:nvPr/>
        </p:nvSpPr>
        <p:spPr>
          <a:xfrm>
            <a:off x="3196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9AF4E55-8CA4-4EE8-896C-F4470C84E2B6}"/>
              </a:ext>
            </a:extLst>
          </p:cNvPr>
          <p:cNvSpPr/>
          <p:nvPr/>
        </p:nvSpPr>
        <p:spPr>
          <a:xfrm>
            <a:off x="3196627" y="2221883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E89B774-FC09-4781-8B35-285D929F47A6}"/>
              </a:ext>
            </a:extLst>
          </p:cNvPr>
          <p:cNvSpPr/>
          <p:nvPr/>
        </p:nvSpPr>
        <p:spPr>
          <a:xfrm>
            <a:off x="2688627" y="2950751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B14E8FBA-7770-44A5-A365-0D94BB8EC4D8}"/>
              </a:ext>
            </a:extLst>
          </p:cNvPr>
          <p:cNvSpPr/>
          <p:nvPr/>
        </p:nvSpPr>
        <p:spPr>
          <a:xfrm>
            <a:off x="2942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E5FFBCE6-3638-4381-A622-12C15E7F3FB7}"/>
              </a:ext>
            </a:extLst>
          </p:cNvPr>
          <p:cNvSpPr/>
          <p:nvPr/>
        </p:nvSpPr>
        <p:spPr>
          <a:xfrm>
            <a:off x="3196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B3830AD-B842-4AAD-BEEC-99B0126C0C78}"/>
              </a:ext>
            </a:extLst>
          </p:cNvPr>
          <p:cNvSpPr/>
          <p:nvPr/>
        </p:nvSpPr>
        <p:spPr>
          <a:xfrm>
            <a:off x="3196626" y="3436664"/>
            <a:ext cx="92765" cy="9718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6B2124DF-21FB-4C71-A38A-8AE12390D644}"/>
              </a:ext>
            </a:extLst>
          </p:cNvPr>
          <p:cNvSpPr/>
          <p:nvPr/>
        </p:nvSpPr>
        <p:spPr>
          <a:xfrm>
            <a:off x="3450627" y="2707795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CC235992-C7F9-45EE-8332-D6CFF87CEF7D}"/>
              </a:ext>
            </a:extLst>
          </p:cNvPr>
          <p:cNvSpPr/>
          <p:nvPr/>
        </p:nvSpPr>
        <p:spPr>
          <a:xfrm>
            <a:off x="3450627" y="2950751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27563B12-69F1-45A3-8305-A8B2F457C583}"/>
              </a:ext>
            </a:extLst>
          </p:cNvPr>
          <p:cNvSpPr/>
          <p:nvPr/>
        </p:nvSpPr>
        <p:spPr>
          <a:xfrm>
            <a:off x="2942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436EDD0-7FA1-480D-A609-A6F9DC29D62A}"/>
              </a:ext>
            </a:extLst>
          </p:cNvPr>
          <p:cNvSpPr/>
          <p:nvPr/>
        </p:nvSpPr>
        <p:spPr>
          <a:xfrm>
            <a:off x="3196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0D340A1-4AE5-4C04-BE20-F7186DD79E0B}"/>
              </a:ext>
            </a:extLst>
          </p:cNvPr>
          <p:cNvSpPr/>
          <p:nvPr/>
        </p:nvSpPr>
        <p:spPr>
          <a:xfrm>
            <a:off x="3450627" y="3193707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0931378-CE58-4832-BD5F-6332505C5B0C}"/>
              </a:ext>
            </a:extLst>
          </p:cNvPr>
          <p:cNvSpPr/>
          <p:nvPr/>
        </p:nvSpPr>
        <p:spPr>
          <a:xfrm>
            <a:off x="3689754" y="2707795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E71F07E-CDAC-44DA-94AD-93B5DBB6BD0A}"/>
              </a:ext>
            </a:extLst>
          </p:cNvPr>
          <p:cNvSpPr/>
          <p:nvPr/>
        </p:nvSpPr>
        <p:spPr>
          <a:xfrm>
            <a:off x="3689754" y="2950751"/>
            <a:ext cx="92765" cy="9718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E516401-A9F9-403C-AEDB-927426744064}"/>
              </a:ext>
            </a:extLst>
          </p:cNvPr>
          <p:cNvSpPr/>
          <p:nvPr/>
        </p:nvSpPr>
        <p:spPr>
          <a:xfrm>
            <a:off x="2942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81800497-0769-4EDF-A67C-80BABA81B268}"/>
              </a:ext>
            </a:extLst>
          </p:cNvPr>
          <p:cNvSpPr/>
          <p:nvPr/>
        </p:nvSpPr>
        <p:spPr>
          <a:xfrm>
            <a:off x="3196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BD50CB0-8E48-44CF-9C85-E50B868160E7}"/>
              </a:ext>
            </a:extLst>
          </p:cNvPr>
          <p:cNvSpPr/>
          <p:nvPr/>
        </p:nvSpPr>
        <p:spPr>
          <a:xfrm>
            <a:off x="3450627" y="2464839"/>
            <a:ext cx="92765" cy="9718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6E5F0B2-4981-4896-AC06-B7D9E028B7A2}"/>
              </a:ext>
            </a:extLst>
          </p:cNvPr>
          <p:cNvSpPr txBox="1"/>
          <p:nvPr/>
        </p:nvSpPr>
        <p:spPr>
          <a:xfrm>
            <a:off x="2145866" y="3938643"/>
            <a:ext cx="22870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18-tap filter with 14 unique coefficients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8688BB6-0C6F-4748-AE66-A00E770E509A}"/>
              </a:ext>
            </a:extLst>
          </p:cNvPr>
          <p:cNvCxnSpPr>
            <a:cxnSpLocks/>
          </p:cNvCxnSpPr>
          <p:nvPr/>
        </p:nvCxnSpPr>
        <p:spPr>
          <a:xfrm>
            <a:off x="4286250" y="2895586"/>
            <a:ext cx="747713" cy="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712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r>
              <a:rPr lang="en-US" dirty="0"/>
              <a:t>           </a:t>
            </a:r>
            <a:r>
              <a:rPr lang="en-US" sz="1200" dirty="0"/>
              <a:t>JVET-P0372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2019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3D64D4-2950-4E0F-98F6-5093B57ED3DE}"/>
              </a:ext>
            </a:extLst>
          </p:cNvPr>
          <p:cNvSpPr txBox="1"/>
          <p:nvPr/>
        </p:nvSpPr>
        <p:spPr>
          <a:xfrm>
            <a:off x="1433105" y="799465"/>
            <a:ext cx="653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Test 2: JC-CCALF with 8-tap ALF filter 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0B7F07C-ECF2-43E3-8D48-DCF2EB0DC9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349928"/>
              </p:ext>
            </p:extLst>
          </p:nvPr>
        </p:nvGraphicFramePr>
        <p:xfrm>
          <a:off x="1825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All Intra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VTM-6.0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1.95%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F1E2D2C3-C6A0-40FE-93E6-2464C343EF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489304"/>
              </p:ext>
            </p:extLst>
          </p:nvPr>
        </p:nvGraphicFramePr>
        <p:xfrm>
          <a:off x="4589456" y="16914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1.61%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F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Class TGM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FDB32BC4-6810-4227-83C4-287F370436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406414"/>
              </p:ext>
            </p:extLst>
          </p:nvPr>
        </p:nvGraphicFramePr>
        <p:xfrm>
          <a:off x="182556" y="3634585"/>
          <a:ext cx="4406900" cy="1943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3187284258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9201495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83875390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996581854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3297390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2673137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Low Delay B Main 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569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 VTM-6.0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448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22570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530981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886671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24070639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7.15%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4564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5.29%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10164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492915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7.21%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7014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F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205494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41996952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835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0E3739D708ED40A0D1BD85C7D5213D" ma:contentTypeVersion="10" ma:contentTypeDescription="Create a new document." ma:contentTypeScope="" ma:versionID="c1e042949e5dc13af704c7bf5b2bc7ae">
  <xsd:schema xmlns:xsd="http://www.w3.org/2001/XMLSchema" xmlns:xs="http://www.w3.org/2001/XMLSchema" xmlns:p="http://schemas.microsoft.com/office/2006/metadata/properties" xmlns:ns3="1bb02b8c-c7bf-4bbd-86da-9836845bb5db" targetNamespace="http://schemas.microsoft.com/office/2006/metadata/properties" ma:root="true" ma:fieldsID="5e437beeae031635a193c834a79cf233" ns3:_="">
    <xsd:import namespace="1bb02b8c-c7bf-4bbd-86da-9836845bb5d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b02b8c-c7bf-4bbd-86da-9836845bb5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1bb02b8c-c7bf-4bbd-86da-9836845bb5db"/>
    <ds:schemaRef ds:uri="http://purl.org/dc/dcmitype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6C7607F-F8E5-45A0-ACED-4E033393D3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b02b8c-c7bf-4bbd-86da-9836845bb5d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12009</TotalTime>
  <Words>2505</Words>
  <Application>Microsoft Office PowerPoint</Application>
  <PresentationFormat>On-screen Show (4:3)</PresentationFormat>
  <Paragraphs>1000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Times New Roman</vt:lpstr>
      <vt:lpstr>Intro Section Slides</vt:lpstr>
      <vt:lpstr>Interior Slides - purple orange bottom bar</vt:lpstr>
      <vt:lpstr>No Bottom Bar</vt:lpstr>
      <vt:lpstr>JVET-P0372 CE5-related: Joint chroma cross-component adaptive loop filtering</vt:lpstr>
      <vt:lpstr>CCALF</vt:lpstr>
      <vt:lpstr>Joint chroma CCALF (JC-CCALF)</vt:lpstr>
      <vt:lpstr>JC-CCALF</vt:lpstr>
      <vt:lpstr>PowerPoint Presentation</vt:lpstr>
      <vt:lpstr>PowerPoint Presentation</vt:lpstr>
      <vt:lpstr>PowerPoint Presentation</vt:lpstr>
      <vt:lpstr>Test 2: JC-CCALF + 8-tap filter</vt:lpstr>
      <vt:lpstr>PowerPoint Presentation</vt:lpstr>
      <vt:lpstr>Test 3: JC-CCALF + 8-tap filter with 5 unique coefficients </vt:lpstr>
      <vt:lpstr>PowerPoint Presentation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 Yang</dc:creator>
  <cp:lastModifiedBy>Hua Yang</cp:lastModifiedBy>
  <cp:revision>658</cp:revision>
  <dcterms:created xsi:type="dcterms:W3CDTF">2015-02-09T18:40:38Z</dcterms:created>
  <dcterms:modified xsi:type="dcterms:W3CDTF">2019-10-09T13:55:23Z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0x0101005A0E3739D708ED40A0D1BD85C7D5213D</vt:lpwstr>
  </property>
  <property fmtid="{D5CDD505-2E9C-101B-9397-08002B2CF9AE}" pid="3" name="_dlc_DocIdItemGuid">
    <vt:lpwstr>64e2b727-7c4b-4477-b277-0231193af7c2</vt:lpwstr>
  </property>
</Properties>
</file>