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7"/>
  </p:notesMasterIdLst>
  <p:handoutMasterIdLst>
    <p:handoutMasterId r:id="rId18"/>
  </p:handoutMasterIdLst>
  <p:sldIdLst>
    <p:sldId id="464" r:id="rId6"/>
    <p:sldId id="455" r:id="rId7"/>
    <p:sldId id="456" r:id="rId8"/>
    <p:sldId id="459" r:id="rId9"/>
    <p:sldId id="468" r:id="rId10"/>
    <p:sldId id="469" r:id="rId11"/>
    <p:sldId id="461" r:id="rId12"/>
    <p:sldId id="465" r:id="rId13"/>
    <p:sldId id="462" r:id="rId14"/>
    <p:sldId id="466" r:id="rId15"/>
    <p:sldId id="460" r:id="rId16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C"/>
    <a:srgbClr val="CCFFCC"/>
    <a:srgbClr val="FFC2C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03" d="100"/>
          <a:sy n="103" d="100"/>
        </p:scale>
        <p:origin x="186" y="10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C2008D8-93B4-46CB-8F3A-CBF277D1A8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1175" y="0"/>
            <a:ext cx="4440238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Century Gothic" panose="020B0502020202020204" pitchFamily="34" charset="0"/>
              </a:rPr>
              <a:t>JVET-P0371</a:t>
            </a:r>
          </a:p>
          <a:p>
            <a:r>
              <a:rPr lang="en-US" sz="3600" dirty="0" err="1">
                <a:latin typeface="Century Gothic" panose="020B0502020202020204" pitchFamily="34" charset="0"/>
              </a:rPr>
              <a:t>Signalling</a:t>
            </a:r>
            <a:r>
              <a:rPr lang="en-US" sz="3600" dirty="0">
                <a:latin typeface="Century Gothic" panose="020B0502020202020204" pitchFamily="34" charset="0"/>
              </a:rPr>
              <a:t> of corrective values for chroma residual scaling (CRS)</a:t>
            </a:r>
          </a:p>
        </p:txBody>
      </p:sp>
    </p:spTree>
    <p:extLst>
      <p:ext uri="{BB962C8B-B14F-4D97-AF65-F5344CB8AC3E}">
        <p14:creationId xmlns:p14="http://schemas.microsoft.com/office/powerpoint/2010/main" val="256531495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D73A5-40D3-416A-8EF4-A41A8E7A0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Additional</a:t>
            </a:r>
            <a:r>
              <a:rPr lang="fr-FR" dirty="0"/>
              <a:t> </a:t>
            </a:r>
            <a:r>
              <a:rPr lang="fr-FR" dirty="0" err="1"/>
              <a:t>results</a:t>
            </a:r>
            <a:r>
              <a:rPr lang="fr-FR" dirty="0"/>
              <a:t>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B52E2-D778-4876-8B3F-C13ADA7E80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EB43A-6663-424D-A41B-A4B749753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061973-9409-4211-8E0D-A1B9CC040F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30061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B087E-AD7D-40E5-8393-3A8E1B1CF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on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92995-094F-4E84-B640-751F2199D8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An encoder tuning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taking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account</a:t>
            </a:r>
            <a:r>
              <a:rPr lang="fr-FR" dirty="0"/>
              <a:t> the chroma QP mapping table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used</a:t>
            </a:r>
            <a:endParaRPr lang="fr-FR" dirty="0"/>
          </a:p>
          <a:p>
            <a:pPr lvl="1"/>
            <a:r>
              <a:rPr lang="fr-FR" dirty="0"/>
              <a:t>The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controled</a:t>
            </a:r>
            <a:r>
              <a:rPr lang="fr-FR" dirty="0"/>
              <a:t> by a QP offset value (offset) </a:t>
            </a:r>
            <a:r>
              <a:rPr lang="fr-FR" dirty="0" err="1"/>
              <a:t>added</a:t>
            </a:r>
            <a:r>
              <a:rPr lang="fr-FR" dirty="0"/>
              <a:t> to the slice QP</a:t>
            </a:r>
          </a:p>
          <a:p>
            <a:r>
              <a:rPr lang="en-US" dirty="0"/>
              <a:t>VTM6.0 as anchor (LMCS off, LQP on) – Test LMCS on, LQP off – RA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8DCC76-763A-48B0-8BDD-C9D68233B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BA0E30-986D-4677-B654-1FB5E95BF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043E319-FDAD-4E53-868E-9E8BF7E4E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497766"/>
              </p:ext>
            </p:extLst>
          </p:nvPr>
        </p:nvGraphicFramePr>
        <p:xfrm>
          <a:off x="2350093" y="2234406"/>
          <a:ext cx="4253273" cy="1533525"/>
        </p:xfrm>
        <a:graphic>
          <a:graphicData uri="http://schemas.openxmlformats.org/drawingml/2006/table">
            <a:tbl>
              <a:tblPr firstRow="1" firstCol="1" bandRow="1"/>
              <a:tblGrid>
                <a:gridCol w="1153683">
                  <a:extLst>
                    <a:ext uri="{9D8B030D-6E8A-4147-A177-3AD203B41FA5}">
                      <a16:colId xmlns:a16="http://schemas.microsoft.com/office/drawing/2014/main" val="1213731552"/>
                    </a:ext>
                  </a:extLst>
                </a:gridCol>
                <a:gridCol w="581397">
                  <a:extLst>
                    <a:ext uri="{9D8B030D-6E8A-4147-A177-3AD203B41FA5}">
                      <a16:colId xmlns:a16="http://schemas.microsoft.com/office/drawing/2014/main" val="477369743"/>
                    </a:ext>
                  </a:extLst>
                </a:gridCol>
                <a:gridCol w="583013">
                  <a:extLst>
                    <a:ext uri="{9D8B030D-6E8A-4147-A177-3AD203B41FA5}">
                      <a16:colId xmlns:a16="http://schemas.microsoft.com/office/drawing/2014/main" val="4054898140"/>
                    </a:ext>
                  </a:extLst>
                </a:gridCol>
                <a:gridCol w="642844">
                  <a:extLst>
                    <a:ext uri="{9D8B030D-6E8A-4147-A177-3AD203B41FA5}">
                      <a16:colId xmlns:a16="http://schemas.microsoft.com/office/drawing/2014/main" val="751553698"/>
                    </a:ext>
                  </a:extLst>
                </a:gridCol>
                <a:gridCol w="649492">
                  <a:extLst>
                    <a:ext uri="{9D8B030D-6E8A-4147-A177-3AD203B41FA5}">
                      <a16:colId xmlns:a16="http://schemas.microsoft.com/office/drawing/2014/main" val="1625520721"/>
                    </a:ext>
                  </a:extLst>
                </a:gridCol>
                <a:gridCol w="642844">
                  <a:extLst>
                    <a:ext uri="{9D8B030D-6E8A-4147-A177-3AD203B41FA5}">
                      <a16:colId xmlns:a16="http://schemas.microsoft.com/office/drawing/2014/main" val="146811822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8347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2815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654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313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2821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6829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6540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chr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QP set to 1(1)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025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6910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Derivation of CRS values in VVC draft6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 </a:t>
            </a:r>
            <a:r>
              <a:rPr lang="fr-FR" dirty="0" err="1"/>
              <a:t>slope</a:t>
            </a:r>
            <a:r>
              <a:rPr lang="fr-FR" dirty="0"/>
              <a:t>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lmcsCW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CRS values </a:t>
            </a:r>
            <a:r>
              <a:rPr lang="fr-FR" dirty="0" err="1"/>
              <a:t>inferred</a:t>
            </a:r>
            <a:r>
              <a:rPr lang="fr-FR" dirty="0"/>
              <a:t> as the inverse of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</a:t>
            </a:r>
            <a:r>
              <a:rPr lang="fr-FR" dirty="0" err="1"/>
              <a:t>slopes</a:t>
            </a:r>
            <a:r>
              <a:rPr lang="fr-FR" dirty="0"/>
              <a:t> values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51788F-9FCC-4838-B76C-D407FF8496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440"/>
          <a:stretch/>
        </p:blipFill>
        <p:spPr>
          <a:xfrm>
            <a:off x="2017914" y="3449066"/>
            <a:ext cx="5395730" cy="1146561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0F4C0B52-48B9-4558-8571-341D1E0886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966534"/>
              </p:ext>
            </p:extLst>
          </p:nvPr>
        </p:nvGraphicFramePr>
        <p:xfrm>
          <a:off x="2035527" y="1264780"/>
          <a:ext cx="4450080" cy="17112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55553834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2014407286"/>
                    </a:ext>
                  </a:extLst>
                </a:gridCol>
              </a:tblGrid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lmcs_data ()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930509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	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4933508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</a:t>
                      </a:r>
                      <a:r>
                        <a:rPr lang="en-CA" sz="1000" b="1" kern="1200" dirty="0">
                          <a:solidFill>
                            <a:srgbClr val="FF0000"/>
                          </a:solidFill>
                          <a:effectLst/>
                        </a:rPr>
                        <a:t>lmcs_delta_cw_prec_minus1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effectLst/>
                        </a:rPr>
                        <a:t>ue</a:t>
                      </a:r>
                      <a:r>
                        <a:rPr lang="en-CA" sz="1000" kern="1200" dirty="0">
                          <a:effectLst/>
                        </a:rPr>
                        <a:t>(v)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7759171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for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lmcs_min_bin_idx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&lt;=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LmcsMaxBinIdx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++ ) {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4903085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</a:rPr>
                        <a:t>u(v)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1413170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if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 ) &gt; 0 )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844787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lmcs_delta_sign_cw_flag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056081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}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5956273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6922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46407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A0C5F-8B65-4D27-9AF3-0FC272FFA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0CD66-88D9-40FA-A47D-848816F14A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sz="2000" dirty="0"/>
              <a:t>No control flexibility on </a:t>
            </a:r>
            <a:r>
              <a:rPr lang="en-CA" sz="2000" dirty="0" err="1"/>
              <a:t>ChromaScaleCoeff</a:t>
            </a:r>
            <a:r>
              <a:rPr lang="en-CA" sz="2000" dirty="0"/>
              <a:t>[ </a:t>
            </a:r>
            <a:r>
              <a:rPr lang="en-CA" sz="2000" dirty="0" err="1"/>
              <a:t>i</a:t>
            </a:r>
            <a:r>
              <a:rPr lang="en-CA" sz="2000" dirty="0"/>
              <a:t> ]</a:t>
            </a:r>
          </a:p>
          <a:p>
            <a:pPr lvl="1"/>
            <a:r>
              <a:rPr lang="en-CA" sz="1800" dirty="0"/>
              <a:t>More flexibility can be beneficial for finer encoder control</a:t>
            </a:r>
          </a:p>
          <a:p>
            <a:pPr lvl="1"/>
            <a:endParaRPr lang="en-CA" sz="1800" dirty="0"/>
          </a:p>
          <a:p>
            <a:pPr lvl="1"/>
            <a:endParaRPr lang="en-CA" sz="1800" dirty="0"/>
          </a:p>
          <a:p>
            <a:pPr lvl="1"/>
            <a:endParaRPr lang="en-CA" sz="1800" dirty="0"/>
          </a:p>
          <a:p>
            <a:r>
              <a:rPr lang="en-CA" sz="2000" dirty="0"/>
              <a:t>CRS / QP controls are in different dimensions</a:t>
            </a:r>
          </a:p>
          <a:p>
            <a:pPr lvl="1"/>
            <a:r>
              <a:rPr lang="en-CA" sz="1800" dirty="0"/>
              <a:t>Chroma res. scaling values are derived based on </a:t>
            </a:r>
            <a:r>
              <a:rPr lang="en-CA" sz="1800" dirty="0" err="1"/>
              <a:t>luma</a:t>
            </a:r>
            <a:r>
              <a:rPr lang="en-CA" sz="1800" dirty="0"/>
              <a:t> brightness</a:t>
            </a:r>
          </a:p>
          <a:p>
            <a:pPr lvl="1"/>
            <a:r>
              <a:rPr lang="en-CA" sz="1800" dirty="0"/>
              <a:t>QP is spatially controlled</a:t>
            </a:r>
          </a:p>
          <a:p>
            <a:pPr lvl="3"/>
            <a:endParaRPr lang="en-CA" sz="1400" dirty="0"/>
          </a:p>
          <a:p>
            <a:r>
              <a:rPr lang="en-CA" sz="2000" dirty="0"/>
              <a:t>Granularity of scaling different using delta QP or CRS factors</a:t>
            </a:r>
          </a:p>
          <a:p>
            <a:pPr lvl="1"/>
            <a:r>
              <a:rPr lang="en-CA" sz="1800" dirty="0"/>
              <a:t>delta QPs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( 2^(1/6) – 1 ) 	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</a:p>
          <a:p>
            <a:pPr lvl="1"/>
            <a:r>
              <a:rPr lang="en-CA" sz="1800" dirty="0"/>
              <a:t>CRS factors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1/64 (10-bit signal) 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 times finer)</a:t>
            </a:r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949682-5169-48B3-BE28-462BAF67E9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9FFAE8-CF5A-4B65-AA5D-AED081AE9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688E69D-1ADF-4F01-95E2-C84168D00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465017"/>
              </p:ext>
            </p:extLst>
          </p:nvPr>
        </p:nvGraphicFramePr>
        <p:xfrm>
          <a:off x="2050993" y="1660572"/>
          <a:ext cx="5264211" cy="606059"/>
        </p:xfrm>
        <a:graphic>
          <a:graphicData uri="http://schemas.openxmlformats.org/drawingml/2006/table">
            <a:tbl>
              <a:tblPr firstRow="1" firstCol="1" bandRow="1"/>
              <a:tblGrid>
                <a:gridCol w="1791141">
                  <a:extLst>
                    <a:ext uri="{9D8B030D-6E8A-4147-A177-3AD203B41FA5}">
                      <a16:colId xmlns:a16="http://schemas.microsoft.com/office/drawing/2014/main" val="3283896139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3818415815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904332942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2344608379"/>
                    </a:ext>
                  </a:extLst>
                </a:gridCol>
              </a:tblGrid>
              <a:tr h="270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SDR </a:t>
                      </a:r>
                      <a:r>
                        <a:rPr lang="fr-FR" sz="11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CTCs</a:t>
                      </a: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RA 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BDR-U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BDR-V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646368"/>
                  </a:ext>
                </a:extLst>
              </a:tr>
              <a:tr h="270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VTM6.0 LMCS tool-off (AHG13)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794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81518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: signal corrective CRS values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CRS corrective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lmcsDeltaCRS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EA4FF8-3229-4366-AC37-00D3E604C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344423"/>
              </p:ext>
            </p:extLst>
          </p:nvPr>
        </p:nvGraphicFramePr>
        <p:xfrm>
          <a:off x="2030766" y="1403046"/>
          <a:ext cx="4450080" cy="3049312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283575405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1950182642"/>
                    </a:ext>
                  </a:extLst>
                </a:gridCol>
              </a:tblGrid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lmcs_data</a:t>
                      </a: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 () {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Descriptor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524199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	lmcs_min_bin_idx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48421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lmcs_delta_max_bin_idx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347083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lmcs_delta_cw_prec_minus1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88896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609867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lmcs_delta_abs_cw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6664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if ( lmcs_delta_abs_cw[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23442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lmcs_delta_sign_cw_flag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5652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117398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lmcs_delta_crs_prec_minus1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6461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28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lmcs_delta_abs_crs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20430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if ( lmcs_delta_abs_crs[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79657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	lmcs_delta_sign_crs_flag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892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58684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38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34377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Simpler</a:t>
            </a:r>
            <a:r>
              <a:rPr lang="fr-FR" dirty="0"/>
              <a:t> variant: signal 1 corrective CRS value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1 CRS corrective value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lmcsDeltaCRS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EA4FF8-3229-4366-AC37-00D3E604C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0417"/>
              </p:ext>
            </p:extLst>
          </p:nvPr>
        </p:nvGraphicFramePr>
        <p:xfrm>
          <a:off x="2030766" y="1403046"/>
          <a:ext cx="4450080" cy="2668148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283575405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1950182642"/>
                    </a:ext>
                  </a:extLst>
                </a:gridCol>
              </a:tblGrid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lmcs_data</a:t>
                      </a: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 () {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Descriptor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524199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	lmcs_min_bin_idx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48421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lmcs_delta_max_bin_idx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347083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lmcs_delta_cw_prec_minus1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88896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609867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lmcs_delta_abs_cw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6664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if ( lmcs_delta_abs_cw[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23442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lmcs_delta_sign_cw_flag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5652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117398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lmcs_delta_crs_prec_minus1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6461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lmcs_delta_abs_crs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20430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if ( </a:t>
                      </a: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lmcs_delta_abs_crs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 ) &gt; 0 )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79657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b="1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lmcs_delta_sign_crs_flag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892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38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63246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: CRS table </a:t>
            </a:r>
            <a:r>
              <a:rPr lang="fr-FR" dirty="0" err="1"/>
              <a:t>derivation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/>
              <a:t>VVC draft 6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lvl="1"/>
            <a:r>
              <a:rPr lang="en-CA" sz="1200" dirty="0"/>
              <a:t>It is a requirement of bitstream conformance that </a:t>
            </a:r>
            <a:r>
              <a:rPr lang="en-CA" sz="1200" dirty="0" err="1"/>
              <a:t>lmcsCW</a:t>
            </a:r>
            <a:r>
              <a:rPr lang="en-CA" sz="1200" dirty="0"/>
              <a:t>[ </a:t>
            </a:r>
            <a:r>
              <a:rPr lang="en-CA" sz="1200" dirty="0" err="1"/>
              <a:t>i</a:t>
            </a:r>
            <a:r>
              <a:rPr lang="en-CA" sz="1200" dirty="0"/>
              <a:t> ] is in the range of (</a:t>
            </a:r>
            <a:r>
              <a:rPr lang="en-CA" sz="1200" dirty="0" err="1"/>
              <a:t>OrgCW</a:t>
            </a:r>
            <a:r>
              <a:rPr lang="en-CA" sz="1200" dirty="0"/>
              <a:t>&gt;&gt;3) to (</a:t>
            </a:r>
            <a:r>
              <a:rPr lang="en-CA" sz="1200" dirty="0" err="1"/>
              <a:t>OrgCW</a:t>
            </a:r>
            <a:r>
              <a:rPr lang="en-CA" sz="1200" dirty="0"/>
              <a:t>&lt;&lt;3 − 1), inclusive.</a:t>
            </a:r>
          </a:p>
          <a:p>
            <a:pPr lvl="1"/>
            <a:endParaRPr lang="en-US" sz="1200" dirty="0"/>
          </a:p>
          <a:p>
            <a:r>
              <a:rPr lang="fr-FR" dirty="0" err="1"/>
              <a:t>Proposal</a:t>
            </a:r>
            <a:endParaRPr lang="fr-FR" dirty="0"/>
          </a:p>
          <a:p>
            <a:endParaRPr lang="fr-FR" dirty="0"/>
          </a:p>
          <a:p>
            <a:pPr lvl="1"/>
            <a:endParaRPr lang="fr-FR" dirty="0"/>
          </a:p>
          <a:p>
            <a:endParaRPr lang="fr-FR" dirty="0"/>
          </a:p>
          <a:p>
            <a:pPr lvl="1"/>
            <a:r>
              <a:rPr lang="en-CA" sz="1200" dirty="0"/>
              <a:t>It is a requirement of bitstream conformance that </a:t>
            </a:r>
            <a:r>
              <a:rPr lang="en-CA" sz="1200" dirty="0">
                <a:highlight>
                  <a:srgbClr val="FFFF00"/>
                </a:highlight>
              </a:rPr>
              <a:t>(</a:t>
            </a:r>
            <a:r>
              <a:rPr lang="en-CA" sz="1200" dirty="0"/>
              <a:t> </a:t>
            </a:r>
            <a:r>
              <a:rPr lang="en-CA" sz="1200" dirty="0" err="1"/>
              <a:t>lmcsCW</a:t>
            </a:r>
            <a:r>
              <a:rPr lang="en-CA" sz="1200" dirty="0"/>
              <a:t>[ </a:t>
            </a:r>
            <a:r>
              <a:rPr lang="en-CA" sz="1200" dirty="0" err="1"/>
              <a:t>i</a:t>
            </a:r>
            <a:r>
              <a:rPr lang="en-CA" sz="1200" dirty="0"/>
              <a:t> ] </a:t>
            </a:r>
            <a:r>
              <a:rPr lang="en-CA" sz="1200" dirty="0">
                <a:highlight>
                  <a:srgbClr val="FFFF00"/>
                </a:highlight>
              </a:rPr>
              <a:t>+ </a:t>
            </a:r>
            <a:r>
              <a:rPr lang="en-CA" sz="1200" dirty="0" err="1">
                <a:highlight>
                  <a:srgbClr val="FFFF00"/>
                </a:highlight>
              </a:rPr>
              <a:t>lmcsDeltaCrs</a:t>
            </a:r>
            <a:r>
              <a:rPr lang="en-CA" sz="1200" dirty="0">
                <a:highlight>
                  <a:srgbClr val="FFFF00"/>
                </a:highlight>
              </a:rPr>
              <a:t>[ </a:t>
            </a:r>
            <a:r>
              <a:rPr lang="en-CA" sz="1200" dirty="0" err="1">
                <a:highlight>
                  <a:srgbClr val="FFFF00"/>
                </a:highlight>
              </a:rPr>
              <a:t>i</a:t>
            </a:r>
            <a:r>
              <a:rPr lang="en-CA" sz="1200" dirty="0">
                <a:highlight>
                  <a:srgbClr val="FFFF00"/>
                </a:highlight>
              </a:rPr>
              <a:t> ] )</a:t>
            </a:r>
            <a:r>
              <a:rPr lang="en-CA" sz="1200" dirty="0"/>
              <a:t> is in the range of (</a:t>
            </a:r>
            <a:r>
              <a:rPr lang="en-CA" sz="1200" dirty="0" err="1"/>
              <a:t>OrgCW</a:t>
            </a:r>
            <a:r>
              <a:rPr lang="en-CA" sz="1200" dirty="0"/>
              <a:t>&gt;&gt;3) to (</a:t>
            </a:r>
            <a:r>
              <a:rPr lang="en-CA" sz="1200" dirty="0" err="1"/>
              <a:t>OrgCW</a:t>
            </a:r>
            <a:r>
              <a:rPr lang="en-CA" sz="1200" dirty="0"/>
              <a:t>&lt;&lt;3 − 1), inclusive.</a:t>
            </a:r>
            <a:endParaRPr lang="en-US" sz="1200" dirty="0"/>
          </a:p>
          <a:p>
            <a:pPr lvl="1"/>
            <a:endParaRPr lang="fr-FR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3B50C4-98AE-4639-B829-B2F19B9F6A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395"/>
          <a:stretch/>
        </p:blipFill>
        <p:spPr>
          <a:xfrm>
            <a:off x="2231558" y="3178683"/>
            <a:ext cx="6305168" cy="918767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164117-4BAF-49AF-93D8-7DF9EAEC8D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23" t="-5036" r="22817" b="-5565"/>
          <a:stretch/>
        </p:blipFill>
        <p:spPr>
          <a:xfrm>
            <a:off x="2231558" y="1131876"/>
            <a:ext cx="6305167" cy="1018783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7091560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56684-905D-417B-9827-4A3C3C735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41145-2C73-484C-857A-2021CF506E2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Simple </a:t>
            </a:r>
            <a:r>
              <a:rPr lang="fr-FR" dirty="0" err="1"/>
              <a:t>algorithm</a:t>
            </a:r>
            <a:r>
              <a:rPr lang="fr-FR" dirty="0"/>
              <a:t>: </a:t>
            </a:r>
            <a:r>
              <a:rPr lang="fr-FR" dirty="0" err="1"/>
              <a:t>add</a:t>
            </a:r>
            <a:r>
              <a:rPr lang="fr-FR" dirty="0"/>
              <a:t> an offset (</a:t>
            </a:r>
            <a:r>
              <a:rPr lang="fr-FR" dirty="0" err="1"/>
              <a:t>CRS_offset</a:t>
            </a:r>
            <a:r>
              <a:rPr lang="fr-FR" dirty="0"/>
              <a:t>) to the </a:t>
            </a:r>
            <a:r>
              <a:rPr lang="fr-FR" dirty="0" err="1"/>
              <a:t>luma</a:t>
            </a:r>
            <a:r>
              <a:rPr lang="fr-FR" dirty="0"/>
              <a:t> </a:t>
            </a:r>
            <a:r>
              <a:rPr lang="fr-FR" dirty="0" err="1"/>
              <a:t>slope</a:t>
            </a:r>
            <a:r>
              <a:rPr lang="fr-FR" dirty="0"/>
              <a:t> values</a:t>
            </a:r>
          </a:p>
          <a:p>
            <a:pPr lvl="1"/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&gt; 64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+ CRS_</a:t>
            </a:r>
            <a:r>
              <a:rPr lang="fr-FR" dirty="0"/>
              <a:t>offset </a:t>
            </a:r>
          </a:p>
          <a:p>
            <a:pPr lvl="1"/>
            <a:r>
              <a:rPr lang="fr-FR" dirty="0" err="1"/>
              <a:t>Otherwise</a:t>
            </a:r>
            <a:r>
              <a:rPr lang="fr-FR" dirty="0"/>
              <a:t>	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</a:t>
            </a:r>
            <a:r>
              <a:rPr lang="en-CA" dirty="0">
                <a:sym typeface="Symbol" panose="05050102010706020507" pitchFamily="18" charset="2"/>
              </a:rPr>
              <a:t></a:t>
            </a:r>
            <a:r>
              <a:rPr lang="en-CA" dirty="0"/>
              <a:t> CRS_</a:t>
            </a:r>
            <a:r>
              <a:rPr lang="fr-FR" dirty="0"/>
              <a:t>offset </a:t>
            </a:r>
          </a:p>
          <a:p>
            <a:pPr lvl="1"/>
            <a:endParaRPr lang="fr-FR" dirty="0"/>
          </a:p>
          <a:p>
            <a:r>
              <a:rPr lang="en-US" dirty="0"/>
              <a:t>VTM6.0 as anchor (LMCS on) – AI /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A72BFB-3E8E-48E9-9E04-4DD3BA607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F29B41-8B67-4D3D-9B6A-57DC4AC351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32E7A0B-DE0C-4C8D-A307-3D4B4C42C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150553"/>
              </p:ext>
            </p:extLst>
          </p:nvPr>
        </p:nvGraphicFramePr>
        <p:xfrm>
          <a:off x="686392" y="2485444"/>
          <a:ext cx="5016498" cy="1924050"/>
        </p:xfrm>
        <a:graphic>
          <a:graphicData uri="http://schemas.openxmlformats.org/drawingml/2006/table">
            <a:tbl>
              <a:tblPr/>
              <a:tblGrid>
                <a:gridCol w="1180353">
                  <a:extLst>
                    <a:ext uri="{9D8B030D-6E8A-4147-A177-3AD203B41FA5}">
                      <a16:colId xmlns:a16="http://schemas.microsoft.com/office/drawing/2014/main" val="398023695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0172006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419251107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240806403"/>
                    </a:ext>
                  </a:extLst>
                </a:gridCol>
                <a:gridCol w="180861">
                  <a:extLst>
                    <a:ext uri="{9D8B030D-6E8A-4147-A177-3AD203B41FA5}">
                      <a16:colId xmlns:a16="http://schemas.microsoft.com/office/drawing/2014/main" val="798798310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98699921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171781990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213639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3260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2126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= 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7484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6087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1341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4136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21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2557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QP set to 1(1)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5072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 QP set to -1(-1)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79587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1331CBA-3AAE-4D2E-BB1D-FACE04652D9E}"/>
              </a:ext>
            </a:extLst>
          </p:cNvPr>
          <p:cNvSpPr txBox="1"/>
          <p:nvPr/>
        </p:nvSpPr>
        <p:spPr>
          <a:xfrm>
            <a:off x="6411490" y="3874116"/>
            <a:ext cx="2472626" cy="584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CA" sz="1100" dirty="0" err="1"/>
              <a:t>CbQpOffset</a:t>
            </a:r>
            <a:r>
              <a:rPr lang="en-CA" sz="1100" dirty="0"/>
              <a:t>/</a:t>
            </a:r>
            <a:r>
              <a:rPr lang="en-CA" sz="1100" dirty="0" err="1"/>
              <a:t>CrQpOffset</a:t>
            </a:r>
            <a:r>
              <a:rPr lang="en-CA" sz="1100" dirty="0"/>
              <a:t>, </a:t>
            </a:r>
          </a:p>
          <a:p>
            <a:pPr>
              <a:spcAft>
                <a:spcPts val="300"/>
              </a:spcAft>
            </a:pPr>
            <a:r>
              <a:rPr lang="en-CA" sz="1100" dirty="0" err="1"/>
              <a:t>CbQpOffsetDualTree</a:t>
            </a:r>
            <a:r>
              <a:rPr lang="en-CA" sz="1100" dirty="0"/>
              <a:t>/</a:t>
            </a:r>
            <a:r>
              <a:rPr lang="en-CA" sz="1100" dirty="0" err="1"/>
              <a:t>CrQpOffsetDualTree</a:t>
            </a:r>
            <a:r>
              <a:rPr lang="en-CA" sz="1100" dirty="0"/>
              <a:t> </a:t>
            </a:r>
          </a:p>
          <a:p>
            <a:pPr>
              <a:spcAft>
                <a:spcPts val="300"/>
              </a:spcAft>
            </a:pPr>
            <a:r>
              <a:rPr lang="en-CA" sz="1100" dirty="0"/>
              <a:t>set to +1/-1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F3E3157-5A45-468C-8674-87FA0113D218}"/>
              </a:ext>
            </a:extLst>
          </p:cNvPr>
          <p:cNvCxnSpPr>
            <a:stCxn id="6" idx="1"/>
          </p:cNvCxnSpPr>
          <p:nvPr/>
        </p:nvCxnSpPr>
        <p:spPr>
          <a:xfrm flipH="1">
            <a:off x="5759865" y="4166504"/>
            <a:ext cx="651625" cy="47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532714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EFABB-ED47-4CB1-8D60-1B4633996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– </a:t>
            </a:r>
            <a:r>
              <a:rPr lang="fr-FR" dirty="0" err="1"/>
              <a:t>tool</a:t>
            </a:r>
            <a:r>
              <a:rPr lang="fr-FR" dirty="0"/>
              <a:t>-off test (RA)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CA950-663F-4CF6-8C11-43727F30AB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3306521" cy="3529317"/>
          </a:xfrm>
        </p:spPr>
        <p:txBody>
          <a:bodyPr/>
          <a:lstStyle/>
          <a:p>
            <a:pPr marL="0" indent="0">
              <a:buNone/>
            </a:pPr>
            <a:r>
              <a:rPr lang="en-CA" b="1" dirty="0"/>
              <a:t>VTM6.0</a:t>
            </a:r>
          </a:p>
          <a:p>
            <a:r>
              <a:rPr lang="en-CA" dirty="0"/>
              <a:t>Ref:  “LMCS on”</a:t>
            </a:r>
            <a:br>
              <a:rPr lang="en-CA" dirty="0"/>
            </a:br>
            <a:r>
              <a:rPr lang="en-CA" dirty="0"/>
              <a:t>Test: “LMCS off”   (AHG13)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D6E98-E77C-4095-858A-F31DFD2171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77637-8975-4BD0-9EA1-DF6CC6793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96D87D-D1ED-4EB6-8A8E-996109FA0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1209"/>
              </p:ext>
            </p:extLst>
          </p:nvPr>
        </p:nvGraphicFramePr>
        <p:xfrm>
          <a:off x="472747" y="2022482"/>
          <a:ext cx="3060700" cy="14573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3051983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653028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273527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526191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454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730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3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539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118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51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992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331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7990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6525ED-39F7-4638-A040-A96C54FB4088}"/>
              </a:ext>
            </a:extLst>
          </p:cNvPr>
          <p:cNvSpPr txBox="1">
            <a:spLocks/>
          </p:cNvSpPr>
          <p:nvPr/>
        </p:nvSpPr>
        <p:spPr>
          <a:xfrm>
            <a:off x="4810563" y="936694"/>
            <a:ext cx="3861997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/>
              <a:t>VTM6.0 with CRS correction</a:t>
            </a:r>
          </a:p>
          <a:p>
            <a:r>
              <a:rPr lang="en-CA" dirty="0"/>
              <a:t>Ref:  “LMCS on </a:t>
            </a:r>
            <a:r>
              <a:rPr lang="en-CA" dirty="0" err="1">
                <a:solidFill>
                  <a:srgbClr val="FF0000"/>
                </a:solidFill>
              </a:rPr>
              <a:t>CRS_offset</a:t>
            </a:r>
            <a:r>
              <a:rPr lang="en-CA" dirty="0">
                <a:solidFill>
                  <a:srgbClr val="FF0000"/>
                </a:solidFill>
              </a:rPr>
              <a:t>=3</a:t>
            </a:r>
            <a:r>
              <a:rPr lang="en-CA" dirty="0"/>
              <a:t>” </a:t>
            </a:r>
            <a:br>
              <a:rPr lang="en-CA" dirty="0"/>
            </a:br>
            <a:r>
              <a:rPr lang="en-CA" dirty="0"/>
              <a:t>Test: “LMCS off” 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DF3BF0-9610-4F8A-82CF-1EE1C8436E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17922"/>
              </p:ext>
            </p:extLst>
          </p:nvPr>
        </p:nvGraphicFramePr>
        <p:xfrm>
          <a:off x="5060099" y="2022481"/>
          <a:ext cx="3060700" cy="1457325"/>
        </p:xfrm>
        <a:graphic>
          <a:graphicData uri="http://schemas.openxmlformats.org/drawingml/2006/table">
            <a:tbl>
              <a:tblPr/>
              <a:tblGrid>
                <a:gridCol w="1038169">
                  <a:extLst>
                    <a:ext uri="{9D8B030D-6E8A-4147-A177-3AD203B41FA5}">
                      <a16:colId xmlns:a16="http://schemas.microsoft.com/office/drawing/2014/main" val="1670211429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759419592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280124383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35358983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029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094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11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40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498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375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917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313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994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52274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F4A6-EA56-4C02-8F5B-D1763958F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61753-C7C3-4BA8-ACD3-92DB8FB5D15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sz="2000" dirty="0"/>
              <a:t>Propose </a:t>
            </a:r>
            <a:r>
              <a:rPr lang="fr-FR" sz="2000" dirty="0" err="1"/>
              <a:t>signalling</a:t>
            </a:r>
            <a:r>
              <a:rPr lang="fr-FR" sz="2000" dirty="0"/>
              <a:t> of a corrective CRS table</a:t>
            </a:r>
            <a:endParaRPr lang="fr-FR" sz="1600" dirty="0"/>
          </a:p>
          <a:p>
            <a:pPr>
              <a:spcAft>
                <a:spcPts val="600"/>
              </a:spcAft>
            </a:pPr>
            <a:r>
              <a:rPr lang="fr-FR" sz="2000" dirty="0" err="1"/>
              <a:t>Gives</a:t>
            </a:r>
            <a:r>
              <a:rPr lang="fr-FR" sz="2000" dirty="0"/>
              <a:t> more flexible encoder </a:t>
            </a:r>
            <a:r>
              <a:rPr lang="fr-FR" sz="2000" dirty="0" err="1"/>
              <a:t>scaling</a:t>
            </a:r>
            <a:r>
              <a:rPr lang="fr-FR" sz="2000" dirty="0"/>
              <a:t> control,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finer</a:t>
            </a:r>
            <a:r>
              <a:rPr lang="fr-FR" sz="2000" dirty="0"/>
              <a:t> </a:t>
            </a:r>
            <a:r>
              <a:rPr lang="fr-FR" sz="2000" dirty="0" err="1"/>
              <a:t>granularity</a:t>
            </a:r>
            <a:r>
              <a:rPr lang="fr-FR" sz="2000" dirty="0"/>
              <a:t>, and in an orthogonal dimension to QP control (</a:t>
            </a:r>
            <a:r>
              <a:rPr lang="fr-FR" sz="2000" dirty="0" err="1"/>
              <a:t>brightness</a:t>
            </a:r>
            <a:r>
              <a:rPr lang="fr-FR" sz="2000" dirty="0"/>
              <a:t> vs spatial)</a:t>
            </a:r>
          </a:p>
          <a:p>
            <a:pPr lvl="1"/>
            <a:r>
              <a:rPr lang="fr-FR" sz="1800" dirty="0"/>
              <a:t>QP</a:t>
            </a:r>
            <a:r>
              <a:rPr lang="fr-FR" sz="1800" dirty="0">
                <a:sym typeface="Wingdings" panose="05000000000000000000" pitchFamily="2" charset="2"/>
              </a:rPr>
              <a:t>	 spatial control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( 2^(1/6) – 1 )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  <a:endParaRPr lang="fr-FR" sz="1800" dirty="0">
              <a:sym typeface="Wingdings" panose="05000000000000000000" pitchFamily="2" charset="2"/>
            </a:endParaRPr>
          </a:p>
          <a:p>
            <a:pPr lvl="3"/>
            <a:endParaRPr lang="fr-FR" sz="1400" dirty="0">
              <a:sym typeface="Wingdings" panose="05000000000000000000" pitchFamily="2" charset="2"/>
            </a:endParaRPr>
          </a:p>
          <a:p>
            <a:pPr lvl="1"/>
            <a:r>
              <a:rPr lang="fr-FR" sz="1800" dirty="0">
                <a:sym typeface="Wingdings" panose="05000000000000000000" pitchFamily="2" charset="2"/>
              </a:rPr>
              <a:t>CRS 	 control </a:t>
            </a:r>
            <a:r>
              <a:rPr lang="fr-FR" sz="1800" dirty="0" err="1">
                <a:sym typeface="Wingdings" panose="05000000000000000000" pitchFamily="2" charset="2"/>
              </a:rPr>
              <a:t>based</a:t>
            </a:r>
            <a:r>
              <a:rPr lang="fr-FR" sz="1800" dirty="0">
                <a:sym typeface="Wingdings" panose="05000000000000000000" pitchFamily="2" charset="2"/>
              </a:rPr>
              <a:t> on </a:t>
            </a:r>
            <a:r>
              <a:rPr lang="fr-FR" sz="1800" dirty="0" err="1">
                <a:sym typeface="Wingdings" panose="05000000000000000000" pitchFamily="2" charset="2"/>
              </a:rPr>
              <a:t>luma</a:t>
            </a:r>
            <a:r>
              <a:rPr lang="fr-FR" sz="1800" dirty="0">
                <a:sym typeface="Wingdings" panose="05000000000000000000" pitchFamily="2" charset="2"/>
              </a:rPr>
              <a:t> (</a:t>
            </a:r>
            <a:r>
              <a:rPr lang="fr-FR" sz="1800" dirty="0" err="1">
                <a:sym typeface="Wingdings" panose="05000000000000000000" pitchFamily="2" charset="2"/>
              </a:rPr>
              <a:t>brightness</a:t>
            </a:r>
            <a:r>
              <a:rPr lang="fr-FR" sz="1800" dirty="0">
                <a:sym typeface="Wingdings" panose="05000000000000000000" pitchFamily="2" charset="2"/>
              </a:rPr>
              <a:t>)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1/64 (10-bit)  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(8x finer)</a:t>
            </a:r>
            <a:endParaRPr lang="fr-FR" sz="1800" dirty="0">
              <a:sym typeface="Wingdings" panose="05000000000000000000" pitchFamily="2" charset="2"/>
            </a:endParaRPr>
          </a:p>
          <a:p>
            <a:pPr lvl="1"/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C7B02C-D8B3-4A45-B9BB-9DCF15B7E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2ABB3-AE03-4C05-809F-2C3ED6659E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33168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23093</TotalTime>
  <Words>874</Words>
  <Application>Microsoft Office PowerPoint</Application>
  <PresentationFormat>On-screen Show (16:9)</PresentationFormat>
  <Paragraphs>353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JVET-P0371 Signalling of corrective values for chroma residual scaling (CRS)</vt:lpstr>
      <vt:lpstr>Derivation of CRS values in VVC draft6</vt:lpstr>
      <vt:lpstr>Comments</vt:lpstr>
      <vt:lpstr>Proposal: signal corrective CRS values</vt:lpstr>
      <vt:lpstr>Simpler variant: signal 1 corrective CRS value</vt:lpstr>
      <vt:lpstr>Proposal: CRS table derivation</vt:lpstr>
      <vt:lpstr>Experiments</vt:lpstr>
      <vt:lpstr>Experiments – tool-off test (RA)</vt:lpstr>
      <vt:lpstr>Conclusion</vt:lpstr>
      <vt:lpstr>Additional results HDR PQ</vt:lpstr>
      <vt:lpstr>Experiments on HDR PQ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Edouard Francois</cp:lastModifiedBy>
  <cp:revision>1314</cp:revision>
  <cp:lastPrinted>2018-02-07T16:54:36Z</cp:lastPrinted>
  <dcterms:created xsi:type="dcterms:W3CDTF">2015-05-07T16:31:13Z</dcterms:created>
  <dcterms:modified xsi:type="dcterms:W3CDTF">2019-10-09T09:12:32Z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