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2"/>
  </p:notesMasterIdLst>
  <p:handoutMasterIdLst>
    <p:handoutMasterId r:id="rId13"/>
  </p:handoutMasterIdLst>
  <p:sldIdLst>
    <p:sldId id="334" r:id="rId2"/>
    <p:sldId id="328" r:id="rId3"/>
    <p:sldId id="352" r:id="rId4"/>
    <p:sldId id="353" r:id="rId5"/>
    <p:sldId id="354" r:id="rId6"/>
    <p:sldId id="355" r:id="rId7"/>
    <p:sldId id="356" r:id="rId8"/>
    <p:sldId id="357" r:id="rId9"/>
    <p:sldId id="358" r:id="rId10"/>
    <p:sldId id="36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70846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9909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56421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51482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16608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79404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57081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0453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JVET-P0370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Non-CE7</a:t>
            </a:r>
            <a:r>
              <a:rPr lang="en-CA" b="1" dirty="0"/>
              <a:t>: Signaling of </a:t>
            </a:r>
            <a:r>
              <a:rPr lang="en-CA" b="1" dirty="0" err="1"/>
              <a:t>coded_sub_block_flag</a:t>
            </a:r>
            <a:r>
              <a:rPr lang="en-US" sz="4000" dirty="0" smtClean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2019/10/3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2083" y="0"/>
            <a:ext cx="43786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results : Test 1.1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21529" y="2864946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CTC QP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76532" y="2745328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QP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13808" y="6281586"/>
            <a:ext cx="1305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**  </a:t>
            </a:r>
            <a:r>
              <a:rPr lang="en-US" sz="700" dirty="0" smtClean="0"/>
              <a:t>run-time</a:t>
            </a:r>
            <a:r>
              <a:rPr lang="en-US" sz="1000" dirty="0" smtClean="0"/>
              <a:t> </a:t>
            </a:r>
            <a:r>
              <a:rPr lang="en-US" sz="700" dirty="0"/>
              <a:t>is not accurate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43706" y="6281586"/>
            <a:ext cx="139333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700" dirty="0" smtClean="0"/>
              <a:t>RA results will be updated</a:t>
            </a:r>
          </a:p>
        </p:txBody>
      </p:sp>
      <p:sp>
        <p:nvSpPr>
          <p:cNvPr id="3" name="Rectangle 2"/>
          <p:cNvSpPr/>
          <p:nvPr/>
        </p:nvSpPr>
        <p:spPr>
          <a:xfrm>
            <a:off x="939567" y="982177"/>
            <a:ext cx="104778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Anchor: VTM-6.0 ( Max. </a:t>
            </a:r>
            <a:r>
              <a:rPr lang="en-US" sz="2400" dirty="0" err="1" smtClean="0"/>
              <a:t>num</a:t>
            </a:r>
            <a:r>
              <a:rPr lang="en-US" sz="2400" dirty="0" smtClean="0"/>
              <a:t> of context coded bins = 2 bins per coefficients)</a:t>
            </a:r>
          </a:p>
          <a:p>
            <a:pPr marL="342900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Test: test 1.1 + Max</a:t>
            </a:r>
            <a:r>
              <a:rPr lang="en-US" sz="2400" dirty="0"/>
              <a:t>. </a:t>
            </a:r>
            <a:r>
              <a:rPr lang="en-US" sz="2400" dirty="0" err="1"/>
              <a:t>num</a:t>
            </a:r>
            <a:r>
              <a:rPr lang="en-US" sz="2400" dirty="0"/>
              <a:t> of context coded bins = </a:t>
            </a:r>
            <a:r>
              <a:rPr lang="en-US" sz="2400" dirty="0" smtClean="0"/>
              <a:t>1.75 </a:t>
            </a:r>
            <a:r>
              <a:rPr lang="en-US" sz="2400" dirty="0"/>
              <a:t>bins per </a:t>
            </a:r>
            <a:r>
              <a:rPr lang="en-US" sz="2400" dirty="0" smtClean="0"/>
              <a:t>coefficients</a:t>
            </a:r>
            <a:endParaRPr lang="en-US" sz="2400" dirty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381897"/>
              </p:ext>
            </p:extLst>
          </p:nvPr>
        </p:nvGraphicFramePr>
        <p:xfrm>
          <a:off x="1258348" y="3319291"/>
          <a:ext cx="4811087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1136914">
                  <a:extLst>
                    <a:ext uri="{9D8B030D-6E8A-4147-A177-3AD203B41FA5}">
                      <a16:colId xmlns:a16="http://schemas.microsoft.com/office/drawing/2014/main" val="212900516"/>
                    </a:ext>
                  </a:extLst>
                </a:gridCol>
                <a:gridCol w="793067">
                  <a:extLst>
                    <a:ext uri="{9D8B030D-6E8A-4147-A177-3AD203B41FA5}">
                      <a16:colId xmlns:a16="http://schemas.microsoft.com/office/drawing/2014/main" val="2543660293"/>
                    </a:ext>
                  </a:extLst>
                </a:gridCol>
                <a:gridCol w="793067">
                  <a:extLst>
                    <a:ext uri="{9D8B030D-6E8A-4147-A177-3AD203B41FA5}">
                      <a16:colId xmlns:a16="http://schemas.microsoft.com/office/drawing/2014/main" val="3521918728"/>
                    </a:ext>
                  </a:extLst>
                </a:gridCol>
                <a:gridCol w="793067">
                  <a:extLst>
                    <a:ext uri="{9D8B030D-6E8A-4147-A177-3AD203B41FA5}">
                      <a16:colId xmlns:a16="http://schemas.microsoft.com/office/drawing/2014/main" val="2104926305"/>
                    </a:ext>
                  </a:extLst>
                </a:gridCol>
                <a:gridCol w="647486">
                  <a:extLst>
                    <a:ext uri="{9D8B030D-6E8A-4147-A177-3AD203B41FA5}">
                      <a16:colId xmlns:a16="http://schemas.microsoft.com/office/drawing/2014/main" val="1363197871"/>
                    </a:ext>
                  </a:extLst>
                </a:gridCol>
                <a:gridCol w="647486">
                  <a:extLst>
                    <a:ext uri="{9D8B030D-6E8A-4147-A177-3AD203B41FA5}">
                      <a16:colId xmlns:a16="http://schemas.microsoft.com/office/drawing/2014/main" val="48739869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6888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60973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31739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95365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41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78566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275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67851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99833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94943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07477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906321"/>
              </p:ext>
            </p:extLst>
          </p:nvPr>
        </p:nvGraphicFramePr>
        <p:xfrm>
          <a:off x="6633468" y="3237160"/>
          <a:ext cx="4616168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1090852">
                  <a:extLst>
                    <a:ext uri="{9D8B030D-6E8A-4147-A177-3AD203B41FA5}">
                      <a16:colId xmlns:a16="http://schemas.microsoft.com/office/drawing/2014/main" val="3092838100"/>
                    </a:ext>
                  </a:extLst>
                </a:gridCol>
                <a:gridCol w="760936">
                  <a:extLst>
                    <a:ext uri="{9D8B030D-6E8A-4147-A177-3AD203B41FA5}">
                      <a16:colId xmlns:a16="http://schemas.microsoft.com/office/drawing/2014/main" val="74201171"/>
                    </a:ext>
                  </a:extLst>
                </a:gridCol>
                <a:gridCol w="760936">
                  <a:extLst>
                    <a:ext uri="{9D8B030D-6E8A-4147-A177-3AD203B41FA5}">
                      <a16:colId xmlns:a16="http://schemas.microsoft.com/office/drawing/2014/main" val="1047049977"/>
                    </a:ext>
                  </a:extLst>
                </a:gridCol>
                <a:gridCol w="760936">
                  <a:extLst>
                    <a:ext uri="{9D8B030D-6E8A-4147-A177-3AD203B41FA5}">
                      <a16:colId xmlns:a16="http://schemas.microsoft.com/office/drawing/2014/main" val="3508921177"/>
                    </a:ext>
                  </a:extLst>
                </a:gridCol>
                <a:gridCol w="621254">
                  <a:extLst>
                    <a:ext uri="{9D8B030D-6E8A-4147-A177-3AD203B41FA5}">
                      <a16:colId xmlns:a16="http://schemas.microsoft.com/office/drawing/2014/main" val="1128082521"/>
                    </a:ext>
                  </a:extLst>
                </a:gridCol>
                <a:gridCol w="621254">
                  <a:extLst>
                    <a:ext uri="{9D8B030D-6E8A-4147-A177-3AD203B41FA5}">
                      <a16:colId xmlns:a16="http://schemas.microsoft.com/office/drawing/2014/main" val="106604953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4112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0647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83470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2476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992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382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In </a:t>
            </a:r>
            <a:r>
              <a:rPr lang="en-US" sz="2400" dirty="0"/>
              <a:t>VVC 6, </a:t>
            </a:r>
            <a:r>
              <a:rPr lang="en-US" sz="2400" dirty="0" err="1"/>
              <a:t>coded_sub_block_flag</a:t>
            </a:r>
            <a:r>
              <a:rPr lang="en-US" sz="2400" dirty="0"/>
              <a:t> is always context coded </a:t>
            </a: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Even </a:t>
            </a:r>
            <a:r>
              <a:rPr lang="en-US" sz="2400" dirty="0"/>
              <a:t>after reaching the context coded bins to maximum limit, CABAC module still has to switch between by-pass and context </a:t>
            </a:r>
            <a:r>
              <a:rPr lang="en-US" sz="2400" dirty="0" smtClean="0"/>
              <a:t>coding</a:t>
            </a:r>
            <a:endParaRPr lang="en-US" sz="2400" dirty="0"/>
          </a:p>
        </p:txBody>
      </p: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699" y="2735403"/>
            <a:ext cx="6894604" cy="274501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807530" y="5483896"/>
            <a:ext cx="5121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Example: VVC6 residual coding block bit-stream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629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: Method 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972299" y="1135407"/>
            <a:ext cx="1104404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000" dirty="0" smtClean="0"/>
              <a:t>After </a:t>
            </a:r>
            <a:r>
              <a:rPr lang="en-US" sz="2000" dirty="0"/>
              <a:t>reaching the context coded bins to maximum limit, </a:t>
            </a:r>
            <a:r>
              <a:rPr lang="en-US" sz="2000" dirty="0" err="1" smtClean="0"/>
              <a:t>coded_sub_block_flag</a:t>
            </a:r>
            <a:r>
              <a:rPr lang="en-US" sz="2000" dirty="0" smtClean="0"/>
              <a:t> is by-pass coded.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000" dirty="0" smtClean="0"/>
              <a:t>Count </a:t>
            </a:r>
            <a:r>
              <a:rPr lang="en-US" sz="2000" dirty="0" err="1" smtClean="0"/>
              <a:t>coded_sub_block_flag</a:t>
            </a:r>
            <a:r>
              <a:rPr lang="en-US" sz="2000" dirty="0" smtClean="0"/>
              <a:t> along with context coded bins count 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0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000" dirty="0" smtClean="0"/>
              <a:t>In regular residual coding,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000" dirty="0"/>
              <a:t>if (</a:t>
            </a:r>
            <a:r>
              <a:rPr lang="en-CA" sz="2000" dirty="0" err="1"/>
              <a:t>MaxCcbs</a:t>
            </a:r>
            <a:r>
              <a:rPr lang="en-CA" sz="2000" dirty="0"/>
              <a:t> &gt;= 4</a:t>
            </a:r>
            <a:r>
              <a:rPr lang="en-CA" sz="2000" dirty="0" smtClean="0"/>
              <a:t>) </a:t>
            </a:r>
          </a:p>
          <a:p>
            <a:pPr marL="1257300" lvl="2" indent="-342900">
              <a:buFont typeface="Symbol" panose="05050102010706020507" pitchFamily="18" charset="2"/>
              <a:buChar char=""/>
            </a:pPr>
            <a:r>
              <a:rPr lang="en-CA" sz="2000" dirty="0" err="1" smtClean="0"/>
              <a:t>coded_sub_block_flag</a:t>
            </a:r>
            <a:r>
              <a:rPr lang="en-CA" sz="2000" dirty="0" smtClean="0"/>
              <a:t> is context coded</a:t>
            </a:r>
          </a:p>
          <a:p>
            <a:pPr marL="1257300" lvl="2" indent="-342900">
              <a:buFont typeface="Symbol" panose="05050102010706020507" pitchFamily="18" charset="2"/>
              <a:buChar char=""/>
            </a:pPr>
            <a:r>
              <a:rPr lang="en-CA" sz="2000" dirty="0" err="1" smtClean="0"/>
              <a:t>MaxCcbs</a:t>
            </a:r>
            <a:r>
              <a:rPr lang="en-CA" sz="2000" dirty="0" smtClean="0"/>
              <a:t>--</a:t>
            </a:r>
            <a:endParaRPr lang="en-CA" sz="20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CA" sz="2000" dirty="0" smtClean="0"/>
              <a:t>Otherwise, </a:t>
            </a:r>
            <a:r>
              <a:rPr lang="en-CA" sz="2000" dirty="0" err="1" smtClean="0"/>
              <a:t>coded_sub_block_flag</a:t>
            </a:r>
            <a:r>
              <a:rPr lang="en-CA" sz="2000" dirty="0" smtClean="0"/>
              <a:t> is by-pass coded</a:t>
            </a:r>
          </a:p>
          <a:p>
            <a:pPr lvl="1"/>
            <a:endParaRPr lang="en-CA" sz="20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000" dirty="0"/>
              <a:t>In </a:t>
            </a:r>
            <a:r>
              <a:rPr lang="en-US" sz="2000" dirty="0" smtClean="0"/>
              <a:t>transform-skip </a:t>
            </a:r>
            <a:r>
              <a:rPr lang="en-US" sz="2000" dirty="0"/>
              <a:t>residual coding,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000" dirty="0"/>
              <a:t>if (</a:t>
            </a:r>
            <a:r>
              <a:rPr lang="en-CA" sz="2000" dirty="0" err="1"/>
              <a:t>MaxCcbs</a:t>
            </a:r>
            <a:r>
              <a:rPr lang="en-CA" sz="2000" dirty="0"/>
              <a:t> </a:t>
            </a:r>
            <a:r>
              <a:rPr lang="en-CA" sz="2000" dirty="0" smtClean="0"/>
              <a:t>&gt; </a:t>
            </a:r>
            <a:r>
              <a:rPr lang="en-CA" sz="2000" dirty="0"/>
              <a:t>0</a:t>
            </a:r>
            <a:r>
              <a:rPr lang="en-CA" sz="2000" dirty="0" smtClean="0"/>
              <a:t>) </a:t>
            </a:r>
          </a:p>
          <a:p>
            <a:pPr marL="1257300" lvl="2" indent="-342900">
              <a:buFont typeface="Symbol" panose="05050102010706020507" pitchFamily="18" charset="2"/>
              <a:buChar char=""/>
            </a:pPr>
            <a:r>
              <a:rPr lang="en-CA" sz="2000" dirty="0" err="1" smtClean="0"/>
              <a:t>coded_sub_block_flag</a:t>
            </a:r>
            <a:r>
              <a:rPr lang="en-CA" sz="2000" dirty="0" smtClean="0"/>
              <a:t> is context coded</a:t>
            </a:r>
          </a:p>
          <a:p>
            <a:pPr marL="1257300" lvl="2" indent="-342900">
              <a:buFont typeface="Symbol" panose="05050102010706020507" pitchFamily="18" charset="2"/>
              <a:buChar char=""/>
            </a:pPr>
            <a:r>
              <a:rPr lang="en-CA" sz="2000" dirty="0" err="1"/>
              <a:t>MaxCcbs</a:t>
            </a:r>
            <a:r>
              <a:rPr lang="en-CA" sz="2000" dirty="0"/>
              <a:t>--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CA" sz="2000" dirty="0" smtClean="0"/>
              <a:t>Otherwise</a:t>
            </a:r>
            <a:r>
              <a:rPr lang="en-CA" sz="2000" dirty="0"/>
              <a:t>, </a:t>
            </a:r>
            <a:r>
              <a:rPr lang="en-CA" sz="2000" dirty="0" err="1"/>
              <a:t>coded_sub_block_flag</a:t>
            </a:r>
            <a:r>
              <a:rPr lang="en-CA" sz="2000" dirty="0"/>
              <a:t> </a:t>
            </a:r>
            <a:r>
              <a:rPr lang="en-CA" sz="2000" dirty="0" smtClean="0"/>
              <a:t>is by-pass </a:t>
            </a:r>
            <a:r>
              <a:rPr lang="en-CA" sz="2000" dirty="0"/>
              <a:t>coded</a:t>
            </a:r>
            <a:endParaRPr lang="en-US" sz="20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8355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629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: Method 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Reposition </a:t>
            </a:r>
            <a:r>
              <a:rPr lang="en-US" sz="2400" dirty="0" err="1" smtClean="0"/>
              <a:t>coded_sub_block_flag</a:t>
            </a:r>
            <a:r>
              <a:rPr lang="en-US" sz="2400" dirty="0" smtClean="0"/>
              <a:t> at the beginning of the transform block ( right after the last position signal in case of regular residual coding).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081" y="2413893"/>
            <a:ext cx="7805093" cy="20708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332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Method 1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 1.1 : maximum number of context coded bins (</a:t>
            </a:r>
            <a:r>
              <a:rPr lang="en-CA" sz="2400" dirty="0" err="1" smtClean="0"/>
              <a:t>MaxCcbs</a:t>
            </a:r>
            <a:r>
              <a:rPr lang="en-CA" sz="2400" dirty="0" smtClean="0"/>
              <a:t>)</a:t>
            </a:r>
            <a:r>
              <a:rPr lang="en-US" sz="2400" dirty="0" smtClean="0"/>
              <a:t> are same as VVC 6.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/>
              <a:t>Test </a:t>
            </a:r>
            <a:r>
              <a:rPr lang="en-US" sz="2400" dirty="0" smtClean="0"/>
              <a:t>1.2 </a:t>
            </a:r>
            <a:r>
              <a:rPr lang="en-US" sz="2400" dirty="0"/>
              <a:t>: </a:t>
            </a:r>
            <a:r>
              <a:rPr lang="en-CA" sz="2400" dirty="0" err="1" smtClean="0"/>
              <a:t>MaxCcbs</a:t>
            </a:r>
            <a:r>
              <a:rPr lang="en-CA" sz="2400" dirty="0" smtClean="0"/>
              <a:t> = (VVC6 max number of bins) + </a:t>
            </a:r>
            <a:r>
              <a:rPr lang="en-CA" sz="2400" dirty="0" err="1" smtClean="0"/>
              <a:t>numberOfSubBlock</a:t>
            </a:r>
            <a:endParaRPr lang="en-CA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/>
              <a:t>Method </a:t>
            </a:r>
            <a:r>
              <a:rPr lang="en-US" sz="2400" dirty="0" smtClean="0"/>
              <a:t>2</a:t>
            </a: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/>
              <a:t>Test </a:t>
            </a:r>
            <a:r>
              <a:rPr lang="en-US" sz="2400" dirty="0" smtClean="0"/>
              <a:t>2: Reposition </a:t>
            </a:r>
            <a:r>
              <a:rPr lang="en-US" sz="2400" dirty="0" err="1" smtClean="0"/>
              <a:t>coded_sub_block_flag</a:t>
            </a:r>
            <a:r>
              <a:rPr lang="en-US" sz="2400" dirty="0" smtClean="0"/>
              <a:t> at beginning, </a:t>
            </a:r>
            <a:r>
              <a:rPr lang="en-US" sz="2400" dirty="0"/>
              <a:t>maximum number of context coded bins (</a:t>
            </a:r>
            <a:r>
              <a:rPr lang="en-CA" sz="2400" dirty="0" err="1"/>
              <a:t>MaxCcbs</a:t>
            </a:r>
            <a:r>
              <a:rPr lang="en-CA" sz="2400" dirty="0"/>
              <a:t>)</a:t>
            </a:r>
            <a:r>
              <a:rPr lang="en-US" sz="2400" dirty="0"/>
              <a:t> are same as VVC 6.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58833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2083" y="0"/>
            <a:ext cx="4418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 : Test 1.1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313808" y="51314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CTC QP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317141" y="539023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QP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752101"/>
              </p:ext>
            </p:extLst>
          </p:nvPr>
        </p:nvGraphicFramePr>
        <p:xfrm>
          <a:off x="1426130" y="991196"/>
          <a:ext cx="4356975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1029603">
                  <a:extLst>
                    <a:ext uri="{9D8B030D-6E8A-4147-A177-3AD203B41FA5}">
                      <a16:colId xmlns:a16="http://schemas.microsoft.com/office/drawing/2014/main" val="3229731412"/>
                    </a:ext>
                  </a:extLst>
                </a:gridCol>
                <a:gridCol w="718210">
                  <a:extLst>
                    <a:ext uri="{9D8B030D-6E8A-4147-A177-3AD203B41FA5}">
                      <a16:colId xmlns:a16="http://schemas.microsoft.com/office/drawing/2014/main" val="134818043"/>
                    </a:ext>
                  </a:extLst>
                </a:gridCol>
                <a:gridCol w="718210">
                  <a:extLst>
                    <a:ext uri="{9D8B030D-6E8A-4147-A177-3AD203B41FA5}">
                      <a16:colId xmlns:a16="http://schemas.microsoft.com/office/drawing/2014/main" val="4190783967"/>
                    </a:ext>
                  </a:extLst>
                </a:gridCol>
                <a:gridCol w="718210">
                  <a:extLst>
                    <a:ext uri="{9D8B030D-6E8A-4147-A177-3AD203B41FA5}">
                      <a16:colId xmlns:a16="http://schemas.microsoft.com/office/drawing/2014/main" val="3759718201"/>
                    </a:ext>
                  </a:extLst>
                </a:gridCol>
                <a:gridCol w="586371">
                  <a:extLst>
                    <a:ext uri="{9D8B030D-6E8A-4147-A177-3AD203B41FA5}">
                      <a16:colId xmlns:a16="http://schemas.microsoft.com/office/drawing/2014/main" val="38753012"/>
                    </a:ext>
                  </a:extLst>
                </a:gridCol>
                <a:gridCol w="586371">
                  <a:extLst>
                    <a:ext uri="{9D8B030D-6E8A-4147-A177-3AD203B41FA5}">
                      <a16:colId xmlns:a16="http://schemas.microsoft.com/office/drawing/2014/main" val="3532444624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286961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69117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152753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54366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139927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58275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589773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11894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420871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286842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285008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91264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68548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41538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3930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75739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830034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4509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58523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01281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42456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60456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9864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19824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80137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329125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60461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88989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923795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24934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86721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898705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0761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58566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344435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843837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83365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9453705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520373"/>
              </p:ext>
            </p:extLst>
          </p:nvPr>
        </p:nvGraphicFramePr>
        <p:xfrm>
          <a:off x="6784457" y="971428"/>
          <a:ext cx="4263843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1007595">
                  <a:extLst>
                    <a:ext uri="{9D8B030D-6E8A-4147-A177-3AD203B41FA5}">
                      <a16:colId xmlns:a16="http://schemas.microsoft.com/office/drawing/2014/main" val="169204779"/>
                    </a:ext>
                  </a:extLst>
                </a:gridCol>
                <a:gridCol w="702858">
                  <a:extLst>
                    <a:ext uri="{9D8B030D-6E8A-4147-A177-3AD203B41FA5}">
                      <a16:colId xmlns:a16="http://schemas.microsoft.com/office/drawing/2014/main" val="1510471092"/>
                    </a:ext>
                  </a:extLst>
                </a:gridCol>
                <a:gridCol w="702858">
                  <a:extLst>
                    <a:ext uri="{9D8B030D-6E8A-4147-A177-3AD203B41FA5}">
                      <a16:colId xmlns:a16="http://schemas.microsoft.com/office/drawing/2014/main" val="3948340068"/>
                    </a:ext>
                  </a:extLst>
                </a:gridCol>
                <a:gridCol w="702858">
                  <a:extLst>
                    <a:ext uri="{9D8B030D-6E8A-4147-A177-3AD203B41FA5}">
                      <a16:colId xmlns:a16="http://schemas.microsoft.com/office/drawing/2014/main" val="2827622648"/>
                    </a:ext>
                  </a:extLst>
                </a:gridCol>
                <a:gridCol w="573837">
                  <a:extLst>
                    <a:ext uri="{9D8B030D-6E8A-4147-A177-3AD203B41FA5}">
                      <a16:colId xmlns:a16="http://schemas.microsoft.com/office/drawing/2014/main" val="2076001739"/>
                    </a:ext>
                  </a:extLst>
                </a:gridCol>
                <a:gridCol w="573837">
                  <a:extLst>
                    <a:ext uri="{9D8B030D-6E8A-4147-A177-3AD203B41FA5}">
                      <a16:colId xmlns:a16="http://schemas.microsoft.com/office/drawing/2014/main" val="1360400389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602928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77672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82930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894121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0399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069305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84937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635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01881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06168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28104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751145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0185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285024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1768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91094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84127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563035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40988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373218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847826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53093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069726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618475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69163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2799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891428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77440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61855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33720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507485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3812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02050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152142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12214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4902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65025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86%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192311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196044" y="6220702"/>
            <a:ext cx="128112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/>
              <a:t>* RA results will be updated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39615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2083" y="0"/>
            <a:ext cx="4418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 : Test 1.2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313808" y="51314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CTC QP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317141" y="539023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QP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768834"/>
              </p:ext>
            </p:extLst>
          </p:nvPr>
        </p:nvGraphicFramePr>
        <p:xfrm>
          <a:off x="1442907" y="991237"/>
          <a:ext cx="4473383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1057112">
                  <a:extLst>
                    <a:ext uri="{9D8B030D-6E8A-4147-A177-3AD203B41FA5}">
                      <a16:colId xmlns:a16="http://schemas.microsoft.com/office/drawing/2014/main" val="1889882347"/>
                    </a:ext>
                  </a:extLst>
                </a:gridCol>
                <a:gridCol w="737399">
                  <a:extLst>
                    <a:ext uri="{9D8B030D-6E8A-4147-A177-3AD203B41FA5}">
                      <a16:colId xmlns:a16="http://schemas.microsoft.com/office/drawing/2014/main" val="548953842"/>
                    </a:ext>
                  </a:extLst>
                </a:gridCol>
                <a:gridCol w="737399">
                  <a:extLst>
                    <a:ext uri="{9D8B030D-6E8A-4147-A177-3AD203B41FA5}">
                      <a16:colId xmlns:a16="http://schemas.microsoft.com/office/drawing/2014/main" val="2032136573"/>
                    </a:ext>
                  </a:extLst>
                </a:gridCol>
                <a:gridCol w="737399">
                  <a:extLst>
                    <a:ext uri="{9D8B030D-6E8A-4147-A177-3AD203B41FA5}">
                      <a16:colId xmlns:a16="http://schemas.microsoft.com/office/drawing/2014/main" val="3735317115"/>
                    </a:ext>
                  </a:extLst>
                </a:gridCol>
                <a:gridCol w="602037">
                  <a:extLst>
                    <a:ext uri="{9D8B030D-6E8A-4147-A177-3AD203B41FA5}">
                      <a16:colId xmlns:a16="http://schemas.microsoft.com/office/drawing/2014/main" val="617347840"/>
                    </a:ext>
                  </a:extLst>
                </a:gridCol>
                <a:gridCol w="602037">
                  <a:extLst>
                    <a:ext uri="{9D8B030D-6E8A-4147-A177-3AD203B41FA5}">
                      <a16:colId xmlns:a16="http://schemas.microsoft.com/office/drawing/2014/main" val="165742108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110960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3563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99258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34909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89002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47887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45982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998231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190405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43224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171972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14402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21260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34396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992938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945880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79609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77616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60161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762386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5807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28199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685769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25342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677602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6224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92422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9562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39458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92981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71187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770030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986808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98581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50675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43443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217440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747987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443286"/>
              </p:ext>
            </p:extLst>
          </p:nvPr>
        </p:nvGraphicFramePr>
        <p:xfrm>
          <a:off x="6579832" y="985023"/>
          <a:ext cx="4367800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1032161">
                  <a:extLst>
                    <a:ext uri="{9D8B030D-6E8A-4147-A177-3AD203B41FA5}">
                      <a16:colId xmlns:a16="http://schemas.microsoft.com/office/drawing/2014/main" val="525347861"/>
                    </a:ext>
                  </a:extLst>
                </a:gridCol>
                <a:gridCol w="719995">
                  <a:extLst>
                    <a:ext uri="{9D8B030D-6E8A-4147-A177-3AD203B41FA5}">
                      <a16:colId xmlns:a16="http://schemas.microsoft.com/office/drawing/2014/main" val="3250562836"/>
                    </a:ext>
                  </a:extLst>
                </a:gridCol>
                <a:gridCol w="719995">
                  <a:extLst>
                    <a:ext uri="{9D8B030D-6E8A-4147-A177-3AD203B41FA5}">
                      <a16:colId xmlns:a16="http://schemas.microsoft.com/office/drawing/2014/main" val="2564775463"/>
                    </a:ext>
                  </a:extLst>
                </a:gridCol>
                <a:gridCol w="719995">
                  <a:extLst>
                    <a:ext uri="{9D8B030D-6E8A-4147-A177-3AD203B41FA5}">
                      <a16:colId xmlns:a16="http://schemas.microsoft.com/office/drawing/2014/main" val="1949294507"/>
                    </a:ext>
                  </a:extLst>
                </a:gridCol>
                <a:gridCol w="587827">
                  <a:extLst>
                    <a:ext uri="{9D8B030D-6E8A-4147-A177-3AD203B41FA5}">
                      <a16:colId xmlns:a16="http://schemas.microsoft.com/office/drawing/2014/main" val="1784200350"/>
                    </a:ext>
                  </a:extLst>
                </a:gridCol>
                <a:gridCol w="587827">
                  <a:extLst>
                    <a:ext uri="{9D8B030D-6E8A-4147-A177-3AD203B41FA5}">
                      <a16:colId xmlns:a16="http://schemas.microsoft.com/office/drawing/2014/main" val="1967301242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231704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124740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39640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327207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86418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87455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223466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2781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72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514228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8270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206922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1884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36190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863386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25727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728366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36471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409134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52019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1363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497261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99279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188202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387887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409100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352919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730939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0291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94103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62824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19498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43766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330106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816823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84802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036215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87%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5951509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078598" y="6252347"/>
            <a:ext cx="139333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700" dirty="0" smtClean="0"/>
              <a:t>RA results will be updated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13808" y="6260320"/>
            <a:ext cx="124745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/>
              <a:t>**  run-time is not accurate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372413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2083" y="0"/>
            <a:ext cx="41494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 : Test 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313808" y="51314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CTC QP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317141" y="539023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QP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843169"/>
              </p:ext>
            </p:extLst>
          </p:nvPr>
        </p:nvGraphicFramePr>
        <p:xfrm>
          <a:off x="6683152" y="978937"/>
          <a:ext cx="4272868" cy="5257946"/>
        </p:xfrm>
        <a:graphic>
          <a:graphicData uri="http://schemas.openxmlformats.org/drawingml/2006/table">
            <a:tbl>
              <a:tblPr firstRow="1" firstCol="1" bandRow="1"/>
              <a:tblGrid>
                <a:gridCol w="1009728">
                  <a:extLst>
                    <a:ext uri="{9D8B030D-6E8A-4147-A177-3AD203B41FA5}">
                      <a16:colId xmlns:a16="http://schemas.microsoft.com/office/drawing/2014/main" val="1019360044"/>
                    </a:ext>
                  </a:extLst>
                </a:gridCol>
                <a:gridCol w="704346">
                  <a:extLst>
                    <a:ext uri="{9D8B030D-6E8A-4147-A177-3AD203B41FA5}">
                      <a16:colId xmlns:a16="http://schemas.microsoft.com/office/drawing/2014/main" val="569981393"/>
                    </a:ext>
                  </a:extLst>
                </a:gridCol>
                <a:gridCol w="704346">
                  <a:extLst>
                    <a:ext uri="{9D8B030D-6E8A-4147-A177-3AD203B41FA5}">
                      <a16:colId xmlns:a16="http://schemas.microsoft.com/office/drawing/2014/main" val="2761755948"/>
                    </a:ext>
                  </a:extLst>
                </a:gridCol>
                <a:gridCol w="704346">
                  <a:extLst>
                    <a:ext uri="{9D8B030D-6E8A-4147-A177-3AD203B41FA5}">
                      <a16:colId xmlns:a16="http://schemas.microsoft.com/office/drawing/2014/main" val="792937677"/>
                    </a:ext>
                  </a:extLst>
                </a:gridCol>
                <a:gridCol w="575051">
                  <a:extLst>
                    <a:ext uri="{9D8B030D-6E8A-4147-A177-3AD203B41FA5}">
                      <a16:colId xmlns:a16="http://schemas.microsoft.com/office/drawing/2014/main" val="3076615319"/>
                    </a:ext>
                  </a:extLst>
                </a:gridCol>
                <a:gridCol w="575051">
                  <a:extLst>
                    <a:ext uri="{9D8B030D-6E8A-4147-A177-3AD203B41FA5}">
                      <a16:colId xmlns:a16="http://schemas.microsoft.com/office/drawing/2014/main" val="1986842292"/>
                    </a:ext>
                  </a:extLst>
                </a:gridCol>
              </a:tblGrid>
              <a:tr h="138367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017311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066896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595974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086884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073935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621770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324510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061051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490626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270195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897463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84220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347560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64799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157404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0753235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686734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311795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4023396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1023606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6382188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1921247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4774618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39970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3499449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73986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524169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8912622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0422809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741374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1047110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465354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1239301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763332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620928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057624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6401330"/>
                  </a:ext>
                </a:extLst>
              </a:tr>
              <a:tr h="1383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094267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884736"/>
              </p:ext>
            </p:extLst>
          </p:nvPr>
        </p:nvGraphicFramePr>
        <p:xfrm>
          <a:off x="1395233" y="1024793"/>
          <a:ext cx="4368003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1032209">
                  <a:extLst>
                    <a:ext uri="{9D8B030D-6E8A-4147-A177-3AD203B41FA5}">
                      <a16:colId xmlns:a16="http://schemas.microsoft.com/office/drawing/2014/main" val="4043438813"/>
                    </a:ext>
                  </a:extLst>
                </a:gridCol>
                <a:gridCol w="720028">
                  <a:extLst>
                    <a:ext uri="{9D8B030D-6E8A-4147-A177-3AD203B41FA5}">
                      <a16:colId xmlns:a16="http://schemas.microsoft.com/office/drawing/2014/main" val="672854539"/>
                    </a:ext>
                  </a:extLst>
                </a:gridCol>
                <a:gridCol w="720028">
                  <a:extLst>
                    <a:ext uri="{9D8B030D-6E8A-4147-A177-3AD203B41FA5}">
                      <a16:colId xmlns:a16="http://schemas.microsoft.com/office/drawing/2014/main" val="3744098802"/>
                    </a:ext>
                  </a:extLst>
                </a:gridCol>
                <a:gridCol w="720028">
                  <a:extLst>
                    <a:ext uri="{9D8B030D-6E8A-4147-A177-3AD203B41FA5}">
                      <a16:colId xmlns:a16="http://schemas.microsoft.com/office/drawing/2014/main" val="2713306404"/>
                    </a:ext>
                  </a:extLst>
                </a:gridCol>
                <a:gridCol w="587855">
                  <a:extLst>
                    <a:ext uri="{9D8B030D-6E8A-4147-A177-3AD203B41FA5}">
                      <a16:colId xmlns:a16="http://schemas.microsoft.com/office/drawing/2014/main" val="1116302835"/>
                    </a:ext>
                  </a:extLst>
                </a:gridCol>
                <a:gridCol w="587855">
                  <a:extLst>
                    <a:ext uri="{9D8B030D-6E8A-4147-A177-3AD203B41FA5}">
                      <a16:colId xmlns:a16="http://schemas.microsoft.com/office/drawing/2014/main" val="477235505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3214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98613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86164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76279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66930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682825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60415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940169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04149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176450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37811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712141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743794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70023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76913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79756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33661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13988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423363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580921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634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875380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83572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43825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99092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47847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66811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VTM-6.0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5972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39128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26893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91889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54141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64360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82751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829328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0333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39726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5409364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313808" y="6281586"/>
            <a:ext cx="13051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**  </a:t>
            </a:r>
            <a:r>
              <a:rPr lang="en-US" sz="700" dirty="0" smtClean="0"/>
              <a:t>run-time</a:t>
            </a:r>
            <a:r>
              <a:rPr lang="en-US" sz="1000" dirty="0" smtClean="0"/>
              <a:t> </a:t>
            </a:r>
            <a:r>
              <a:rPr lang="en-US" sz="700" dirty="0"/>
              <a:t>is not accurate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43706" y="6281586"/>
            <a:ext cx="139333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700" dirty="0" smtClean="0"/>
              <a:t>RA results will be updated</a:t>
            </a:r>
          </a:p>
        </p:txBody>
      </p:sp>
    </p:spTree>
    <p:extLst>
      <p:ext uri="{BB962C8B-B14F-4D97-AF65-F5344CB8AC3E}">
        <p14:creationId xmlns:p14="http://schemas.microsoft.com/office/powerpoint/2010/main" val="22870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190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Summary results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 </a:t>
            </a:r>
            <a:r>
              <a:rPr lang="en-US" sz="2400" dirty="0"/>
              <a:t>1.1: </a:t>
            </a:r>
            <a:r>
              <a:rPr lang="en-US" sz="2400" dirty="0" smtClean="0"/>
              <a:t>0.00</a:t>
            </a:r>
            <a:r>
              <a:rPr lang="en-US" sz="2400" dirty="0"/>
              <a:t>% (AI), 0.00% (RA), 0.02% (LB) </a:t>
            </a:r>
            <a:r>
              <a:rPr lang="en-US" sz="2400" dirty="0" err="1"/>
              <a:t>luma</a:t>
            </a:r>
            <a:r>
              <a:rPr lang="en-US" sz="2400" dirty="0"/>
              <a:t> BD-rate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 </a:t>
            </a:r>
            <a:r>
              <a:rPr lang="en-US" sz="2400" dirty="0"/>
              <a:t>1.2: </a:t>
            </a:r>
            <a:r>
              <a:rPr lang="en-US" sz="2400" dirty="0" smtClean="0"/>
              <a:t>0.00</a:t>
            </a:r>
            <a:r>
              <a:rPr lang="en-US" sz="2400" dirty="0"/>
              <a:t>% (AI), -0.01% (RA), -0.02% (LB) </a:t>
            </a:r>
            <a:r>
              <a:rPr lang="en-US" sz="2400" dirty="0" err="1"/>
              <a:t>luma</a:t>
            </a:r>
            <a:r>
              <a:rPr lang="en-US" sz="2400" dirty="0"/>
              <a:t> BD-rate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 2   : 0.00</a:t>
            </a:r>
            <a:r>
              <a:rPr lang="en-US" sz="2400" dirty="0"/>
              <a:t>% (AI), 0.00% (RA), 0.00% (LB) </a:t>
            </a:r>
            <a:r>
              <a:rPr lang="en-US" sz="2400" dirty="0" err="1"/>
              <a:t>luma</a:t>
            </a:r>
            <a:r>
              <a:rPr lang="en-US" sz="2400" dirty="0"/>
              <a:t> </a:t>
            </a:r>
            <a:r>
              <a:rPr lang="en-US" sz="2400" dirty="0" smtClean="0"/>
              <a:t>BD-rate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The proposed method reduces context/bypass switching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Guarantee there is no context coding after reaching to the maximum context coded bins.</a:t>
            </a: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7211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16014</TotalTime>
  <Words>2404</Words>
  <Application>Microsoft Office PowerPoint</Application>
  <PresentationFormat>Widescreen</PresentationFormat>
  <Paragraphs>1222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Microsoft YaHei</vt:lpstr>
      <vt:lpstr>宋体</vt:lpstr>
      <vt:lpstr>宋体</vt:lpstr>
      <vt:lpstr>Arial</vt:lpstr>
      <vt:lpstr>DengXian</vt:lpstr>
      <vt:lpstr>Symbol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1306</cp:revision>
  <dcterms:created xsi:type="dcterms:W3CDTF">2018-05-21T01:42:17Z</dcterms:created>
  <dcterms:modified xsi:type="dcterms:W3CDTF">2019-10-04T02:26:03Z</dcterms:modified>
</cp:coreProperties>
</file>