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7"/>
  </p:notesMasterIdLst>
  <p:handoutMasterIdLst>
    <p:handoutMasterId r:id="rId8"/>
  </p:handoutMasterIdLst>
  <p:sldIdLst>
    <p:sldId id="334" r:id="rId2"/>
    <p:sldId id="328" r:id="rId3"/>
    <p:sldId id="337" r:id="rId4"/>
    <p:sldId id="335" r:id="rId5"/>
    <p:sldId id="336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F9"/>
    <a:srgbClr val="FF6E9B"/>
    <a:srgbClr val="E9EBF5"/>
    <a:srgbClr val="008EF9"/>
    <a:srgbClr val="E7E6E6"/>
    <a:srgbClr val="8EF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5" autoAdjust="0"/>
    <p:restoredTop sz="88831" autoAdjust="0"/>
  </p:normalViewPr>
  <p:slideViewPr>
    <p:cSldViewPr snapToGrid="0" snapToObjects="1">
      <p:cViewPr varScale="1">
        <p:scale>
          <a:sx n="97" d="100"/>
          <a:sy n="97" d="100"/>
        </p:scale>
        <p:origin x="1064" y="19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285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F1AF8-18C9-6B41-80B9-5803F2C02F13}" type="datetimeFigureOut">
              <a:rPr kumimoji="1" lang="zh-CN" altLang="en-US" smtClean="0"/>
              <a:t>2019/10/3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8F61A-3756-8F47-A939-7025159FDBF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4678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1E99E-6CDE-0945-8EA2-2F351A602D0D}" type="datetimeFigureOut">
              <a:rPr kumimoji="1" lang="zh-CN" altLang="en-US" smtClean="0"/>
              <a:t>2019/10/3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6290F-95E1-084E-BE33-5030BA1A83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09188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48180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981833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411201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29649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838199" y="1122363"/>
            <a:ext cx="9720715" cy="2387600"/>
          </a:xfrm>
        </p:spPr>
        <p:txBody>
          <a:bodyPr anchor="b">
            <a:normAutofit/>
          </a:bodyPr>
          <a:lstStyle>
            <a:lvl1pPr algn="l">
              <a:lnSpc>
                <a:spcPct val="110000"/>
              </a:lnSpc>
              <a:defRPr sz="5400" spc="3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副标题 2"/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369056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/>
              <a:t>单击此处编辑母版副标题样式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19387" y="6441610"/>
            <a:ext cx="2953228" cy="12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11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>
            <a:lvl1pPr marL="0" indent="0">
              <a:lnSpc>
                <a:spcPct val="150000"/>
              </a:lnSpc>
              <a:buFontTx/>
              <a:buNone/>
              <a:defRPr/>
            </a:lvl1pPr>
            <a:lvl2pPr marL="457200" indent="0">
              <a:lnSpc>
                <a:spcPct val="150000"/>
              </a:lnSpc>
              <a:buFontTx/>
              <a:buNone/>
              <a:defRPr/>
            </a:lvl2pPr>
            <a:lvl3pPr marL="914400" indent="0">
              <a:lnSpc>
                <a:spcPct val="150000"/>
              </a:lnSpc>
              <a:buFontTx/>
              <a:buNone/>
              <a:defRPr/>
            </a:lvl3pPr>
            <a:lvl4pPr marL="1371600" indent="0">
              <a:lnSpc>
                <a:spcPct val="150000"/>
              </a:lnSpc>
              <a:buFontTx/>
              <a:buNone/>
              <a:defRPr/>
            </a:lvl4pPr>
            <a:lvl5pPr marL="1828800" indent="0">
              <a:lnSpc>
                <a:spcPct val="150000"/>
              </a:lnSpc>
              <a:buFontTx/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44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17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39788" y="2766218"/>
            <a:ext cx="4628949" cy="1325563"/>
          </a:xfrm>
        </p:spPr>
        <p:txBody>
          <a:bodyPr>
            <a:normAutofit/>
          </a:bodyPr>
          <a:lstStyle>
            <a:lvl1pPr>
              <a:defRPr sz="4000" spc="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281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98705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61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1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3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82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44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32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037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9788" y="1646859"/>
            <a:ext cx="6256751" cy="1600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9" name="图片占位符 2"/>
          <p:cNvSpPr>
            <a:spLocks noGrp="1"/>
          </p:cNvSpPr>
          <p:nvPr>
            <p:ph type="pic" idx="1"/>
          </p:nvPr>
        </p:nvSpPr>
        <p:spPr>
          <a:xfrm>
            <a:off x="7732642" y="735497"/>
            <a:ext cx="3622745" cy="512555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3424237"/>
            <a:ext cx="6256751" cy="19411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795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98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72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</p:titleStyle>
    <p:bodyStyle>
      <a:lvl1pPr marL="228600" indent="-228600" algn="l" defTabSz="914400" rtl="0" eaLnBrk="1" latinLnBrk="0" hangingPunct="1">
        <a:lnSpc>
          <a:spcPct val="20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  <a:lvl2pPr marL="6858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2pPr>
      <a:lvl3pPr marL="11430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3pPr>
      <a:lvl4pPr marL="16002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4pPr>
      <a:lvl5pPr marL="20574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735368" y="1781236"/>
            <a:ext cx="10515600" cy="399870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JVET-P0353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CA" b="1" dirty="0"/>
              <a:t>CE1-related: Reference picture resampling filters</a:t>
            </a:r>
            <a:r>
              <a:rPr lang="en-US" sz="4000" dirty="0"/>
              <a:t> 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日期占位符 3"/>
          <p:cNvSpPr txBox="1">
            <a:spLocks/>
          </p:cNvSpPr>
          <p:nvPr/>
        </p:nvSpPr>
        <p:spPr>
          <a:xfrm>
            <a:off x="9534161" y="6173787"/>
            <a:ext cx="1969503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29CA18-0809-40B7-A7CE-37A82373AA09}" type="datetime1">
              <a:rPr lang="zh-CN" altLang="en-US" sz="2800" smtClean="0"/>
              <a:pPr/>
              <a:t>2019/10/3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2907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45880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down-sample filter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76EC35E4-42D8-234B-8632-EB927543AF3A}"/>
                  </a:ext>
                </a:extLst>
              </p:cNvPr>
              <p:cNvSpPr/>
              <p:nvPr/>
            </p:nvSpPr>
            <p:spPr>
              <a:xfrm>
                <a:off x="2927404" y="1903826"/>
                <a:ext cx="6414000" cy="80823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d>
                                    <m:dPr>
                                      <m:begChr m:val="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𝜋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</m:e>
                                  </m:d>
                                </m:num>
                                <m:den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  <m:r>
                                    <a:rPr lang="en-US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𝑓𝑐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𝑟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>
                          <a:latin typeface="Cambria Math" panose="02040503050406030204" pitchFamily="18" charset="0"/>
                        </a:rPr>
                        <m:t>sinc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𝑓𝑐</m:t>
                                  </m:r>
                                </m:num>
                                <m:den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den>
                              </m:f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d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,  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i="0">
                          <a:latin typeface="Cambria Math" panose="02040503050406030204" pitchFamily="18" charset="0"/>
                        </a:rPr>
                        <m:t>, …, 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76EC35E4-42D8-234B-8632-EB927543AF3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7404" y="1903826"/>
                <a:ext cx="6414000" cy="808235"/>
              </a:xfrm>
              <a:prstGeom prst="rect">
                <a:avLst/>
              </a:prstGeom>
              <a:blipFill>
                <a:blip r:embed="rId3"/>
                <a:stretch>
                  <a:fillRect t="-115385" b="-1723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B4ECA3D1-203C-B040-864E-72B4E4157DCD}"/>
                  </a:ext>
                </a:extLst>
              </p:cNvPr>
              <p:cNvSpPr/>
              <p:nvPr/>
            </p:nvSpPr>
            <p:spPr>
              <a:xfrm>
                <a:off x="4232218" y="2805496"/>
                <a:ext cx="3403496" cy="97661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>
                          <a:latin typeface="Cambria Math" panose="02040503050406030204" pitchFamily="18" charset="0"/>
                        </a:rPr>
                        <m:t>S</m:t>
                      </m:r>
                      <m:r>
                        <m:rPr>
                          <m:sty m:val="p"/>
                        </m:rPr>
                        <a:rPr lang="en-US" i="0">
                          <a:latin typeface="Cambria Math" panose="02040503050406030204" pitchFamily="18" charset="0"/>
                        </a:rPr>
                        <m:t>inc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&amp;1,          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e>
                            <m:e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d>
                                    <m:dPr>
                                      <m:begChr m:val="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si</m:t>
                                      </m:r>
                                      <m:func>
                                        <m:func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uncPr>
                                        <m:fNam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i="0">
                                              <a:latin typeface="Cambria Math" panose="02040503050406030204" pitchFamily="18" charset="0"/>
                                            </a:rPr>
                                            <m:t>n</m:t>
                                          </m:r>
                                        </m:fName>
                                        <m:e>
                                          <m:r>
                                            <a:rPr lang="en-US" i="0">
                                              <a:latin typeface="Cambria Math" panose="02040503050406030204" pitchFamily="18" charset="0"/>
                                            </a:rPr>
                                            <m:t>(</m:t>
                                          </m:r>
                                        </m:e>
                                      </m:func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𝜋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</m:d>
                                </m:num>
                                <m:den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𝜋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den>
                              </m:f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,  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≠0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B4ECA3D1-203C-B040-864E-72B4E4157DC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2218" y="2805496"/>
                <a:ext cx="3403496" cy="976614"/>
              </a:xfrm>
              <a:prstGeom prst="rect">
                <a:avLst/>
              </a:prstGeom>
              <a:blipFill>
                <a:blip r:embed="rId4"/>
                <a:stretch>
                  <a:fillRect l="-14870" t="-202564" b="-2897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83444829-188B-E048-8365-072ABA0DA461}"/>
                  </a:ext>
                </a:extLst>
              </p:cNvPr>
              <p:cNvSpPr/>
              <p:nvPr/>
            </p:nvSpPr>
            <p:spPr>
              <a:xfrm>
                <a:off x="3425489" y="3961274"/>
                <a:ext cx="541783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CA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𝑓𝑐</m:t>
                    </m:r>
                  </m:oMath>
                </a14:m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is the cut-off frequency, </a:t>
                </a:r>
                <a:r>
                  <a:rPr lang="en-CA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r</a:t>
                </a:r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is the down-sampling ratio</a:t>
                </a:r>
                <a:r>
                  <a:rPr lang="en-US" dirty="0">
                    <a:effectLst/>
                  </a:rPr>
                  <a:t> </a:t>
                </a:r>
                <a:endParaRPr lang="en-US" dirty="0"/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83444829-188B-E048-8365-072ABA0DA46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5489" y="3961274"/>
                <a:ext cx="5417830" cy="369332"/>
              </a:xfrm>
              <a:prstGeom prst="rect">
                <a:avLst/>
              </a:prstGeom>
              <a:blipFill>
                <a:blip r:embed="rId5"/>
                <a:stretch>
                  <a:fillRect l="-234" t="-10345" b="-206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1156857" y="1250696"/>
            <a:ext cx="9554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Follow SHM down-sampling filter design: cosine windowed </a:t>
            </a:r>
            <a:r>
              <a:rPr lang="en-US" sz="2400" dirty="0" err="1"/>
              <a:t>sinc</a:t>
            </a:r>
            <a:r>
              <a:rPr lang="en-US" sz="2400" dirty="0"/>
              <a:t> filter</a:t>
            </a:r>
          </a:p>
        </p:txBody>
      </p:sp>
    </p:spTree>
    <p:extLst>
      <p:ext uri="{BB962C8B-B14F-4D97-AF65-F5344CB8AC3E}">
        <p14:creationId xmlns:p14="http://schemas.microsoft.com/office/powerpoint/2010/main" val="1618569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45880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down-sample filter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10CD6170-491C-5C49-BFF0-38CCDC04D64C}"/>
              </a:ext>
            </a:extLst>
          </p:cNvPr>
          <p:cNvSpPr txBox="1"/>
          <p:nvPr/>
        </p:nvSpPr>
        <p:spPr>
          <a:xfrm>
            <a:off x="1322127" y="1227740"/>
            <a:ext cx="8667757" cy="4832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No change to filter length and precision form MCIF in VVC</a:t>
            </a:r>
          </a:p>
          <a:p>
            <a:r>
              <a:rPr lang="en-US" sz="2400" dirty="0"/>
              <a:t>	For MC with reference picture larger than current picture:</a:t>
            </a:r>
          </a:p>
          <a:p>
            <a:r>
              <a:rPr lang="en-US" sz="2400" dirty="0"/>
              <a:t>	</a:t>
            </a:r>
            <a:r>
              <a:rPr lang="en-US" sz="2000" dirty="0"/>
              <a:t>Replace 8-tap MCIF with 8-tap SHM filter</a:t>
            </a:r>
          </a:p>
          <a:p>
            <a:r>
              <a:rPr lang="en-US" sz="2000" dirty="0"/>
              <a:t>	Replace 6-tap MCIF with 6-tap SHM filter</a:t>
            </a:r>
          </a:p>
          <a:p>
            <a:r>
              <a:rPr lang="en-US" sz="2000" dirty="0"/>
              <a:t>	Replace 4-tap MCIF with 4-tap SHM filter</a:t>
            </a:r>
            <a:endParaRPr lang="en-US" sz="2400" dirty="0"/>
          </a:p>
          <a:p>
            <a:r>
              <a:rPr lang="en-US" sz="2400" dirty="0"/>
              <a:t>	</a:t>
            </a:r>
            <a:endParaRPr lang="en-US" sz="2400" dirty="0">
              <a:highlight>
                <a:srgbClr val="FFFF00"/>
              </a:highlight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Select from 2 sets of filters depending on resampling ratio</a:t>
            </a:r>
          </a:p>
          <a:p>
            <a:r>
              <a:rPr lang="en-US" sz="2400" dirty="0"/>
              <a:t>	</a:t>
            </a: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if ratio &gt; 1.75</a:t>
            </a:r>
          </a:p>
          <a:p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	      use 2x SHM filter</a:t>
            </a:r>
          </a:p>
          <a:p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	else if  1.25 &lt; ratio &lt;= 1.75</a:t>
            </a:r>
          </a:p>
          <a:p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	      use 1.5x SHM filters</a:t>
            </a:r>
          </a:p>
          <a:p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	else</a:t>
            </a:r>
          </a:p>
          <a:p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	      use existing MCIF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The use of </a:t>
            </a:r>
            <a:r>
              <a:rPr lang="en-US" sz="2400" dirty="0" err="1"/>
              <a:t>hpel</a:t>
            </a:r>
            <a:r>
              <a:rPr lang="en-US" sz="2400" dirty="0"/>
              <a:t>-If is not changed</a:t>
            </a:r>
          </a:p>
        </p:txBody>
      </p:sp>
    </p:spTree>
    <p:extLst>
      <p:ext uri="{BB962C8B-B14F-4D97-AF65-F5344CB8AC3E}">
        <p14:creationId xmlns:p14="http://schemas.microsoft.com/office/powerpoint/2010/main" val="25530217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76191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down-sample filter frequency response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F04A0CE9-58F9-E948-ABCE-EFFA464BD39F}"/>
              </a:ext>
            </a:extLst>
          </p:cNvPr>
          <p:cNvSpPr txBox="1"/>
          <p:nvPr/>
        </p:nvSpPr>
        <p:spPr>
          <a:xfrm>
            <a:off x="4016422" y="5739099"/>
            <a:ext cx="43749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Frequency response of 2x filter at phase 0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75071B4-8F39-0F44-AC8B-3C205A37D6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0275" y="1483969"/>
            <a:ext cx="5867210" cy="4075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7303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45880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down-sample filter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F8908FD-FDD8-D14A-A14D-0B42A0BC74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9999284"/>
              </p:ext>
            </p:extLst>
          </p:nvPr>
        </p:nvGraphicFramePr>
        <p:xfrm>
          <a:off x="1794173" y="1205949"/>
          <a:ext cx="8165824" cy="22778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65539">
                  <a:extLst>
                    <a:ext uri="{9D8B030D-6E8A-4147-A177-3AD203B41FA5}">
                      <a16:colId xmlns:a16="http://schemas.microsoft.com/office/drawing/2014/main" val="2697421708"/>
                    </a:ext>
                  </a:extLst>
                </a:gridCol>
                <a:gridCol w="719616">
                  <a:extLst>
                    <a:ext uri="{9D8B030D-6E8A-4147-A177-3AD203B41FA5}">
                      <a16:colId xmlns:a16="http://schemas.microsoft.com/office/drawing/2014/main" val="4080099271"/>
                    </a:ext>
                  </a:extLst>
                </a:gridCol>
                <a:gridCol w="720441">
                  <a:extLst>
                    <a:ext uri="{9D8B030D-6E8A-4147-A177-3AD203B41FA5}">
                      <a16:colId xmlns:a16="http://schemas.microsoft.com/office/drawing/2014/main" val="2454226669"/>
                    </a:ext>
                  </a:extLst>
                </a:gridCol>
                <a:gridCol w="719616">
                  <a:extLst>
                    <a:ext uri="{9D8B030D-6E8A-4147-A177-3AD203B41FA5}">
                      <a16:colId xmlns:a16="http://schemas.microsoft.com/office/drawing/2014/main" val="2152066774"/>
                    </a:ext>
                  </a:extLst>
                </a:gridCol>
                <a:gridCol w="720441">
                  <a:extLst>
                    <a:ext uri="{9D8B030D-6E8A-4147-A177-3AD203B41FA5}">
                      <a16:colId xmlns:a16="http://schemas.microsoft.com/office/drawing/2014/main" val="3949102899"/>
                    </a:ext>
                  </a:extLst>
                </a:gridCol>
                <a:gridCol w="719616">
                  <a:extLst>
                    <a:ext uri="{9D8B030D-6E8A-4147-A177-3AD203B41FA5}">
                      <a16:colId xmlns:a16="http://schemas.microsoft.com/office/drawing/2014/main" val="2254110028"/>
                    </a:ext>
                  </a:extLst>
                </a:gridCol>
                <a:gridCol w="720441">
                  <a:extLst>
                    <a:ext uri="{9D8B030D-6E8A-4147-A177-3AD203B41FA5}">
                      <a16:colId xmlns:a16="http://schemas.microsoft.com/office/drawing/2014/main" val="210409355"/>
                    </a:ext>
                  </a:extLst>
                </a:gridCol>
                <a:gridCol w="719616">
                  <a:extLst>
                    <a:ext uri="{9D8B030D-6E8A-4147-A177-3AD203B41FA5}">
                      <a16:colId xmlns:a16="http://schemas.microsoft.com/office/drawing/2014/main" val="1178202943"/>
                    </a:ext>
                  </a:extLst>
                </a:gridCol>
                <a:gridCol w="720441">
                  <a:extLst>
                    <a:ext uri="{9D8B030D-6E8A-4147-A177-3AD203B41FA5}">
                      <a16:colId xmlns:a16="http://schemas.microsoft.com/office/drawing/2014/main" val="3181879075"/>
                    </a:ext>
                  </a:extLst>
                </a:gridCol>
                <a:gridCol w="719616">
                  <a:extLst>
                    <a:ext uri="{9D8B030D-6E8A-4147-A177-3AD203B41FA5}">
                      <a16:colId xmlns:a16="http://schemas.microsoft.com/office/drawing/2014/main" val="1753723056"/>
                    </a:ext>
                  </a:extLst>
                </a:gridCol>
                <a:gridCol w="720441">
                  <a:extLst>
                    <a:ext uri="{9D8B030D-6E8A-4147-A177-3AD203B41FA5}">
                      <a16:colId xmlns:a16="http://schemas.microsoft.com/office/drawing/2014/main" val="3285799827"/>
                    </a:ext>
                  </a:extLst>
                </a:gridCol>
              </a:tblGrid>
              <a:tr h="391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2x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Low delay Main 10 PSNR1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Low delay B Main10 PSNR2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571971"/>
                  </a:ext>
                </a:extLst>
              </a:tr>
              <a:tr h="391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Test#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33791298"/>
                  </a:ext>
                </a:extLst>
              </a:tr>
              <a:tr h="49798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1-1.1 Lanczos2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-4.45%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-2.70%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-2,47%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-2.89%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-1.79%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-1.72%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0054114"/>
                  </a:ext>
                </a:extLst>
              </a:tr>
              <a:tr h="49798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1-3</a:t>
                      </a:r>
                      <a:endParaRPr lang="en-US" sz="24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SHM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-6.47%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-4.55%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-4.62%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99%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-3.98%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-2.67%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-3.00%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99%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102%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99914908"/>
                  </a:ext>
                </a:extLst>
              </a:tr>
              <a:tr h="49798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P0353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04538597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35011FE4-DAA1-BC41-B378-C72A5BDDD0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2777818"/>
              </p:ext>
            </p:extLst>
          </p:nvPr>
        </p:nvGraphicFramePr>
        <p:xfrm>
          <a:off x="1794173" y="3748019"/>
          <a:ext cx="8165824" cy="22778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65539">
                  <a:extLst>
                    <a:ext uri="{9D8B030D-6E8A-4147-A177-3AD203B41FA5}">
                      <a16:colId xmlns:a16="http://schemas.microsoft.com/office/drawing/2014/main" val="2697421708"/>
                    </a:ext>
                  </a:extLst>
                </a:gridCol>
                <a:gridCol w="719616">
                  <a:extLst>
                    <a:ext uri="{9D8B030D-6E8A-4147-A177-3AD203B41FA5}">
                      <a16:colId xmlns:a16="http://schemas.microsoft.com/office/drawing/2014/main" val="4080099271"/>
                    </a:ext>
                  </a:extLst>
                </a:gridCol>
                <a:gridCol w="720441">
                  <a:extLst>
                    <a:ext uri="{9D8B030D-6E8A-4147-A177-3AD203B41FA5}">
                      <a16:colId xmlns:a16="http://schemas.microsoft.com/office/drawing/2014/main" val="2454226669"/>
                    </a:ext>
                  </a:extLst>
                </a:gridCol>
                <a:gridCol w="719616">
                  <a:extLst>
                    <a:ext uri="{9D8B030D-6E8A-4147-A177-3AD203B41FA5}">
                      <a16:colId xmlns:a16="http://schemas.microsoft.com/office/drawing/2014/main" val="2152066774"/>
                    </a:ext>
                  </a:extLst>
                </a:gridCol>
                <a:gridCol w="720441">
                  <a:extLst>
                    <a:ext uri="{9D8B030D-6E8A-4147-A177-3AD203B41FA5}">
                      <a16:colId xmlns:a16="http://schemas.microsoft.com/office/drawing/2014/main" val="3949102899"/>
                    </a:ext>
                  </a:extLst>
                </a:gridCol>
                <a:gridCol w="719616">
                  <a:extLst>
                    <a:ext uri="{9D8B030D-6E8A-4147-A177-3AD203B41FA5}">
                      <a16:colId xmlns:a16="http://schemas.microsoft.com/office/drawing/2014/main" val="2254110028"/>
                    </a:ext>
                  </a:extLst>
                </a:gridCol>
                <a:gridCol w="720441">
                  <a:extLst>
                    <a:ext uri="{9D8B030D-6E8A-4147-A177-3AD203B41FA5}">
                      <a16:colId xmlns:a16="http://schemas.microsoft.com/office/drawing/2014/main" val="210409355"/>
                    </a:ext>
                  </a:extLst>
                </a:gridCol>
                <a:gridCol w="719616">
                  <a:extLst>
                    <a:ext uri="{9D8B030D-6E8A-4147-A177-3AD203B41FA5}">
                      <a16:colId xmlns:a16="http://schemas.microsoft.com/office/drawing/2014/main" val="1178202943"/>
                    </a:ext>
                  </a:extLst>
                </a:gridCol>
                <a:gridCol w="720441">
                  <a:extLst>
                    <a:ext uri="{9D8B030D-6E8A-4147-A177-3AD203B41FA5}">
                      <a16:colId xmlns:a16="http://schemas.microsoft.com/office/drawing/2014/main" val="3181879075"/>
                    </a:ext>
                  </a:extLst>
                </a:gridCol>
                <a:gridCol w="719616">
                  <a:extLst>
                    <a:ext uri="{9D8B030D-6E8A-4147-A177-3AD203B41FA5}">
                      <a16:colId xmlns:a16="http://schemas.microsoft.com/office/drawing/2014/main" val="1753723056"/>
                    </a:ext>
                  </a:extLst>
                </a:gridCol>
                <a:gridCol w="720441">
                  <a:extLst>
                    <a:ext uri="{9D8B030D-6E8A-4147-A177-3AD203B41FA5}">
                      <a16:colId xmlns:a16="http://schemas.microsoft.com/office/drawing/2014/main" val="3285799827"/>
                    </a:ext>
                  </a:extLst>
                </a:gridCol>
              </a:tblGrid>
              <a:tr h="391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1.5x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Low delay Main 10 PSNR1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Low delay B Main10 PSNR2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571971"/>
                  </a:ext>
                </a:extLst>
              </a:tr>
              <a:tr h="391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Test#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33791298"/>
                  </a:ext>
                </a:extLst>
              </a:tr>
              <a:tr h="49798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1-1.1 Lanczos2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-2.23%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-1.23%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-1.06%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-1.85%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-1.68%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-1.34%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0054114"/>
                  </a:ext>
                </a:extLst>
              </a:tr>
              <a:tr h="49798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1-3</a:t>
                      </a:r>
                      <a:endParaRPr lang="en-US" sz="24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SHM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-3.13%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-2.50%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-2.28%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-2.23%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-2.21%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-1.87%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99914908"/>
                  </a:ext>
                </a:extLst>
              </a:tr>
              <a:tr h="49798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P0353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045385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3984103"/>
      </p:ext>
    </p:extLst>
  </p:cSld>
  <p:clrMapOvr>
    <a:masterClrMapping/>
  </p:clrMapOvr>
</p:sld>
</file>

<file path=ppt/theme/theme1.xml><?xml version="1.0" encoding="utf-8"?>
<a:theme xmlns:a="http://schemas.openxmlformats.org/drawingml/2006/main" name="浅色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15829</TotalTime>
  <Words>248</Words>
  <Application>Microsoft Macintosh PowerPoint</Application>
  <PresentationFormat>Widescreen</PresentationFormat>
  <Paragraphs>112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DengXian</vt:lpstr>
      <vt:lpstr>Microsoft YaHei</vt:lpstr>
      <vt:lpstr>宋体</vt:lpstr>
      <vt:lpstr>Arial</vt:lpstr>
      <vt:lpstr>Cambria Math</vt:lpstr>
      <vt:lpstr>Consolas</vt:lpstr>
      <vt:lpstr>Times New Roman</vt:lpstr>
      <vt:lpstr>浅色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Daniel Luo</cp:lastModifiedBy>
  <cp:revision>1267</cp:revision>
  <dcterms:created xsi:type="dcterms:W3CDTF">2018-05-21T01:42:17Z</dcterms:created>
  <dcterms:modified xsi:type="dcterms:W3CDTF">2019-10-03T07:45:35Z</dcterms:modified>
</cp:coreProperties>
</file>