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35" r:id="rId6"/>
    <p:sldId id="454" r:id="rId7"/>
    <p:sldId id="455" r:id="rId8"/>
    <p:sldId id="436" r:id="rId9"/>
    <p:sldId id="456" r:id="rId10"/>
    <p:sldId id="457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Tangi Poirier" initials="TP" lastIdx="3" clrIdx="12">
    <p:extLst>
      <p:ext uri="{19B8F6BF-5375-455C-9EA6-DF929625EA0E}">
        <p15:presenceInfo xmlns:p15="http://schemas.microsoft.com/office/powerpoint/2012/main" userId="Tangi Poir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3" dt="2019-10-02T16:38:52.258" idx="2">
    <p:pos x="5444" y="1579"/>
    <p:text>We also move the sps_max_luma_transform_size_64_flag before log2_min_luma_coding_block_size_minus_2</p:text>
    <p:extLst>
      <p:ext uri="{C676402C-5697-4E1C-873F-D02D1690AC5C}">
        <p15:threadingInfo xmlns:p15="http://schemas.microsoft.com/office/powerpoint/2012/main" timeZoneBias="-120"/>
      </p:ext>
    </p:extLst>
  </p:cm>
  <p:cm authorId="13" dt="2019-10-02T16:41:59.821" idx="3">
    <p:pos x="5383" y="729"/>
    <p:text>Here I only add test for SPS Inter slice but there is 5 flags modified:
-SPS_Inter
-SPS_Intra_luma
-SPS_Intra_chroma
-SH_Luma
-SH_Chroma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778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3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150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37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97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JVET-P0347: </a:t>
            </a:r>
            <a:r>
              <a:rPr lang="en-US" sz="2000" dirty="0">
                <a:solidFill>
                  <a:schemeClr val="bg1"/>
                </a:solidFill>
              </a:rPr>
              <a:t>AhG17: Comments on maximum MTT hierarchy depth and </a:t>
            </a:r>
            <a:r>
              <a:rPr lang="en-US" sz="2000" dirty="0" err="1">
                <a:solidFill>
                  <a:schemeClr val="bg1"/>
                </a:solidFill>
              </a:rPr>
              <a:t>MinCbSize</a:t>
            </a:r>
            <a:endParaRPr lang="en-US" sz="200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1800" b="0" dirty="0" err="1">
                <a:solidFill>
                  <a:schemeClr val="bg1"/>
                </a:solidFill>
              </a:rPr>
              <a:t>T.Poirier</a:t>
            </a:r>
            <a:r>
              <a:rPr lang="en-US" sz="1800" b="0" dirty="0">
                <a:solidFill>
                  <a:schemeClr val="bg1"/>
                </a:solidFill>
              </a:rPr>
              <a:t>, </a:t>
            </a:r>
            <a:r>
              <a:rPr lang="en-US" sz="1800" b="0" u="sng" dirty="0">
                <a:solidFill>
                  <a:schemeClr val="bg1"/>
                </a:solidFill>
              </a:rPr>
              <a:t>F. Le </a:t>
            </a:r>
            <a:r>
              <a:rPr lang="en-US" sz="1800" b="0" u="sng" dirty="0" err="1">
                <a:solidFill>
                  <a:schemeClr val="bg1"/>
                </a:solidFill>
              </a:rPr>
              <a:t>Léannec</a:t>
            </a:r>
            <a:r>
              <a:rPr lang="en-US" sz="1800" b="0" dirty="0">
                <a:solidFill>
                  <a:schemeClr val="bg1"/>
                </a:solidFill>
              </a:rPr>
              <a:t>, F. Urban, F. Galpin</a:t>
            </a:r>
          </a:p>
          <a:p>
            <a:pPr>
              <a:spcBef>
                <a:spcPts val="750"/>
              </a:spcBef>
            </a:pPr>
            <a:endParaRPr lang="en-US" sz="3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Maximum MTT hierarchy depth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(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Inter_slice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,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intra_slice_luma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 and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intra_slice_chroma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CA" sz="1800" dirty="0">
                <a:latin typeface="Century Gothic" panose="020B0502020202020204" pitchFamily="34" charset="0"/>
              </a:rPr>
              <a:t>The value of </a:t>
            </a:r>
            <a:r>
              <a:rPr lang="en-CA" sz="1800" b="1" dirty="0" err="1">
                <a:latin typeface="Century Gothic" panose="020B0502020202020204" pitchFamily="34" charset="0"/>
              </a:rPr>
              <a:t>sps_max_mtt_hierarchy_depth</a:t>
            </a:r>
            <a:r>
              <a:rPr lang="en-CA" sz="1800" b="1" dirty="0">
                <a:latin typeface="Century Gothic" panose="020B0502020202020204" pitchFamily="34" charset="0"/>
              </a:rPr>
              <a:t> </a:t>
            </a:r>
            <a:r>
              <a:rPr lang="en-US" sz="1800" dirty="0">
                <a:latin typeface="Century Gothic" panose="020B0502020202020204" pitchFamily="34" charset="0"/>
              </a:rPr>
              <a:t>shall be in the range of 0 to CtbLog2SizeY − MinCbLog2SizeY, inclusive.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800" dirty="0">
                <a:latin typeface="Century Gothic" panose="020B0502020202020204" pitchFamily="34" charset="0"/>
              </a:rPr>
              <a:t>But using only BT splits, </a:t>
            </a:r>
            <a:r>
              <a:rPr lang="en-US" sz="1800" dirty="0">
                <a:highlight>
                  <a:srgbClr val="FFFF00"/>
                </a:highlight>
                <a:latin typeface="Century Gothic" panose="020B0502020202020204" pitchFamily="34" charset="0"/>
              </a:rPr>
              <a:t>2*(</a:t>
            </a:r>
            <a:r>
              <a:rPr lang="en-US" sz="1800" dirty="0">
                <a:latin typeface="Century Gothic" panose="020B0502020202020204" pitchFamily="34" charset="0"/>
              </a:rPr>
              <a:t>CtbLog2SizeY − MinCbLog2SizeY</a:t>
            </a:r>
            <a:r>
              <a:rPr lang="en-US" sz="1800" dirty="0">
                <a:highlight>
                  <a:srgbClr val="FFFF00"/>
                </a:highlight>
                <a:latin typeface="Century Gothic" panose="020B0502020202020204" pitchFamily="34" charset="0"/>
              </a:rPr>
              <a:t>)</a:t>
            </a:r>
            <a:r>
              <a:rPr lang="en-US" sz="1800" dirty="0">
                <a:latin typeface="Century Gothic" panose="020B0502020202020204" pitchFamily="34" charset="0"/>
              </a:rPr>
              <a:t> splits are required if you want to reach the minimum size</a:t>
            </a:r>
            <a:endParaRPr lang="en-GB" sz="1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800" dirty="0">
                <a:latin typeface="Century Gothic" panose="020B0502020202020204" pitchFamily="34" charset="0"/>
              </a:rPr>
              <a:t>In CTC, </a:t>
            </a:r>
            <a:r>
              <a:rPr lang="en-US" sz="1800" dirty="0" err="1">
                <a:latin typeface="Century Gothic" panose="020B0502020202020204" pitchFamily="34" charset="0"/>
              </a:rPr>
              <a:t>CtbSize</a:t>
            </a:r>
            <a:r>
              <a:rPr lang="en-US" sz="1800" dirty="0">
                <a:latin typeface="Century Gothic" panose="020B0502020202020204" pitchFamily="34" charset="0"/>
              </a:rPr>
              <a:t> is equal to 128 and </a:t>
            </a:r>
            <a:r>
              <a:rPr lang="en-US" sz="1800" dirty="0" err="1">
                <a:latin typeface="Century Gothic" panose="020B0502020202020204" pitchFamily="34" charset="0"/>
              </a:rPr>
              <a:t>MinCbSizeY</a:t>
            </a:r>
            <a:r>
              <a:rPr lang="en-US" sz="1800" dirty="0">
                <a:latin typeface="Century Gothic" panose="020B0502020202020204" pitchFamily="34" charset="0"/>
              </a:rPr>
              <a:t> is equal to 4, thus </a:t>
            </a:r>
            <a:r>
              <a:rPr lang="en-US" sz="1800" dirty="0" err="1">
                <a:latin typeface="Century Gothic" panose="020B0502020202020204" pitchFamily="34" charset="0"/>
              </a:rPr>
              <a:t>max_mtt_hierarchy_depth</a:t>
            </a:r>
            <a:r>
              <a:rPr lang="en-US" sz="1800" dirty="0">
                <a:latin typeface="Century Gothic" panose="020B0502020202020204" pitchFamily="34" charset="0"/>
              </a:rPr>
              <a:t> shall be in the range 0 to 5.</a:t>
            </a: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663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Maximum MTT hierarchy depth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Subhead goes here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>
                <a:latin typeface="Century Gothic" panose="020B0502020202020204" pitchFamily="34" charset="0"/>
              </a:rPr>
              <a:t>In </a:t>
            </a:r>
            <a:r>
              <a:rPr lang="fr-FR" sz="1800" dirty="0" err="1">
                <a:latin typeface="Century Gothic" panose="020B0502020202020204" pitchFamily="34" charset="0"/>
              </a:rPr>
              <a:t>other</a:t>
            </a:r>
            <a:r>
              <a:rPr lang="fr-FR" sz="1800" dirty="0">
                <a:latin typeface="Century Gothic" panose="020B0502020202020204" pitchFamily="34" charset="0"/>
              </a:rPr>
              <a:t> conditions, </a:t>
            </a:r>
            <a:r>
              <a:rPr lang="fr-FR" sz="1800" dirty="0" err="1">
                <a:latin typeface="Century Gothic" panose="020B0502020202020204" pitchFamily="34" charset="0"/>
              </a:rPr>
              <a:t>where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</a:rPr>
              <a:t>CtbSize</a:t>
            </a:r>
            <a:r>
              <a:rPr lang="en-US" sz="1800" dirty="0">
                <a:latin typeface="Century Gothic" panose="020B0502020202020204" pitchFamily="34" charset="0"/>
              </a:rPr>
              <a:t> is equal to 32, </a:t>
            </a:r>
            <a:r>
              <a:rPr lang="en-US" sz="1800" dirty="0" err="1">
                <a:latin typeface="Century Gothic" panose="020B0502020202020204" pitchFamily="34" charset="0"/>
              </a:rPr>
              <a:t>MinCbSizeY</a:t>
            </a:r>
            <a:r>
              <a:rPr lang="en-US" sz="1800" dirty="0">
                <a:latin typeface="Century Gothic" panose="020B0502020202020204" pitchFamily="34" charset="0"/>
              </a:rPr>
              <a:t> is equal to 8, </a:t>
            </a:r>
            <a:r>
              <a:rPr lang="en-US" sz="1800" dirty="0" err="1">
                <a:latin typeface="Century Gothic" panose="020B0502020202020204" pitchFamily="34" charset="0"/>
              </a:rPr>
              <a:t>max_mtt_hierarchy_depth</a:t>
            </a:r>
            <a:r>
              <a:rPr lang="en-US" sz="1800" dirty="0">
                <a:latin typeface="Century Gothic" panose="020B0502020202020204" pitchFamily="34" charset="0"/>
              </a:rPr>
              <a:t> shall be in the range 0 to 2.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A0A1BB-D154-4E15-8516-EB17ED580AF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91" y="2164089"/>
            <a:ext cx="2018030" cy="2174875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C6F20A-D106-4260-906D-1F1859476798}"/>
              </a:ext>
            </a:extLst>
          </p:cNvPr>
          <p:cNvSpPr txBox="1"/>
          <p:nvPr/>
        </p:nvSpPr>
        <p:spPr>
          <a:xfrm>
            <a:off x="1223872" y="3006080"/>
            <a:ext cx="1631893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dirty="0">
                <a:latin typeface="Century Gothic" panose="020B0502020202020204" pitchFamily="34" charset="0"/>
              </a:rPr>
              <a:t>Example of CTU split in </a:t>
            </a:r>
            <a:r>
              <a:rPr lang="fr-FR" dirty="0" err="1">
                <a:latin typeface="Century Gothic" panose="020B0502020202020204" pitchFamily="34" charset="0"/>
              </a:rPr>
              <a:t>such</a:t>
            </a:r>
            <a:r>
              <a:rPr lang="fr-FR" dirty="0">
                <a:latin typeface="Century Gothic" panose="020B0502020202020204" pitchFamily="34" charset="0"/>
              </a:rPr>
              <a:t> a case </a:t>
            </a:r>
            <a:r>
              <a:rPr lang="fr-FR" dirty="0" err="1">
                <a:latin typeface="Century Gothic" panose="020B0502020202020204" pitchFamily="34" charset="0"/>
              </a:rPr>
              <a:t>using</a:t>
            </a:r>
            <a:r>
              <a:rPr lang="fr-FR" dirty="0">
                <a:latin typeface="Century Gothic" panose="020B0502020202020204" pitchFamily="34" charset="0"/>
              </a:rPr>
              <a:t> TT </a:t>
            </a:r>
            <a:r>
              <a:rPr lang="fr-FR" dirty="0" err="1">
                <a:latin typeface="Century Gothic" panose="020B0502020202020204" pitchFamily="34" charset="0"/>
              </a:rPr>
              <a:t>splits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594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 err="1">
                <a:latin typeface="Century Gothic" panose="020B0502020202020204" pitchFamily="34" charset="0"/>
              </a:rPr>
              <a:t>MinCbSize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Problem statement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Maximum value of </a:t>
            </a:r>
            <a:r>
              <a:rPr lang="sv-SE" sz="1600" b="1" dirty="0">
                <a:latin typeface="Century Gothic" panose="020B0502020202020204" pitchFamily="34" charset="0"/>
              </a:rPr>
              <a:t>log2_min_luma_coding_block_size_minus2</a:t>
            </a:r>
            <a:r>
              <a:rPr lang="sv-SE" sz="1600" dirty="0">
                <a:latin typeface="Century Gothic" panose="020B0502020202020204" pitchFamily="34" charset="0"/>
              </a:rPr>
              <a:t> is not defined </a:t>
            </a:r>
            <a:r>
              <a:rPr lang="fr-FR" sz="1600" dirty="0">
                <a:latin typeface="Century Gothic" panose="020B0502020202020204" pitchFamily="34" charset="0"/>
              </a:rPr>
              <a:t>in VVC Draft 6.</a:t>
            </a:r>
            <a:endParaRPr lang="en-GB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3D6E68-6EE1-4C11-A44B-BE3B72DA3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244" y="1832513"/>
            <a:ext cx="6694711" cy="269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2387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 err="1">
                <a:latin typeface="Century Gothic" panose="020B0502020202020204" pitchFamily="34" charset="0"/>
              </a:rPr>
              <a:t>MinCbSize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Problem statement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If </a:t>
            </a:r>
            <a:r>
              <a:rPr lang="fr-FR" sz="1600" dirty="0" err="1">
                <a:latin typeface="Century Gothic" panose="020B0502020202020204" pitchFamily="34" charset="0"/>
              </a:rPr>
              <a:t>CtbSize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32 and </a:t>
            </a:r>
            <a:r>
              <a:rPr lang="fr-FR" sz="1600" dirty="0" err="1">
                <a:latin typeface="Century Gothic" panose="020B0502020202020204" pitchFamily="34" charset="0"/>
              </a:rPr>
              <a:t>MinCbize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64, </a:t>
            </a:r>
            <a:r>
              <a:rPr lang="en-CA" sz="1600" dirty="0">
                <a:latin typeface="Century Gothic" panose="020B0502020202020204" pitchFamily="34" charset="0"/>
              </a:rPr>
              <a:t>The value of </a:t>
            </a:r>
            <a:r>
              <a:rPr lang="en-CA" sz="1600" b="1" dirty="0" err="1">
                <a:latin typeface="Century Gothic" panose="020B0502020202020204" pitchFamily="34" charset="0"/>
              </a:rPr>
              <a:t>sps_max_mtt_hierarchy_depth</a:t>
            </a:r>
            <a:r>
              <a:rPr lang="en-CA" sz="1600" b="1" dirty="0">
                <a:latin typeface="Century Gothic" panose="020B0502020202020204" pitchFamily="34" charset="0"/>
              </a:rPr>
              <a:t> </a:t>
            </a:r>
            <a:r>
              <a:rPr lang="en-US" sz="1600" dirty="0">
                <a:latin typeface="Century Gothic" panose="020B0502020202020204" pitchFamily="34" charset="0"/>
              </a:rPr>
              <a:t>shall be in the range of 0 to -1, inclusive.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Another</a:t>
            </a:r>
            <a:r>
              <a:rPr lang="fr-FR" sz="1600" dirty="0">
                <a:latin typeface="Century Gothic" panose="020B0502020202020204" pitchFamily="34" charset="0"/>
              </a:rPr>
              <a:t> issue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CtbSize</a:t>
            </a:r>
            <a:r>
              <a:rPr lang="fr-FR" sz="1600" dirty="0">
                <a:latin typeface="Century Gothic" panose="020B0502020202020204" pitchFamily="34" charset="0"/>
              </a:rPr>
              <a:t> of 128, </a:t>
            </a:r>
            <a:r>
              <a:rPr lang="fr-FR" sz="1600" dirty="0" err="1">
                <a:latin typeface="Century Gothic" panose="020B0502020202020204" pitchFamily="34" charset="0"/>
              </a:rPr>
              <a:t>MinCbSize</a:t>
            </a:r>
            <a:r>
              <a:rPr lang="fr-FR" sz="1600" dirty="0">
                <a:latin typeface="Century Gothic" panose="020B0502020202020204" pitchFamily="34" charset="0"/>
              </a:rPr>
              <a:t> of 128 and </a:t>
            </a:r>
            <a:r>
              <a:rPr lang="fr-FR" sz="1600" dirty="0" err="1">
                <a:latin typeface="Century Gothic" panose="020B0502020202020204" pitchFamily="34" charset="0"/>
              </a:rPr>
              <a:t>qtbt_dual_tree_intra_flag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1, in </a:t>
            </a:r>
            <a:r>
              <a:rPr lang="fr-FR" sz="1600" dirty="0" err="1">
                <a:latin typeface="Century Gothic" panose="020B0502020202020204" pitchFamily="34" charset="0"/>
              </a:rPr>
              <a:t>this</a:t>
            </a:r>
            <a:r>
              <a:rPr lang="fr-FR" sz="1600" dirty="0">
                <a:latin typeface="Century Gothic" panose="020B0502020202020204" pitchFamily="34" charset="0"/>
              </a:rPr>
              <a:t> case all CB </a:t>
            </a:r>
            <a:r>
              <a:rPr lang="fr-FR" sz="1600" dirty="0" err="1">
                <a:latin typeface="Century Gothic" panose="020B0502020202020204" pitchFamily="34" charset="0"/>
              </a:rPr>
              <a:t>would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be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implicitly</a:t>
            </a:r>
            <a:r>
              <a:rPr lang="fr-FR" sz="1600" dirty="0">
                <a:latin typeface="Century Gothic" panose="020B0502020202020204" pitchFamily="34" charset="0"/>
              </a:rPr>
              <a:t> split </a:t>
            </a:r>
            <a:r>
              <a:rPr lang="fr-FR" sz="1600" dirty="0" err="1">
                <a:latin typeface="Century Gothic" panose="020B0502020202020204" pitchFamily="34" charset="0"/>
              </a:rPr>
              <a:t>into</a:t>
            </a:r>
            <a:r>
              <a:rPr lang="fr-FR" sz="1600" dirty="0">
                <a:latin typeface="Century Gothic" panose="020B0502020202020204" pitchFamily="34" charset="0"/>
              </a:rPr>
              <a:t> 64x64 blocks.</a:t>
            </a:r>
            <a:endParaRPr lang="en-GB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27272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JVET-P0347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Proposal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1400" b="1" dirty="0" err="1">
                <a:latin typeface="Century Gothic" panose="020B0502020202020204" pitchFamily="34" charset="0"/>
              </a:rPr>
              <a:t>sps_max_mtt_hierarchy_depth_inter_slice</a:t>
            </a:r>
            <a:r>
              <a:rPr lang="en-CA" sz="1400" b="1" dirty="0">
                <a:latin typeface="Century Gothic" panose="020B0502020202020204" pitchFamily="34" charset="0"/>
              </a:rPr>
              <a:t> </a:t>
            </a:r>
            <a:r>
              <a:rPr lang="en-CA" sz="1400" dirty="0">
                <a:latin typeface="Century Gothic" panose="020B0502020202020204" pitchFamily="34" charset="0"/>
              </a:rPr>
              <a:t>specifies the default maximum hierarchy depth for coding units resulting from multi-type tree splitting of a quadtree leaf in slices with </a:t>
            </a:r>
            <a:r>
              <a:rPr lang="en-CA" sz="1400" dirty="0" err="1">
                <a:latin typeface="Century Gothic" panose="020B0502020202020204" pitchFamily="34" charset="0"/>
              </a:rPr>
              <a:t>slice_type</a:t>
            </a:r>
            <a:r>
              <a:rPr lang="en-CA" sz="1400" dirty="0">
                <a:latin typeface="Century Gothic" panose="020B0502020202020204" pitchFamily="34" charset="0"/>
              </a:rPr>
              <a:t> equal to 0 (B) or 1 (P) referring to the SPS. When </a:t>
            </a:r>
            <a:r>
              <a:rPr lang="en-CA" sz="1400" dirty="0" err="1">
                <a:latin typeface="Century Gothic" panose="020B0502020202020204" pitchFamily="34" charset="0"/>
              </a:rPr>
              <a:t>partition_constraints_override</a:t>
            </a:r>
            <a:r>
              <a:rPr lang="en-CA" sz="1400" dirty="0">
                <a:latin typeface="Century Gothic" panose="020B0502020202020204" pitchFamily="34" charset="0"/>
              </a:rPr>
              <a:t>_ flag is equal to 1, the default maximum hierarchy depth can be overridden by </a:t>
            </a:r>
            <a:r>
              <a:rPr lang="en-CA" sz="1400" dirty="0" err="1">
                <a:latin typeface="Century Gothic" panose="020B0502020202020204" pitchFamily="34" charset="0"/>
              </a:rPr>
              <a:t>slice_max_mtt_hierarchy_depth_luma</a:t>
            </a:r>
            <a:r>
              <a:rPr lang="en-CA" sz="1400" dirty="0">
                <a:latin typeface="Century Gothic" panose="020B0502020202020204" pitchFamily="34" charset="0"/>
              </a:rPr>
              <a:t> present in the slice header of the slices referring to the SPS. The value of </a:t>
            </a:r>
            <a:r>
              <a:rPr lang="en-CA" sz="1400" dirty="0" err="1">
                <a:latin typeface="Century Gothic" panose="020B0502020202020204" pitchFamily="34" charset="0"/>
              </a:rPr>
              <a:t>sps_max_mtt_hierarchy_depth_inter_slice</a:t>
            </a:r>
            <a:r>
              <a:rPr lang="en-CA" sz="1400" dirty="0">
                <a:latin typeface="Century Gothic" panose="020B0502020202020204" pitchFamily="34" charset="0"/>
              </a:rPr>
              <a:t> shall be in the range of 0 to </a:t>
            </a: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2*(</a:t>
            </a:r>
            <a:r>
              <a:rPr lang="en-CA" sz="1400" dirty="0">
                <a:latin typeface="Century Gothic" panose="020B0502020202020204" pitchFamily="34" charset="0"/>
              </a:rPr>
              <a:t>CtbLog2SizeY − MinCbLog2SizeY</a:t>
            </a: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)</a:t>
            </a:r>
            <a:r>
              <a:rPr lang="en-CA" sz="1400" dirty="0">
                <a:latin typeface="Century Gothic" panose="020B0502020202020204" pitchFamily="34" charset="0"/>
              </a:rPr>
              <a:t>, inclusive.</a:t>
            </a:r>
            <a:endParaRPr lang="en-US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CA" sz="1400" b="1" dirty="0">
                <a:latin typeface="Century Gothic" panose="020B0502020202020204" pitchFamily="34" charset="0"/>
              </a:rPr>
              <a:t>log2_min_luma_coding_block_size_minus2</a:t>
            </a:r>
            <a:r>
              <a:rPr lang="en-CA" sz="1400" dirty="0">
                <a:latin typeface="Century Gothic" panose="020B0502020202020204" pitchFamily="34" charset="0"/>
              </a:rPr>
              <a:t> plus 2 specifies the minimum </a:t>
            </a:r>
            <a:r>
              <a:rPr lang="en-CA" sz="1400" dirty="0" err="1">
                <a:latin typeface="Century Gothic" panose="020B0502020202020204" pitchFamily="34" charset="0"/>
              </a:rPr>
              <a:t>luma</a:t>
            </a:r>
            <a:r>
              <a:rPr lang="en-CA" sz="1400" dirty="0">
                <a:latin typeface="Century Gothic" panose="020B0502020202020204" pitchFamily="34" charset="0"/>
              </a:rPr>
              <a:t> coding block size.</a:t>
            </a:r>
            <a:br>
              <a:rPr lang="en-CA" sz="1400" dirty="0">
                <a:latin typeface="Century Gothic" panose="020B0502020202020204" pitchFamily="34" charset="0"/>
              </a:rPr>
            </a:b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The value of log2_min_luma_coding_block_size_minus2 shall be in the range of 0 to sps_max_luma_transform_size_64_flag  ?  4  :  3, inclusive.</a:t>
            </a:r>
            <a:endParaRPr lang="en-US" sz="1400" dirty="0">
              <a:highlight>
                <a:srgbClr val="FFFF00"/>
              </a:highlight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68012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11833</TotalTime>
  <Words>452</Words>
  <Application>Microsoft Office PowerPoint</Application>
  <PresentationFormat>On-screen Show (16:9)</PresentationFormat>
  <Paragraphs>33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Maximum MTT hierarchy depth (Inter_slice, intra_slice_luma and intra_slice_chroma)</vt:lpstr>
      <vt:lpstr>Maximum MTT hierarchy depth Subhead goes here</vt:lpstr>
      <vt:lpstr>MinCbSize Problem statement</vt:lpstr>
      <vt:lpstr>MinCbSize Problem statement</vt:lpstr>
      <vt:lpstr>JVET-P0347 Proposal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1074</cp:revision>
  <cp:lastPrinted>2018-02-07T16:54:36Z</cp:lastPrinted>
  <dcterms:created xsi:type="dcterms:W3CDTF">2015-05-07T16:31:13Z</dcterms:created>
  <dcterms:modified xsi:type="dcterms:W3CDTF">2019-10-04T10:32:43Z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